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9" r:id="rId3"/>
    <p:sldId id="266" r:id="rId4"/>
    <p:sldId id="280" r:id="rId5"/>
    <p:sldId id="268" r:id="rId6"/>
    <p:sldId id="281" r:id="rId7"/>
    <p:sldId id="269" r:id="rId8"/>
    <p:sldId id="270" r:id="rId9"/>
    <p:sldId id="271" r:id="rId10"/>
    <p:sldId id="272" r:id="rId11"/>
    <p:sldId id="274" r:id="rId12"/>
    <p:sldId id="282" r:id="rId13"/>
    <p:sldId id="275" r:id="rId14"/>
    <p:sldId id="276" r:id="rId15"/>
    <p:sldId id="277" r:id="rId16"/>
    <p:sldId id="278" r:id="rId17"/>
    <p:sldId id="283" r:id="rId18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529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598" autoAdjust="0"/>
  </p:normalViewPr>
  <p:slideViewPr>
    <p:cSldViewPr>
      <p:cViewPr>
        <p:scale>
          <a:sx n="80" d="100"/>
          <a:sy n="80" d="100"/>
        </p:scale>
        <p:origin x="-2514" y="-1170"/>
      </p:cViewPr>
      <p:guideLst>
        <p:guide orient="horz" pos="152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54" d="100"/>
          <a:sy n="54" d="100"/>
        </p:scale>
        <p:origin x="2898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endParaRPr lang="ru-RU" dirty="0"/>
          </a:p>
        </c:rich>
      </c:tx>
      <c:layout>
        <c:manualLayout>
          <c:xMode val="edge"/>
          <c:yMode val="edge"/>
          <c:x val="0.63215083942252959"/>
          <c:y val="3.0475977171013427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8.8888266748789156E-3"/>
          <c:y val="0.15889974523362915"/>
          <c:w val="0.96740763552544395"/>
          <c:h val="0.6913914163330440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2019 год (тыс. руб.)</c:v>
                </c:pt>
              </c:strCache>
            </c:strRef>
          </c:tx>
          <c:dLbls>
            <c:dLbl>
              <c:idx val="0"/>
              <c:layout>
                <c:manualLayout>
                  <c:x val="6.962902563528281E-2"/>
                  <c:y val="-4.6729751672779193E-2"/>
                </c:manualLayout>
              </c:layout>
              <c:tx>
                <c:rich>
                  <a:bodyPr/>
                  <a:lstStyle/>
                  <a:p>
                    <a:pPr>
                      <a:defRPr b="1" spc="30" baseline="0"/>
                    </a:pPr>
                    <a:r>
                      <a:rPr lang="en-US" b="1" spc="30" baseline="0" dirty="0" smtClean="0"/>
                      <a:t>528</a:t>
                    </a:r>
                    <a:r>
                      <a:rPr lang="ru-RU" b="1" spc="30" baseline="0" dirty="0" smtClean="0"/>
                      <a:t> </a:t>
                    </a:r>
                    <a:r>
                      <a:rPr lang="en-US" b="1" spc="30" baseline="0" dirty="0" smtClean="0"/>
                      <a:t>864</a:t>
                    </a:r>
                    <a:endParaRPr lang="en-US" b="1" spc="30" baseline="0" dirty="0"/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-2.9629422249596387E-3"/>
                  <c:y val="-8.8888266748789163E-2"/>
                </c:manualLayout>
              </c:layout>
              <c:showVal val="1"/>
            </c:dLbl>
            <c:dLbl>
              <c:idx val="2"/>
              <c:layout>
                <c:manualLayout>
                  <c:x val="5.9258844499192774E-3"/>
                  <c:y val="-7.822167473893446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Всего</c:v>
                </c:pt>
                <c:pt idx="1">
                  <c:v>ФБ</c:v>
                </c:pt>
                <c:pt idx="2">
                  <c:v>ОБ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528864</c:v>
                </c:pt>
                <c:pt idx="1">
                  <c:v>19832.900000000001</c:v>
                </c:pt>
                <c:pt idx="2">
                  <c:v>509031.1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Финансовое исполнение (тыс. руб.)</c:v>
                </c:pt>
              </c:strCache>
            </c:strRef>
          </c:tx>
          <c:dLbls>
            <c:dLbl>
              <c:idx val="0"/>
              <c:layout>
                <c:manualLayout>
                  <c:x val="6.5184728949112078E-2"/>
                  <c:y val="-8.12693524454772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243845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4.7407075599354274E-2"/>
                  <c:y val="-0.10311038942859542"/>
                </c:manualLayout>
              </c:layout>
              <c:showVal val="1"/>
            </c:dLbl>
            <c:dLbl>
              <c:idx val="2"/>
              <c:layout>
                <c:manualLayout>
                  <c:x val="5.6295902274233131E-2"/>
                  <c:y val="-8.1777205408886028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Всего</c:v>
                </c:pt>
                <c:pt idx="1">
                  <c:v>ФБ</c:v>
                </c:pt>
                <c:pt idx="2">
                  <c:v>ОБ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243845</c:v>
                </c:pt>
                <c:pt idx="1">
                  <c:v>2937.6</c:v>
                </c:pt>
                <c:pt idx="2">
                  <c:v>240907.4</c:v>
                </c:pt>
              </c:numCache>
            </c:numRef>
          </c:val>
        </c:ser>
        <c:dLbls>
          <c:showVal val="1"/>
        </c:dLbls>
        <c:shape val="box"/>
        <c:axId val="46343296"/>
        <c:axId val="46350720"/>
        <c:axId val="0"/>
      </c:bar3DChart>
      <c:catAx>
        <c:axId val="4634329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6350720"/>
        <c:crosses val="autoZero"/>
        <c:auto val="1"/>
        <c:lblAlgn val="ctr"/>
        <c:lblOffset val="100"/>
      </c:catAx>
      <c:valAx>
        <c:axId val="46350720"/>
        <c:scaling>
          <c:orientation val="minMax"/>
        </c:scaling>
        <c:delete val="1"/>
        <c:axPos val="l"/>
        <c:numFmt formatCode="#,##0.0" sourceLinked="1"/>
        <c:tickLblPos val="nextTo"/>
        <c:crossAx val="463432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05"/>
          <c:y val="1.7422100282762747E-3"/>
          <c:w val="0.9"/>
          <c:h val="0.13937988185559505"/>
        </c:manualLayout>
      </c:layout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1.6161503045234393E-2"/>
          <c:y val="0.20056496779711552"/>
          <c:w val="0.96767699390953121"/>
          <c:h val="0.6331957775796253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2019 год (тыс. руб.)</c:v>
                </c:pt>
              </c:strCache>
            </c:strRef>
          </c:tx>
          <c:dLbls>
            <c:dLbl>
              <c:idx val="0"/>
              <c:layout>
                <c:manualLayout>
                  <c:x val="-2.9384550991335395E-3"/>
                  <c:y val="-6.5185002689989557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7.407386669316994E-2"/>
                </c:manualLayout>
              </c:layout>
              <c:showVal val="1"/>
            </c:dLbl>
            <c:dLbl>
              <c:idx val="2"/>
              <c:layout>
                <c:manualLayout>
                  <c:x val="-2.0569185693934681E-2"/>
                  <c:y val="-5.9259093354535955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Всего</c:v>
                </c:pt>
                <c:pt idx="1">
                  <c:v>ФБ</c:v>
                </c:pt>
                <c:pt idx="2">
                  <c:v>ОБ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32373.9</c:v>
                </c:pt>
                <c:pt idx="1">
                  <c:v>13747.5</c:v>
                </c:pt>
                <c:pt idx="2">
                  <c:v>18626.400000000001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Финансовое исполнение (тыс. руб.)</c:v>
                </c:pt>
              </c:strCache>
            </c:strRef>
          </c:tx>
          <c:dLbls>
            <c:dLbl>
              <c:idx val="0"/>
              <c:layout>
                <c:manualLayout>
                  <c:x val="7.3461377478338148E-3"/>
                  <c:y val="-6.8147957357716352E-2"/>
                </c:manualLayout>
              </c:layout>
              <c:showVal val="1"/>
            </c:dLbl>
            <c:dLbl>
              <c:idx val="1"/>
              <c:layout>
                <c:manualLayout>
                  <c:x val="2.7915323441768496E-2"/>
                  <c:y val="-8.8888640031803939E-2"/>
                </c:manualLayout>
              </c:layout>
              <c:showVal val="1"/>
            </c:dLbl>
            <c:dLbl>
              <c:idx val="2"/>
              <c:layout>
                <c:manualLayout>
                  <c:x val="5.4361419333970228E-2"/>
                  <c:y val="-9.7777504034984322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Всего</c:v>
                </c:pt>
                <c:pt idx="1">
                  <c:v>ФБ</c:v>
                </c:pt>
                <c:pt idx="2">
                  <c:v>ОБ</c:v>
                </c:pt>
              </c:strCache>
            </c:str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9036.6</c:v>
                </c:pt>
                <c:pt idx="1">
                  <c:v>966.6</c:v>
                </c:pt>
                <c:pt idx="2">
                  <c:v>8070</c:v>
                </c:pt>
              </c:numCache>
            </c:numRef>
          </c:val>
        </c:ser>
        <c:dLbls>
          <c:showVal val="1"/>
        </c:dLbls>
        <c:shape val="cylinder"/>
        <c:axId val="76579968"/>
        <c:axId val="76581504"/>
        <c:axId val="0"/>
      </c:bar3DChart>
      <c:catAx>
        <c:axId val="7657996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76581504"/>
        <c:crosses val="autoZero"/>
        <c:auto val="1"/>
        <c:lblAlgn val="ctr"/>
        <c:lblOffset val="100"/>
      </c:catAx>
      <c:valAx>
        <c:axId val="76581504"/>
        <c:scaling>
          <c:orientation val="minMax"/>
        </c:scaling>
        <c:delete val="1"/>
        <c:axPos val="l"/>
        <c:numFmt formatCode="#,##0.00" sourceLinked="1"/>
        <c:majorTickMark val="none"/>
        <c:tickLblPos val="nextTo"/>
        <c:crossAx val="7657996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5.5776670266410082E-2"/>
          <c:y val="8.8888266748789163E-2"/>
          <c:w val="0.88844665946717982"/>
          <c:h val="0.10857341830878324"/>
        </c:manualLayout>
      </c:layout>
      <c:txPr>
        <a:bodyPr/>
        <a:lstStyle/>
        <a:p>
          <a:pPr>
            <a:defRPr sz="20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8"/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solidFill>
                  <a:srgbClr val="000099"/>
                </a:solidFill>
              </a:rPr>
              <a:t>% </a:t>
            </a:r>
            <a:r>
              <a:rPr lang="ru-RU" sz="2400" dirty="0" smtClean="0">
                <a:solidFill>
                  <a:srgbClr val="000099"/>
                </a:solidFill>
              </a:rPr>
              <a:t>исполнение</a:t>
            </a:r>
            <a:r>
              <a:rPr lang="ru-RU" dirty="0" smtClean="0">
                <a:solidFill>
                  <a:srgbClr val="000099"/>
                </a:solidFill>
              </a:rPr>
              <a:t> 55,0</a:t>
            </a:r>
            <a:endParaRPr lang="ru-RU" dirty="0">
              <a:solidFill>
                <a:srgbClr val="000099"/>
              </a:solidFill>
            </a:endParaRPr>
          </a:p>
        </c:rich>
      </c:tx>
      <c:layout>
        <c:manualLayout>
          <c:xMode val="edge"/>
          <c:yMode val="edge"/>
          <c:x val="0.69632121674693037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2019 год (тыс. руб.)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Всего</c:v>
                </c:pt>
                <c:pt idx="1">
                  <c:v>ФБ</c:v>
                </c:pt>
                <c:pt idx="2">
                  <c:v>ОБ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26821.7</c:v>
                </c:pt>
                <c:pt idx="1">
                  <c:v>815.3</c:v>
                </c:pt>
                <c:pt idx="2">
                  <c:v>26006.400000000001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Финансовое исполнение (тыс. руб.)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Всего</c:v>
                </c:pt>
                <c:pt idx="1">
                  <c:v>ФБ</c:v>
                </c:pt>
                <c:pt idx="2">
                  <c:v>ОБ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 formatCode="#,##0.00">
                  <c:v>14747.7</c:v>
                </c:pt>
                <c:pt idx="1">
                  <c:v>181.5</c:v>
                </c:pt>
                <c:pt idx="2" formatCode="#,##0.00">
                  <c:v>14566.2</c:v>
                </c:pt>
              </c:numCache>
            </c:numRef>
          </c:val>
        </c:ser>
        <c:dLbls>
          <c:showVal val="1"/>
        </c:dLbls>
        <c:axId val="74607616"/>
        <c:axId val="76389760"/>
      </c:barChart>
      <c:catAx>
        <c:axId val="7460761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76389760"/>
        <c:crosses val="autoZero"/>
        <c:auto val="1"/>
        <c:lblAlgn val="ctr"/>
        <c:lblOffset val="100"/>
      </c:catAx>
      <c:valAx>
        <c:axId val="76389760"/>
        <c:scaling>
          <c:orientation val="minMax"/>
        </c:scaling>
        <c:delete val="1"/>
        <c:axPos val="l"/>
        <c:numFmt formatCode="#,##0.00" sourceLinked="1"/>
        <c:majorTickMark val="none"/>
        <c:tickLblPos val="nextTo"/>
        <c:crossAx val="7460761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5.5776670266410082E-2"/>
          <c:y val="8.7984178579883637E-2"/>
          <c:w val="0.88844665946717982"/>
          <c:h val="8.795569098623067E-2"/>
        </c:manualLayout>
      </c:layout>
      <c:txPr>
        <a:bodyPr/>
        <a:lstStyle/>
        <a:p>
          <a:pPr>
            <a:defRPr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C7498-F2AE-469C-8842-2FB29A2BBEA3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69E04-DD9E-471A-97ED-0141B28AA1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25558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33FD1-A2CA-46DC-BE7B-A5B156D9AC9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64B6D0-84B2-40AD-A4DB-4C2E3F78A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4B6D0-84B2-40AD-A4DB-4C2E3F78AFE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4B6D0-84B2-40AD-A4DB-4C2E3F78AFE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4B6D0-84B2-40AD-A4DB-4C2E3F78AFE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401242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3640059"/>
            <a:ext cx="8458200" cy="916781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2914650"/>
            <a:ext cx="8458200" cy="6858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066A-B20A-4888-9ADF-B150D66DE65E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4855464"/>
            <a:ext cx="758952" cy="185166"/>
          </a:xfrm>
        </p:spPr>
        <p:txBody>
          <a:bodyPr/>
          <a:lstStyle/>
          <a:p>
            <a:fld id="{1BA20F54-F1D8-4832-BD78-F1328781EA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066A-B20A-4888-9ADF-B150D66DE65E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0F54-F1D8-4832-BD78-F1328781EA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411957"/>
            <a:ext cx="1828800" cy="4388644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11957"/>
            <a:ext cx="6248400" cy="438864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066A-B20A-4888-9ADF-B150D66DE65E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0F54-F1D8-4832-BD78-F1328781EA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066A-B20A-4888-9ADF-B150D66DE65E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57150"/>
            <a:ext cx="2895600" cy="216694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4855464"/>
            <a:ext cx="758952" cy="185166"/>
          </a:xfrm>
        </p:spPr>
        <p:txBody>
          <a:bodyPr/>
          <a:lstStyle/>
          <a:p>
            <a:fld id="{1BA20F54-F1D8-4832-BD78-F1328781EA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258367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257300"/>
            <a:ext cx="8458200" cy="9144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066A-B20A-4888-9ADF-B150D66DE65E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0F54-F1D8-4832-BD78-F1328781EA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210314"/>
            <a:ext cx="8686800" cy="888619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200150"/>
            <a:ext cx="41910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3434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066A-B20A-4888-9ADF-B150D66DE65E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0F54-F1D8-4832-BD78-F1328781EA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4057650"/>
            <a:ext cx="8610600" cy="661988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500062"/>
            <a:ext cx="4290556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6" y="500062"/>
            <a:ext cx="4292241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987028"/>
            <a:ext cx="429055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987028"/>
            <a:ext cx="428853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066A-B20A-4888-9ADF-B150D66DE65E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4857750"/>
            <a:ext cx="762000" cy="185166"/>
          </a:xfrm>
        </p:spPr>
        <p:txBody>
          <a:bodyPr/>
          <a:lstStyle/>
          <a:p>
            <a:fld id="{1BA20F54-F1D8-4832-BD78-F1328781EA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451485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066A-B20A-4888-9ADF-B150D66DE65E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0F54-F1D8-4832-BD78-F1328781EA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066A-B20A-4888-9ADF-B150D66DE65E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0F54-F1D8-4832-BD78-F1328781EA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4386838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4114800"/>
            <a:ext cx="8458200" cy="390525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1" y="457200"/>
            <a:ext cx="3008313" cy="360045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457200"/>
            <a:ext cx="5340350" cy="3600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066A-B20A-4888-9ADF-B150D66DE65E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0F54-F1D8-4832-BD78-F1328781EA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462476"/>
            <a:ext cx="5029200" cy="27432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066A-B20A-4888-9ADF-B150D66DE65E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0F54-F1D8-4832-BD78-F1328781EA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3745320"/>
            <a:ext cx="5867400" cy="391716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4149913"/>
            <a:ext cx="5867400" cy="576263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165622"/>
            <a:ext cx="86868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57150"/>
            <a:ext cx="2514600" cy="216694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26F066A-B20A-4888-9ADF-B150D66DE65E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57150"/>
            <a:ext cx="3352800" cy="216694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4857751"/>
            <a:ext cx="762000" cy="183356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BA20F54-F1D8-4832-BD78-F1328781EA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79349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42858"/>
            <a:ext cx="8458200" cy="478634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Информация О реализации </a:t>
            </a:r>
            <a:b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Государственной программы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«Развитие культуры, спорта и туризма Чукотского автономного округа» </a:t>
            </a:r>
            <a:b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9 месяцев 2019 года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Мужские гонки в Пионере 2008 (16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2500294"/>
            <a:ext cx="6072230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77155"/>
            <a:ext cx="8020000" cy="622387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1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«Создание региональной системы сохранения историко-культурного наследия Чукотки</a:t>
            </a:r>
            <a:r>
              <a:rPr lang="ru-RU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67044783"/>
              </p:ext>
            </p:extLst>
          </p:nvPr>
        </p:nvGraphicFramePr>
        <p:xfrm>
          <a:off x="142844" y="715710"/>
          <a:ext cx="8749636" cy="42893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6289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8867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98750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на 201</a:t>
                      </a:r>
                      <a:r>
                        <a:rPr lang="en-US" sz="14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  <a:r>
                        <a:rPr lang="ru-RU" sz="14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год (тыс. руб.), из них: 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6 170,0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8750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ФБ (тыс. руб.)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8750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 (тыс. руб.)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6 170,0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8750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Финансовое исполнение (тыс. руб.)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433,2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7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21195">
                <a:tc gridSpan="2">
                  <a:txBody>
                    <a:bodyPr/>
                    <a:lstStyle/>
                    <a:p>
                      <a:pPr algn="just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целях сохранения и использования объектов культурного наследия, расположенных на территории Чукотского автономного округа проведены выездные мероприятия по контролю за состоянием 20 объектов культурного наследия и систематическому наблюдению в отношении  объектов федерального и регионального значения, расположенных на территории Чукотского муниципального района (3 объекта) и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Провиденского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городского округа (17 объектов).</a:t>
                      </a:r>
                      <a:r>
                        <a:rPr kumimoji="0"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Ведутся работы по экспертизе и научно-исследовательский мониторинг современного состояния объектов археологического наследия федерального значения, расположенных на территории Чукотского района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выполнения научно-исследовательских работ по мониторингу объектов археологического наследия, расположенных на территории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Провиденского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городского округа был заключен Государственный контракт, но в связи с невозможностью исполнителем выполнить условия контракта в установленные сроки, Контракт был расторгнут.  В целях популяризации объектов культурного наследия Чукотского автономного округа Комитетом проводится региональный конкурс «Памятники Чукотки», итоги конкурса будут подведены в декабре текущего года.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00" y="77155"/>
            <a:ext cx="618738" cy="766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77155"/>
            <a:ext cx="8020000" cy="280017"/>
          </a:xfrm>
        </p:spPr>
        <p:txBody>
          <a:bodyPr>
            <a:noAutofit/>
          </a:bodyPr>
          <a:lstStyle/>
          <a:p>
            <a:pPr algn="just"/>
            <a:r>
              <a:rPr lang="en-US" sz="2000" b="1" dirty="0" smtClean="0">
                <a:solidFill>
                  <a:srgbClr val="000099"/>
                </a:solidFill>
              </a:rPr>
              <a:t>7</a:t>
            </a:r>
            <a:r>
              <a:rPr lang="ru-RU" sz="2000" b="1" dirty="0" smtClean="0">
                <a:solidFill>
                  <a:srgbClr val="000099"/>
                </a:solidFill>
              </a:rPr>
              <a:t>. </a:t>
            </a:r>
            <a:r>
              <a:rPr lang="ru-RU" sz="15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«Поддержка физической культуры и спорта»</a:t>
            </a:r>
            <a:endParaRPr lang="ru-RU" sz="15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74710519"/>
              </p:ext>
            </p:extLst>
          </p:nvPr>
        </p:nvGraphicFramePr>
        <p:xfrm>
          <a:off x="285720" y="428610"/>
          <a:ext cx="8630098" cy="45720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1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8199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46732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на 201</a:t>
                      </a:r>
                      <a:r>
                        <a:rPr lang="en-US" sz="16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en-US" sz="16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год (тыс. руб.), из них: 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63 769,2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6732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ФБ (тыс. руб.)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3742,8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6732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 (тыс. руб.)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60 026,4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6732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Финансовое исполнение (тыс. руб.)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37 904,3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03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59,4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63628">
                <a:tc gridSpan="2">
                  <a:txBody>
                    <a:bodyPr/>
                    <a:lstStyle/>
                    <a:p>
                      <a:pPr algn="just"/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рамках </a:t>
                      </a:r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развития детско-юношеского и молодежного </a:t>
                      </a:r>
                      <a:r>
                        <a:rPr kumimoji="0" lang="ru-RU" sz="13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спорта</a:t>
                      </a:r>
                      <a:r>
                        <a:rPr kumimoji="0" lang="ru-RU" sz="13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проведены:первенство</a:t>
                      </a:r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Чукотки по спортивным видам борьбы памяти А.С. </a:t>
                      </a:r>
                      <a:r>
                        <a:rPr kumimoji="0" lang="ru-RU" sz="13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Малыванова</a:t>
                      </a:r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(84 спортсмена); Окружной турнир по </a:t>
                      </a:r>
                      <a:r>
                        <a:rPr kumimoji="0" lang="ru-RU" sz="13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киокусинкай</a:t>
                      </a:r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городском округе Анадырь (50 спортсменов); первенство Чукотки по боксу в городском округе Анадырь (33 спортсмена); окружные соревнования по горным лыжам в ГО </a:t>
                      </a:r>
                      <a:r>
                        <a:rPr kumimoji="0" lang="ru-RU" sz="13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Эгвекинот</a:t>
                      </a:r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(44 спортсмена); турнир по хоккею посвященный празднику «День Белого медведя» в ГО </a:t>
                      </a:r>
                      <a:r>
                        <a:rPr kumimoji="0" lang="ru-RU" sz="13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Эгвекинот</a:t>
                      </a:r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(20 спортсменов). Сборные команды округа принимали участие во всероссийских соревнованиях: первенствах ДФО России.</a:t>
                      </a:r>
                    </a:p>
                    <a:p>
                      <a:pPr algn="just"/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рамках </a:t>
                      </a:r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физкультурно-оздоровительной работы с населением</a:t>
                      </a:r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проведены:</a:t>
                      </a:r>
                    </a:p>
                    <a:p>
                      <a:pPr algn="just"/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всероссийские массовые соревнования: «Декада спорта и здоровья», всероссийская массовая лыжная гонка «Лыжня России – 2019», «Олимпийский день», «Президентские спортивные состязания и Президентские игры</a:t>
                      </a:r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 по уличному баскетболу «Оранжевый мяч – 2019»; Всероссийский день бега «Кросс Нации – 2019», культурно-спортивный праздник «Корфест-2019»</a:t>
                      </a:r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kumimoji="0" lang="ru-RU" sz="13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рамках </a:t>
                      </a:r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развития и поддержки национальных видов спорта </a:t>
                      </a:r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проведены: регата на кожаных байдарах «</a:t>
                      </a:r>
                      <a:r>
                        <a:rPr kumimoji="0" lang="ru-RU" sz="13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Берингия</a:t>
                      </a:r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2019» и молодёжный спортивный  фестиваль коренных народов Арктики «</a:t>
                      </a:r>
                      <a:r>
                        <a:rPr kumimoji="0" lang="ru-RU" sz="13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Берингийские</a:t>
                      </a:r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Игры – 2019</a:t>
                      </a:r>
                      <a:r>
                        <a:rPr kumimoji="0" lang="ru-RU" sz="1300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»; гонка </a:t>
                      </a:r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оленьих упряжках «</a:t>
                      </a:r>
                      <a:r>
                        <a:rPr kumimoji="0" lang="ru-RU" sz="13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Ръилет</a:t>
                      </a:r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»;</a:t>
                      </a:r>
                      <a:r>
                        <a:rPr kumimoji="0" lang="ru-RU" sz="13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Чукотском муниципальном районе  гонки на собачьих упряжках «Надежда».</a:t>
                      </a: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00" y="77155"/>
            <a:ext cx="618738" cy="78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77155"/>
            <a:ext cx="8020000" cy="406363"/>
          </a:xfrm>
        </p:spPr>
        <p:txBody>
          <a:bodyPr>
            <a:noAutofit/>
          </a:bodyPr>
          <a:lstStyle/>
          <a:p>
            <a:pPr algn="just"/>
            <a:r>
              <a:rPr lang="en-US" sz="2000" b="1" dirty="0" smtClean="0">
                <a:solidFill>
                  <a:srgbClr val="000099"/>
                </a:solidFill>
              </a:rPr>
              <a:t>7</a:t>
            </a:r>
            <a:r>
              <a:rPr lang="ru-RU" sz="2000" b="1" dirty="0" smtClean="0">
                <a:solidFill>
                  <a:srgbClr val="000099"/>
                </a:solidFill>
              </a:rPr>
              <a:t>. </a:t>
            </a:r>
            <a:r>
              <a:rPr lang="ru-RU" sz="15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«Поддержка физической культуры и спорта»</a:t>
            </a:r>
            <a:endParaRPr lang="ru-RU" sz="15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8647395"/>
              </p:ext>
            </p:extLst>
          </p:nvPr>
        </p:nvGraphicFramePr>
        <p:xfrm>
          <a:off x="500034" y="571486"/>
          <a:ext cx="8372178" cy="438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21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357718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35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спортивно-оздоровительном центре «КРЫМ-СПОРТ» Республика Крым, г. Феодосия, проведены учебно-тренировочные сборы для 21 юных спортсменов. Юные хоккеисты провели учебно-тренировочные сборы в г. Сочи (11 спортсменов).</a:t>
                      </a:r>
                      <a:endParaRPr lang="ru-RU" sz="13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kumimoji="0" lang="ru-RU" sz="135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рамках р</a:t>
                      </a:r>
                      <a:r>
                        <a:rPr kumimoji="0" lang="ru-RU" sz="135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еализации мероприятий  по поэтапному внедрению Всероссийского  физкультурно-спортивного комплекса «Готов к труду и обороне» (ГТО)»</a:t>
                      </a:r>
                      <a:r>
                        <a:rPr kumimoji="0" lang="ru-RU" sz="135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35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проведены:акция</a:t>
                      </a:r>
                      <a:r>
                        <a:rPr kumimoji="0" lang="ru-RU" sz="135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</a:t>
                      </a:r>
                      <a:r>
                        <a:rPr kumimoji="0" lang="ru-RU" sz="135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МыГоТовы</a:t>
                      </a:r>
                      <a:r>
                        <a:rPr kumimoji="0" lang="ru-RU" sz="135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в рамках Всероссийской декады спорта и здоровья</a:t>
                      </a:r>
                      <a:r>
                        <a:rPr kumimoji="0" lang="ru-RU" sz="1350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 з</a:t>
                      </a:r>
                      <a:r>
                        <a:rPr kumimoji="0" lang="ru-RU" sz="135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имний фестиваль Всероссийского физкультурно-спортивного комплекса «Готов к труду и обороне» (ГТО) среди обучающихся образовательных организаций Чукотского автономного </a:t>
                      </a:r>
                      <a:r>
                        <a:rPr kumimoji="0" lang="ru-RU" sz="1350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округа; </a:t>
                      </a:r>
                      <a:r>
                        <a:rPr kumimoji="0" lang="ru-RU" sz="135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летний фестиваль Всероссийского физкультурно-спортивного комплекса «Готов к труду и обороне» (ГТО) среди обучающихся образовательных организаций Чукотского автономного округа; агитационно-пропагандистская Всероссийская акция «Мы готовы к ГТО».</a:t>
                      </a:r>
                    </a:p>
                    <a:p>
                      <a:pPr algn="just"/>
                      <a:r>
                        <a:rPr kumimoji="0" lang="ru-RU" sz="135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Проведены </a:t>
                      </a:r>
                      <a:r>
                        <a:rPr kumimoji="0" lang="ru-RU" sz="135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финальные соревнования на кубок Губернатора Чукотского автономного округа </a:t>
                      </a:r>
                      <a:r>
                        <a:rPr kumimoji="0" lang="ru-RU" sz="135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мини-футболу</a:t>
                      </a:r>
                      <a:r>
                        <a:rPr kumimoji="0" lang="ru-RU" sz="1350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Поддержаны проекты некоммерческих организаций в сфере развития физической культуры и спорта путем предоставления грантов: городской общественной организации Физкультурно-спортивный клуб «Динамо-Анадырь» - развитие хоккея в Чукотском автономном округе; Чукотской окружной спортивной общественной организации «Федерация бокса» - развитие массового спорта и физической культуры в Чукотском автономном округе; чукотской региональной детско-молодёжной спортивной общественной организации «Бей-беги» - развитие массового спорта и физической культуры в Чукотском автономном округе.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рамках реализации  </a:t>
                      </a:r>
                      <a:r>
                        <a:rPr kumimoji="0" lang="ru-RU" sz="135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регионального проекта «Спорт – норма жизни»</a:t>
                      </a:r>
                      <a:r>
                        <a:rPr kumimoji="0" lang="ru-RU" sz="135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за счет федеральных и региональных средств шести муниципальным образованиям округа предоставлены субсидии на поставку и оснащение спортивно-технологическим оборудованием создаваемых ими площадок ГТО.</a:t>
                      </a:r>
                      <a:endParaRPr lang="ru-RU" sz="13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924" y="0"/>
            <a:ext cx="618738" cy="78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7061002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020000" cy="411510"/>
          </a:xfrm>
        </p:spPr>
        <p:txBody>
          <a:bodyPr>
            <a:noAutofit/>
          </a:bodyPr>
          <a:lstStyle/>
          <a:p>
            <a:pPr algn="just"/>
            <a:r>
              <a:rPr lang="en-US" sz="1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Подпрограмма «Поддержка туризма»</a:t>
            </a:r>
            <a:endParaRPr lang="ru-RU" sz="1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38583006"/>
              </p:ext>
            </p:extLst>
          </p:nvPr>
        </p:nvGraphicFramePr>
        <p:xfrm>
          <a:off x="228600" y="411510"/>
          <a:ext cx="8686800" cy="45506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51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8516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на 201</a:t>
                      </a:r>
                      <a:r>
                        <a:rPr lang="en-US" sz="16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  <a:r>
                        <a:rPr lang="ru-RU" sz="16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год (тыс. руб.), из них: 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8 020,4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6679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ФБ (тыс. руб.)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7719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 (тыс. руб.)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8 020,4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7719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Финансовое исполнение (тыс. руб.)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3 267,8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23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40,7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82303">
                <a:tc gridSpan="2">
                  <a:txBody>
                    <a:bodyPr/>
                    <a:lstStyle/>
                    <a:p>
                      <a:pPr algn="just"/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целях организации туристской деятельности и управления развитием туризма делегации округа приняли участие в мероприятиях XIII Международной туристической выставки «Интурмаркет-2019» и 26-ой Московской международной туристической выставке «MITT» в городе Москве; в </a:t>
                      </a:r>
                      <a:r>
                        <a:rPr kumimoji="0"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Тихоокеанском туристском форуме и </a:t>
                      </a:r>
                      <a:r>
                        <a:rPr kumimoji="0"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XXII</a:t>
                      </a:r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Тихоокеанской туристской выставке «</a:t>
                      </a:r>
                      <a:r>
                        <a:rPr kumimoji="0" lang="en-US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PacificInternational</a:t>
                      </a:r>
                      <a:r>
                        <a:rPr kumimoji="0"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Tourism Expo</a:t>
                      </a:r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(</a:t>
                      </a:r>
                      <a:r>
                        <a:rPr kumimoji="0"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PITE</a:t>
                      </a:r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в г. Владивосток; в работе «Совета экспертов «Развитие туризма на Чукотке». Представители округа приняли участие в выставке «Улица Дальнего Востока» в рамках V Восточно-экономического форума 2019. Место проведения: Набережная кампуса Дальневосточного федерального университета (ДВФУ) г. Владивосток</a:t>
                      </a:r>
                      <a:endParaRPr lang="ru-RU" sz="13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Чукотский автономный округ представил на площадке «Улица Дальнего Востока» три павильона. Первый павильон был сделан в форме флага региона. Снаружи павильон украсили «ЛЁД-панели». Второй павильон «Книга моря»</a:t>
                      </a:r>
                      <a:r>
                        <a:rPr kumimoji="0"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Третий павильон рассказал о перспективах развития чистой энергетики на Чукотке с приходом в самый северный город России – </a:t>
                      </a:r>
                      <a:r>
                        <a:rPr kumimoji="0" lang="ru-RU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Певек</a:t>
                      </a:r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– первой в мире плавучей атомной теплоэлектростанции «Академик Ломоносов». В целях </a:t>
                      </a:r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создания и развития туристической инфраструктуры </a:t>
                      </a:r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продолжена работа по созданию Этнокультурного Центра, основная цель которого – формирование оптимальных условий для развития туристского комплекса услуг, популяризация традиционной культуры коренных народов Чукотки. 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618738" cy="78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77155"/>
            <a:ext cx="8020000" cy="406363"/>
          </a:xfrm>
        </p:spPr>
        <p:txBody>
          <a:bodyPr>
            <a:noAutofit/>
          </a:bodyPr>
          <a:lstStyle/>
          <a:p>
            <a:pPr algn="just"/>
            <a:r>
              <a:rPr lang="en-US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1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.Подпрограмма «Развитие социальной инфраструктуры»</a:t>
            </a:r>
            <a:endParaRPr lang="ru-RU" sz="1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11805342"/>
              </p:ext>
            </p:extLst>
          </p:nvPr>
        </p:nvGraphicFramePr>
        <p:xfrm>
          <a:off x="242918" y="483519"/>
          <a:ext cx="8686800" cy="44750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51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8516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на 201</a:t>
                      </a:r>
                      <a:r>
                        <a:rPr lang="en-US" sz="14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  <a:r>
                        <a:rPr lang="ru-RU" sz="14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год (тыс. руб.), из них: 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155 465,0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ФБ (тыс. руб.)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9733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 (тыс. руб.)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155 465,0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9748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Финансовое исполнение (тыс. руб.)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1 594,0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51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96281">
                <a:tc gridSpan="2">
                  <a:txBody>
                    <a:bodyPr/>
                    <a:lstStyle/>
                    <a:p>
                      <a:pPr algn="just"/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Реализация данной Подпрограммы осуществляется совместно с Департаментом промышленной и сельскохозяйственной политики Чукотского автономного округа и Государственным казенным учреждением «Управление капитального строительства Чукотского автономного округа»</a:t>
                      </a:r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Проводятся ремонтные работы в Государственном  бюджетном учреждении Чукотского автономного округа «Музейный Центр «Наследие Чукотки». По мероприятию «</a:t>
                      </a:r>
                      <a:r>
                        <a:rPr kumimoji="0" lang="ru-RU" sz="13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Строительство объекта</a:t>
                      </a:r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3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«Дом культуры в с. </a:t>
                      </a:r>
                      <a:r>
                        <a:rPr kumimoji="0" lang="ru-RU" sz="13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Канчалан</a:t>
                      </a:r>
                      <a:r>
                        <a:rPr kumimoji="0" lang="ru-RU" sz="13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подписан государственный контракт на выполнение строительно-монтажных работ с периодом реализации мероприятия 2019-2020гг. (стоимость работ в  2019 году 14 825,0 тыс. рублей), Контракт на оказание услуг по строительному контролю  (стоимость услуг 665,0 тыс. рублей). По мероприятию «</a:t>
                      </a:r>
                      <a:r>
                        <a:rPr kumimoji="0" lang="ru-RU" sz="13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Строительство объекта «Многофункциональная спортивная площадка с искусственным покрытием в г. </a:t>
                      </a:r>
                      <a:r>
                        <a:rPr kumimoji="0" lang="ru-RU" sz="13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Певек</a:t>
                      </a:r>
                      <a:r>
                        <a:rPr kumimoji="0" lang="ru-RU" sz="13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выполнены работы  по межеванию земельного участка под строительство объекта. Подписан государственный контракт на выполнение проектно-изыскательских работ на сумму 1 449,1 тыс. рублей. По мероприятию </a:t>
                      </a:r>
                      <a:r>
                        <a:rPr kumimoji="0" lang="ru-RU" sz="13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«Строительство объекта</a:t>
                      </a:r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3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«Физкультурно-оздоровительный комплекс с залом единоборств в г. Анадырь»</a:t>
                      </a:r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выполнены работы  по межеванию земельного участка под строительство объекта. По мероприятию </a:t>
                      </a:r>
                      <a:r>
                        <a:rPr kumimoji="0" lang="ru-RU" sz="13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«Строительство объекта</a:t>
                      </a:r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3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«Многофункциональная спортивная площадка с искусственным покрытием в г. </a:t>
                      </a:r>
                      <a:r>
                        <a:rPr kumimoji="0" lang="ru-RU" sz="13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Билибино</a:t>
                      </a:r>
                      <a:r>
                        <a:rPr kumimoji="0" lang="ru-RU" sz="13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выполнены работы  по межеванию земельного участка под строительство объекта. </a:t>
                      </a:r>
                      <a:endParaRPr kumimoji="0" lang="ru-RU" sz="13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00" y="77155"/>
            <a:ext cx="618738" cy="78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77155"/>
            <a:ext cx="8020000" cy="550379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.Подпрограмма «Обеспечение деятельности государственных органов и подведомственных учреждений»</a:t>
            </a:r>
            <a:endParaRPr lang="ru-RU" sz="16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59083060"/>
              </p:ext>
            </p:extLst>
          </p:nvPr>
        </p:nvGraphicFramePr>
        <p:xfrm>
          <a:off x="179512" y="627535"/>
          <a:ext cx="8750206" cy="4435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30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8471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40857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на 201</a:t>
                      </a:r>
                      <a:r>
                        <a:rPr lang="en-US" sz="14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  <a:r>
                        <a:rPr lang="ru-RU" sz="14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год (тыс. руб.), из них: 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222 577,5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5206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ФБ (тыс. руб.)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1 527,3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6907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 (тыс. руб.)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221 050,2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2624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Финансовое исполнение (тыс. руб.)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167 841,1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61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75,0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46428">
                <a:tc gridSpan="2">
                  <a:txBody>
                    <a:bodyPr/>
                    <a:lstStyle/>
                    <a:p>
                      <a:pPr algn="just"/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Осуществляются  расходы на содержание Комитета по культуре, спорту и туризму Чукотского автономного округа, Комитета по охране объектов культурного наследия Чукотского автономного округа, в том числе на осуществление переданных полномочий Российской федерации в отношении объектов культурного наследия. </a:t>
                      </a:r>
                      <a:endParaRPr lang="ru-RU" sz="13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Осуществляется финансовое обеспечение функционирования государственных учреждений спорта, культуры, искусства и кинематографии подведомственных Комитету по культуре, спорту и туризму Чукотского автономного округа для выполнения государственного задания. </a:t>
                      </a:r>
                      <a:endParaRPr lang="ru-RU" sz="13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Кроме того выплачиваются: компенсация расходов на оплату стоимости проезда и провоза багажа в соответствии с Законом Чукотского автономного округа от 31 мая 2010 года № 57-ОЗ «О некоторых гарантиях и компенсациях для лиц, работающих в государственных органах Чукотского автономного округа, Чукотском территориальном фонде обязательного медицинского страхования, государственных учреждениях Чукотского автономного округа и расположенных в Чукотском автономном округе»; меры социальной поддержки по оплате жилого помещения и коммунальных услуг работникам в соответствии с Законом Чукотского автономного округа от 4 декабря 2014 года № 122-ОЗ «О мерах социальной поддержки работников (специалистов) бюджетной сферы, работающих и проживающих в сельских населенных пунктах, рабочих поселках (поселках городского типа) Чукотского автономного округа».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0" y="-1006405"/>
            <a:ext cx="798250" cy="1006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42" y="123478"/>
            <a:ext cx="8686800" cy="4519974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en-US" sz="28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настоящий момент, исходя и возможностей окружного бюджета, идет корректировка мероприятий и уточнение финансового обеспечения</a:t>
            </a:r>
            <a:r>
              <a:rPr 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программы на 2020 и последующие годы</a:t>
            </a:r>
            <a:r>
              <a:rPr lang="ru-RU" sz="40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solidFill>
                <a:srgbClr val="00009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387084"/>
            <a:ext cx="79928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СПАСИБО ЗА ВНИМАНИЕ</a:t>
            </a:r>
          </a:p>
        </p:txBody>
      </p:sp>
    </p:spTree>
    <p:extLst>
      <p:ext uri="{BB962C8B-B14F-4D97-AF65-F5344CB8AC3E}">
        <p14:creationId xmlns="" xmlns:p14="http://schemas.microsoft.com/office/powerpoint/2010/main" val="170028770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42858"/>
            <a:ext cx="8020000" cy="357190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Всего по Государственной программе</a:t>
            </a:r>
            <a:r>
              <a:rPr lang="ru-RU" sz="25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5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285984" y="642924"/>
          <a:ext cx="4357718" cy="5715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577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715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</a:t>
                      </a:r>
                      <a:r>
                        <a:rPr lang="ru-RU" sz="2000" b="1" baseline="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46,1 </a:t>
                      </a:r>
                      <a:endParaRPr lang="ru-RU" sz="2000" b="1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kumimoji="0" lang="ru-RU" sz="1300" b="1" u="none" kern="12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00" y="77155"/>
            <a:ext cx="618738" cy="78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Диаграмма 7"/>
          <p:cNvGraphicFramePr/>
          <p:nvPr/>
        </p:nvGraphicFramePr>
        <p:xfrm>
          <a:off x="214282" y="1357304"/>
          <a:ext cx="8572560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42858"/>
            <a:ext cx="8020000" cy="571504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>
                <a:solidFill>
                  <a:srgbClr val="000099"/>
                </a:solidFill>
              </a:rPr>
              <a:t>1.</a:t>
            </a:r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Подпрограмма</a:t>
            </a:r>
            <a:r>
              <a:rPr lang="ru-RU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Обеспечение государственных гарантий и развитие современной инфраструктуры культуры, спорта и туризма</a:t>
            </a:r>
            <a:r>
              <a:rPr lang="ru-RU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1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00" y="77155"/>
            <a:ext cx="618738" cy="78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Диаграмма 6"/>
          <p:cNvGraphicFramePr/>
          <p:nvPr/>
        </p:nvGraphicFramePr>
        <p:xfrm>
          <a:off x="142844" y="928676"/>
          <a:ext cx="8715436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6072198" y="857238"/>
            <a:ext cx="2919402" cy="5000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000099"/>
                </a:solidFill>
              </a:rPr>
              <a:t>% </a:t>
            </a:r>
            <a:r>
              <a:rPr lang="ru-RU" sz="2400" b="1" dirty="0" smtClean="0">
                <a:solidFill>
                  <a:srgbClr val="000099"/>
                </a:solidFill>
              </a:rPr>
              <a:t>исполнения</a:t>
            </a:r>
            <a:r>
              <a:rPr lang="ru-RU" sz="2000" b="1" dirty="0" smtClean="0">
                <a:solidFill>
                  <a:srgbClr val="000099"/>
                </a:solidFill>
              </a:rPr>
              <a:t> 27,9</a:t>
            </a:r>
            <a:endParaRPr lang="ru-RU" sz="20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020000" cy="785800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1</a:t>
            </a:r>
            <a:r>
              <a:rPr lang="ru-RU" sz="1600" dirty="0" smtClean="0"/>
              <a:t>. </a:t>
            </a:r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Подпрограмма</a:t>
            </a:r>
            <a:r>
              <a:rPr lang="ru-RU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Обеспечение государственных гарантий и развитие современной инфраструктуры культуры, спорта и туризма</a:t>
            </a:r>
            <a:r>
              <a:rPr lang="ru-RU" sz="1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1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3" y="785800"/>
          <a:ext cx="8715436" cy="4143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154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143404"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рамках регионального проекта </a:t>
                      </a: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«Культурная среда»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осуществляется государственная поддержка отрасли культуры: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 в части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оснащения детских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искусств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музыкальными инструментами, оборудованием и учебными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материалами</a:t>
                      </a:r>
                      <a:r>
                        <a:rPr kumimoji="0" lang="ru-RU" sz="2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счет федеральных и региональных средств поддержано 1 учреждение культуры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МАОУ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 «Центральная Детская школа искусств </a:t>
                      </a:r>
                      <a:r>
                        <a:rPr kumimoji="0" lang="ru-RU" sz="2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Анадырского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муниципального района». 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 обеспечение  учреждений культуры передвижными многофункциональными культурными центрами (автоклубами).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 счет федеральных и региональных средств будет поддержано 2 учреждения культуры: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МБУ «Центр культуры и досуга»;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МБУ «Центр досуга и народного творчества городского округа </a:t>
                      </a:r>
                      <a:r>
                        <a:rPr kumimoji="0" lang="ru-RU" sz="2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Эгвекинот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».</a:t>
                      </a:r>
                      <a:endParaRPr kumimoji="0" lang="ru-RU" sz="2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00" y="77155"/>
            <a:ext cx="618738" cy="78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14296"/>
            <a:ext cx="8020000" cy="857256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2.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Подпрограмма «Укрепление единого культурного пространства и развитие межнациональных отношений»</a:t>
            </a:r>
            <a:endParaRPr lang="ru-RU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00" y="77155"/>
            <a:ext cx="618738" cy="78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Диаграмма 6"/>
          <p:cNvGraphicFramePr/>
          <p:nvPr/>
        </p:nvGraphicFramePr>
        <p:xfrm>
          <a:off x="214282" y="1071552"/>
          <a:ext cx="8715436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" name="Содержимое 8" descr="14EL6585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786050" y="1785932"/>
            <a:ext cx="3214710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14296"/>
            <a:ext cx="8020000" cy="628650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2.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Подпрограмма «Укрепление единого культурного пространства и развитие межнациональных отношений»</a:t>
            </a:r>
            <a:endParaRPr lang="ru-RU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2844" y="1142990"/>
          <a:ext cx="8858312" cy="39090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583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86214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апреле с гастролями в г. Анадыре и п. Угольные Копи побывал оркестр народных инструментов Хабаровской краевой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филармонии.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сентябре состоялись гастроли вокального квартета «Триумф» из города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Хабаровска.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Государственым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чукотско-эскимосский ансамблем «</a:t>
                      </a:r>
                      <a:r>
                        <a:rPr kumimoji="0" lang="ru-RU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Эргырон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организовано десять концертных выступлений, количество зрителей составило 6928 человек. В  Магаданской области с пятью концертами в п. Ола, п. Палатка и г.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Магадан.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Кроме этого, ансамбль дал концертные выступления в Москве и Московской области (три концерта), а также принял участие в 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Всероссийском фестивале народного искусства «Танцуй и пой, моя Россия!», проходившем в Государственном Кремлевском дворце. В августе коллектив выступил в городском доме культуры г. Хабаровска.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Ярким событием культурной жизни округа стал 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XXIII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окружной фольклорный фестиваль «Эргав-2019».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Одним из значимых мероприятий в сфере культуры в 2019 году стал Третий международный фестиваль арктического кино «Золотой ворон». 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00" y="77155"/>
            <a:ext cx="618738" cy="78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42858"/>
            <a:ext cx="8020000" cy="428628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3. Подпрограмма «Развитие кадрового потенциала»</a:t>
            </a:r>
            <a:endParaRPr lang="ru-RU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85720" y="714362"/>
          <a:ext cx="8686800" cy="43186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51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8516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37957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на 2019</a:t>
                      </a:r>
                      <a:r>
                        <a:rPr lang="en-US" sz="14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год (тыс. руб.) , из них: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2 517,0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7957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ФБ (тыс. руб.)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7957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 (тыс. руб.)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2 517,0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7957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Финансовое исполнение (тыс. руб.)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90,0 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79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3,6%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96497">
                <a:tc gridSpan="2"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Осуществляется выплата денежной компенсации за наем (поднаем) жилых помещений специалистам физической культуры и спорта, работающим в ГАОУ ДО ЧАО «Окружная детско-юношеская спортивная школа».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Комитетом проведена экспертиза поданных заявок и документов, направленных  учреждениями дополнительного образования Чукотского автономного округа в сфере физической культуры и спорта в адрес Комитета, на выплату единовременного пособия тренерам – преподавателям в сфере физической культуры и спорта. После  принятия решения Комиссией  будет осуществлена выплата единовременного пособия.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В отчетном периоде заключен трехсторонний  договор между студентами (6 выпускников Чукотского многопрофильного колледжа), Комитетом по культуре, спорту и туризму Чукотского автономного округа и ФГБОУ  высшего образования «Арктический государственный институт культуры и искусств» по образовательной программе высшего образования 51.03.02 «Народная художественная культура». Оплата будет произведена в 4 квартале текущего года.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00" y="77155"/>
            <a:ext cx="618738" cy="78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8020000" cy="571504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Подпрограмма «Поддержка и развитие детского и молодежного творчества»</a:t>
            </a:r>
            <a:endParaRPr lang="ru-RU" sz="1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93211742"/>
              </p:ext>
            </p:extLst>
          </p:nvPr>
        </p:nvGraphicFramePr>
        <p:xfrm>
          <a:off x="357158" y="642924"/>
          <a:ext cx="8643998" cy="43487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62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8277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83666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на 2019</a:t>
                      </a:r>
                      <a:r>
                        <a:rPr lang="en-US" sz="13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год (тыс. руб.) , из них:</a:t>
                      </a:r>
                      <a:endParaRPr lang="ru-RU" sz="13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5 780,0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3666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ФБ (тыс. руб.)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3666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 (тыс. руб.)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5 780,0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3666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Финансовое исполнение (тыс. руб.)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5 270,0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52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91,2%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96390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Организованы и проведены окружные мероприятия, направленные на развитие детского и молодежного творчества: </a:t>
                      </a:r>
                      <a:r>
                        <a:rPr kumimoji="0" lang="en-US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XXIII</a:t>
                      </a:r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окружной конкурс «Юные дарования Чукотки» (48 участников, из них 25 победителей); </a:t>
                      </a:r>
                      <a:r>
                        <a:rPr lang="en-US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IX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 заочный региональный конкурс детских и молодежных хореографических коллективов «</a:t>
                      </a: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Путурэн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»  (приняло участие 44 коллектива и 15 сольных юных исполнителей). По итогам мероприятия выплачено 26 грантов</a:t>
                      </a:r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 </a:t>
                      </a:r>
                      <a:r>
                        <a:rPr lang="en-US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IX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 заочный региональный конкурс театральных коллективов «Театральная маска» (приняло участие 18 коллективов, победителями признано 6 коллективов).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Делегация округа приняла участие в Восемнадцатых молодежных Дельфийских играх, проходивших в Ростове-на-Дону. В состав делегации вошло 12 человек. Все участники делегации были отмечены дипломами участников Дельфийских игр.</a:t>
                      </a:r>
                      <a:r>
                        <a:rPr kumimoji="0" lang="ru-RU" sz="13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рамках выполнения мероприятий Регионального проекта  «Творческие люди» организовано три конкурса: </a:t>
                      </a:r>
                      <a:r>
                        <a:rPr kumimoji="0" lang="en-US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VII</a:t>
                      </a:r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заочный региональный конкурс юных исполнителей на народных инструментах детских школ искусств (победителями стали: 18 солистов, 7 коллективов); </a:t>
                      </a:r>
                      <a:r>
                        <a:rPr kumimoji="0" lang="en-US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VII</a:t>
                      </a:r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заочный региональный конкурс юных пианистов детских школ искусств Чукотского автономного округа (победителями стали: 10 солистов, 2 коллектива); </a:t>
                      </a:r>
                      <a:r>
                        <a:rPr kumimoji="0" lang="en-US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VII</a:t>
                      </a:r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заочный региональный конкурс вокалистов. Для участия в конкурсных номинациях (академическое пение, народное пение и эстрадное пение) Всего было представлено 35 сольных исполнителей, 11 ансамблей. В результате были выявлены победители – 20 лауреатов 1-й, 2-й и 3-й степени.</a:t>
                      </a: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00" y="77155"/>
            <a:ext cx="618738" cy="78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9718" y="77155"/>
            <a:ext cx="8020000" cy="478371"/>
          </a:xfrm>
        </p:spPr>
        <p:txBody>
          <a:bodyPr>
            <a:noAutofit/>
          </a:bodyPr>
          <a:lstStyle/>
          <a:p>
            <a:pPr algn="just"/>
            <a:r>
              <a:rPr lang="ru-RU" sz="175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Подпрограмма «</a:t>
            </a:r>
            <a:r>
              <a:rPr lang="ru-RU" sz="1750" b="1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Грантовая</a:t>
            </a:r>
            <a:r>
              <a:rPr lang="ru-RU" sz="1750" b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поддержка проектов в области культуры</a:t>
            </a:r>
            <a:r>
              <a:rPr lang="ru-RU" sz="175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75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80027209"/>
              </p:ext>
            </p:extLst>
          </p:nvPr>
        </p:nvGraphicFramePr>
        <p:xfrm>
          <a:off x="94559" y="712809"/>
          <a:ext cx="8967996" cy="43108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23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0556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27771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на 2019</a:t>
                      </a:r>
                      <a:r>
                        <a:rPr lang="en-US" sz="14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год (тыс. руб.) , из них: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5 369 ,3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7771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ФБ (тыс. руб.)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,0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7771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 (тыс. руб.)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5 369 ,3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7771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Финансовое исполнение (тыс. руб.)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3 179,0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77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59,2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96350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Продолжается работа по оказанию государственной (</a:t>
                      </a:r>
                      <a:r>
                        <a:rPr kumimoji="0"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грантовой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поддержки некоммерческим организациям на проведение цикла мероприятий духовно-нравственной направленности, а также гражданской активности и социально значимых качеств граждан - проект Православной религиозной организации Анадырская и Чукотская епархия Русской Православной Церкви - «Формирование духовно-нравственных и социальных ценностей, а также гражданской активности и социально значимых качеств граждан»; проект  некоммерческого учреждения «Чукотский совет по развитию местных инициатив» - «Организация деятельности Ресурсного центра по поддержке НКО и развитию добровольчества в Чукотском автономном округе»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00" y="77155"/>
            <a:ext cx="618738" cy="78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6321</TotalTime>
  <Words>2290</Words>
  <Application>Microsoft Office PowerPoint</Application>
  <PresentationFormat>Экран (16:9)</PresentationFormat>
  <Paragraphs>148</Paragraphs>
  <Slides>17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Информация О реализации  Государственной программы   «Развитие культуры, спорта и туризма Чукотского автономного округа»  за 9 месяцев 2019 года</vt:lpstr>
      <vt:lpstr>Всего по Государственной программе:</vt:lpstr>
      <vt:lpstr>1.Подпрограмма «Обеспечение государственных гарантий и развитие современной инфраструктуры культуры, спорта и туризма»</vt:lpstr>
      <vt:lpstr>1. Подпрограмма «Обеспечение государственных гарантий и развитие современной инфраструктуры культуры, спорта и туризма»</vt:lpstr>
      <vt:lpstr>2.Подпрограмма «Укрепление единого культурного пространства и развитие межнациональных отношений»</vt:lpstr>
      <vt:lpstr>2.Подпрограмма «Укрепление единого культурного пространства и развитие межнациональных отношений»</vt:lpstr>
      <vt:lpstr>3. Подпрограмма «Развитие кадрового потенциала»</vt:lpstr>
      <vt:lpstr>4. Подпрограмма «Поддержка и развитие детского и молодежного творчества»</vt:lpstr>
      <vt:lpstr>5. Подпрограмма «Грантовая поддержка проектов в области культуры»</vt:lpstr>
      <vt:lpstr>6. Подпрограмма «Создание региональной системы сохранения историко-культурного наследия Чукотки»</vt:lpstr>
      <vt:lpstr>7. Подпрограмма «Поддержка физической культуры и спорта»</vt:lpstr>
      <vt:lpstr>7. Подпрограмма «Поддержка физической культуры и спорта»</vt:lpstr>
      <vt:lpstr>8. Подпрограмма «Поддержка туризма»</vt:lpstr>
      <vt:lpstr>9.Подпрограмма «Развитие социальной инфраструктуры»</vt:lpstr>
      <vt:lpstr>10.Подпрограмма «Обеспечение деятельности государственных органов и подведомственных учреждений»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Бла-бла-бла</dc:title>
  <dc:creator>kara_nebesnaya</dc:creator>
  <cp:lastModifiedBy>Закупки</cp:lastModifiedBy>
  <cp:revision>668</cp:revision>
  <dcterms:created xsi:type="dcterms:W3CDTF">2016-10-20T22:41:03Z</dcterms:created>
  <dcterms:modified xsi:type="dcterms:W3CDTF">2019-11-21T07:18:16Z</dcterms:modified>
</cp:coreProperties>
</file>