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326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7308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0043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3779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6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6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9602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5339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4005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495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8983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8484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795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" y="366"/>
            <a:ext cx="9143024" cy="68572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11/23/2023</a:t>
            </a:fld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796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660710" y="-9188"/>
            <a:ext cx="2804616" cy="11126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ln w="12700">
                  <a:solidFill>
                    <a:srgbClr val="44546A">
                      <a:satMod val="155000"/>
                    </a:srgbClr>
                  </a:solidFill>
                  <a:prstDash val="solid"/>
                </a:ln>
                <a:solidFill>
                  <a:srgbClr val="4472C4">
                    <a:lumMod val="50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Глоссарий</a:t>
            </a:r>
            <a:endParaRPr lang="en-US" sz="4000" b="1" dirty="0">
              <a:ln w="12700">
                <a:solidFill>
                  <a:srgbClr val="44546A">
                    <a:satMod val="155000"/>
                  </a:srgbClr>
                </a:solidFill>
                <a:prstDash val="solid"/>
              </a:ln>
              <a:solidFill>
                <a:srgbClr val="4472C4">
                  <a:lumMod val="50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 bwMode="auto">
          <a:xfrm>
            <a:off x="102358" y="1273482"/>
            <a:ext cx="8823366" cy="5416651"/>
          </a:xfrm>
          <a:prstGeom prst="round2DiagRect">
            <a:avLst>
              <a:gd name="adj1" fmla="val 39"/>
              <a:gd name="adj2" fmla="val 0"/>
            </a:avLst>
          </a:prstGeom>
          <a:noFill/>
          <a:ln>
            <a:noFill/>
            <a:headEnd type="none" w="med" len="med"/>
            <a:tailEnd type="none" w="med" len="med"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sz="1200" b="1" u="sng" kern="0" dirty="0" smtClean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Бюджет </a:t>
            </a:r>
          </a:p>
          <a:p>
            <a:pPr marL="252000" algn="just">
              <a:defRPr/>
            </a:pPr>
            <a:r>
              <a:rPr lang="ru-RU" sz="1200" kern="0" dirty="0" smtClean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 marL="252000" algn="just">
              <a:defRPr/>
            </a:pPr>
            <a:endParaRPr lang="ru-RU" sz="1200" kern="0" dirty="0" smtClean="0">
              <a:solidFill>
                <a:srgbClr val="4472C4">
                  <a:lumMod val="75000"/>
                </a:srgbClr>
              </a:solidFill>
              <a:latin typeface="Times New Roman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sz="1200" b="1" u="sng" kern="0" dirty="0" smtClean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Бюджетные обязательства</a:t>
            </a:r>
            <a:endParaRPr lang="ru-RU" sz="1200" kern="0" dirty="0">
              <a:solidFill>
                <a:srgbClr val="4472C4">
                  <a:lumMod val="75000"/>
                </a:srgbClr>
              </a:solidFill>
              <a:latin typeface="Times New Roman"/>
            </a:endParaRPr>
          </a:p>
          <a:p>
            <a:pPr marL="252000" algn="just">
              <a:defRPr/>
            </a:pPr>
            <a:r>
              <a:rPr lang="ru-RU" sz="1200" kern="0" dirty="0" smtClean="0">
                <a:solidFill>
                  <a:srgbClr val="4472C4">
                    <a:lumMod val="75000"/>
                  </a:srgbClr>
                </a:solidFill>
                <a:latin typeface="Times New Roman" pitchFamily="18" charset="0"/>
              </a:rPr>
              <a:t>Расходные </a:t>
            </a:r>
            <a:r>
              <a:rPr lang="ru-RU" sz="1200" kern="0" dirty="0">
                <a:solidFill>
                  <a:srgbClr val="4472C4">
                    <a:lumMod val="75000"/>
                  </a:srgbClr>
                </a:solidFill>
                <a:latin typeface="Times New Roman" pitchFamily="18" charset="0"/>
              </a:rPr>
              <a:t>обязательства, исполнение которых предусмотрено законом о бюджете на соответствующий финансовый </a:t>
            </a:r>
            <a:r>
              <a:rPr lang="ru-RU" sz="1200" kern="0" dirty="0" smtClean="0">
                <a:solidFill>
                  <a:srgbClr val="4472C4">
                    <a:lumMod val="75000"/>
                  </a:srgbClr>
                </a:solidFill>
                <a:latin typeface="Times New Roman" pitchFamily="18" charset="0"/>
              </a:rPr>
              <a:t>год.</a:t>
            </a:r>
          </a:p>
          <a:p>
            <a:pPr marL="252000" algn="just">
              <a:defRPr/>
            </a:pPr>
            <a:endParaRPr lang="ru-RU" sz="1200" kern="0" dirty="0" smtClean="0">
              <a:solidFill>
                <a:srgbClr val="4472C4">
                  <a:lumMod val="75000"/>
                </a:srgbClr>
              </a:solidFill>
              <a:latin typeface="Times New Roman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sz="1200" b="1" u="sng" kern="0" dirty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Валовой региональный продукт (ВРП) </a:t>
            </a:r>
            <a:endParaRPr lang="ru-RU" sz="1200" kern="0" dirty="0" smtClean="0">
              <a:solidFill>
                <a:srgbClr val="4472C4">
                  <a:lumMod val="75000"/>
                </a:srgbClr>
              </a:solidFill>
              <a:latin typeface="Times New Roman"/>
            </a:endParaRPr>
          </a:p>
          <a:p>
            <a:pPr marL="252000" algn="just">
              <a:defRPr/>
            </a:pPr>
            <a:r>
              <a:rPr lang="ru-RU" sz="1200" kern="0" dirty="0" smtClean="0">
                <a:solidFill>
                  <a:srgbClr val="4472C4">
                    <a:lumMod val="75000"/>
                  </a:srgbClr>
                </a:solidFill>
                <a:latin typeface="Times New Roman" pitchFamily="18" charset="0"/>
              </a:rPr>
              <a:t>Обобщающий </a:t>
            </a:r>
            <a:r>
              <a:rPr lang="ru-RU" sz="1200" kern="0" dirty="0">
                <a:solidFill>
                  <a:srgbClr val="4472C4">
                    <a:lumMod val="75000"/>
                  </a:srgbClr>
                </a:solidFill>
                <a:latin typeface="Times New Roman" pitchFamily="18" charset="0"/>
              </a:rPr>
              <a:t>показатель экономической деятельности региона, характеризующий процесс производства товаров и услуг для конечного использования и представляет собой стоимость товаров и услуг, произведенных на территории региона для конечного </a:t>
            </a:r>
            <a:r>
              <a:rPr lang="ru-RU" sz="1200" kern="0" dirty="0" smtClean="0">
                <a:solidFill>
                  <a:srgbClr val="4472C4">
                    <a:lumMod val="75000"/>
                  </a:srgbClr>
                </a:solidFill>
                <a:latin typeface="Times New Roman" pitchFamily="18" charset="0"/>
              </a:rPr>
              <a:t>использования.</a:t>
            </a:r>
          </a:p>
          <a:p>
            <a:pPr marL="252000" algn="just">
              <a:defRPr/>
            </a:pPr>
            <a:endParaRPr lang="ru-RU" sz="1200" kern="0" dirty="0" smtClean="0">
              <a:solidFill>
                <a:srgbClr val="4472C4">
                  <a:lumMod val="75000"/>
                </a:srgbClr>
              </a:solidFill>
              <a:latin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sz="1200" b="1" u="sng" kern="0" dirty="0" smtClean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Государственная программа</a:t>
            </a:r>
          </a:p>
          <a:p>
            <a:pPr marL="252000" algn="just">
              <a:defRPr/>
            </a:pPr>
            <a:r>
              <a:rPr lang="ru-RU" sz="1200" kern="0" dirty="0" smtClean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Документ стратегического планирования, содержащий комплекс </a:t>
            </a:r>
            <a:r>
              <a:rPr lang="ru-RU" sz="1200" kern="0" dirty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планируемых мероприятий взаимоувязанных по задачам, срокам осуществления, исполнителям и ресурсам, и инструментов государственной политики, обеспечивающих в рамках реализации ключевых государственных функций достижение приоритетов и целей государственной политики в сфере социально-экономического развития и обеспечения национальной безопасности субъекта Российской </a:t>
            </a:r>
            <a:r>
              <a:rPr lang="ru-RU" sz="1200" kern="0" dirty="0" smtClean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Федерации.</a:t>
            </a:r>
          </a:p>
          <a:p>
            <a:pPr marL="252000" algn="just">
              <a:defRPr/>
            </a:pPr>
            <a:endParaRPr lang="ru-RU" sz="1200" kern="0" dirty="0" smtClean="0">
              <a:solidFill>
                <a:srgbClr val="4472C4">
                  <a:lumMod val="75000"/>
                </a:srgbClr>
              </a:solidFill>
              <a:latin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sz="1200" b="1" u="sng" kern="0" dirty="0" smtClean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Главный администратор доходов бюджета</a:t>
            </a:r>
            <a:endParaRPr lang="ru-RU" sz="1200" b="1" u="sng" kern="0" dirty="0">
              <a:solidFill>
                <a:srgbClr val="4472C4">
                  <a:lumMod val="75000"/>
                </a:srgbClr>
              </a:solidFill>
              <a:latin typeface="Times New Roman"/>
            </a:endParaRPr>
          </a:p>
          <a:p>
            <a:pPr marL="252000" algn="just">
              <a:defRPr/>
            </a:pPr>
            <a:r>
              <a:rPr lang="ru-RU" sz="1200" kern="0" dirty="0" smtClean="0">
                <a:solidFill>
                  <a:srgbClr val="4472C4">
                    <a:lumMod val="75000"/>
                  </a:srgbClr>
                </a:solidFill>
                <a:latin typeface="Times New Roman" pitchFamily="18" charset="0"/>
              </a:rPr>
              <a:t>Определенный </a:t>
            </a:r>
            <a:r>
              <a:rPr lang="ru-RU" sz="1200" kern="0" dirty="0">
                <a:solidFill>
                  <a:srgbClr val="4472C4">
                    <a:lumMod val="75000"/>
                  </a:srgbClr>
                </a:solidFill>
                <a:latin typeface="Times New Roman" pitchFamily="18" charset="0"/>
              </a:rPr>
              <a:t>законом (решением) о бюджете орган государственной власти (государственный орган), </a:t>
            </a:r>
            <a:r>
              <a:rPr lang="ru-RU" sz="1200" kern="0" dirty="0" smtClean="0">
                <a:solidFill>
                  <a:srgbClr val="4472C4">
                    <a:lumMod val="75000"/>
                  </a:srgbClr>
                </a:solidFill>
                <a:latin typeface="Times New Roman" pitchFamily="18" charset="0"/>
              </a:rPr>
              <a:t>иная организация имеющие </a:t>
            </a:r>
            <a:r>
              <a:rPr lang="ru-RU" sz="1200" kern="0" dirty="0">
                <a:solidFill>
                  <a:srgbClr val="4472C4">
                    <a:lumMod val="75000"/>
                  </a:srgbClr>
                </a:solidFill>
                <a:latin typeface="Times New Roman" pitchFamily="18" charset="0"/>
              </a:rPr>
              <a:t>в своем ведении администраторов доходов бюджета и (или) являющиеся администраторами </a:t>
            </a:r>
            <a:r>
              <a:rPr lang="ru-RU" sz="1200" kern="0" dirty="0" smtClean="0">
                <a:solidFill>
                  <a:srgbClr val="4472C4">
                    <a:lumMod val="75000"/>
                  </a:srgbClr>
                </a:solidFill>
                <a:latin typeface="Times New Roman" pitchFamily="18" charset="0"/>
              </a:rPr>
              <a:t>доходов бюджета.</a:t>
            </a:r>
          </a:p>
          <a:p>
            <a:pPr marL="252000" algn="just">
              <a:defRPr/>
            </a:pPr>
            <a:endParaRPr lang="ru-RU" sz="1200" kern="0" dirty="0">
              <a:solidFill>
                <a:srgbClr val="4472C4">
                  <a:lumMod val="75000"/>
                </a:srgbClr>
              </a:solidFill>
              <a:latin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  <a:defRPr/>
            </a:pPr>
            <a:r>
              <a:rPr lang="ru-RU" sz="1200" b="1" u="sng" kern="0" dirty="0">
                <a:solidFill>
                  <a:srgbClr val="4472C4">
                    <a:lumMod val="75000"/>
                  </a:srgbClr>
                </a:solidFill>
                <a:latin typeface="Times New Roman"/>
                <a:cs typeface="Arial" charset="0"/>
              </a:rPr>
              <a:t>Государственный долг</a:t>
            </a:r>
          </a:p>
          <a:p>
            <a:pPr marL="252000" lvl="0" algn="just">
              <a:defRPr/>
            </a:pPr>
            <a:r>
              <a:rPr lang="ru-RU" sz="1200" kern="0" dirty="0">
                <a:solidFill>
                  <a:srgbClr val="4472C4">
                    <a:lumMod val="75000"/>
                  </a:srgbClr>
                </a:solidFill>
                <a:latin typeface="Times New Roman" pitchFamily="18" charset="0"/>
                <a:cs typeface="Arial" charset="0"/>
              </a:rPr>
              <a:t>Обязательства, возникающие из государственных заимствований, а также гарантий по обязательствам третьих лиц.</a:t>
            </a:r>
          </a:p>
          <a:p>
            <a:pPr algn="just">
              <a:defRPr/>
            </a:pPr>
            <a:endParaRPr lang="ru-RU" sz="1400" i="1" kern="0" dirty="0">
              <a:solidFill>
                <a:srgbClr val="4472C4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endParaRPr lang="ru-RU" sz="1400" b="1" i="1" u="sng" kern="0" dirty="0" smtClean="0">
              <a:solidFill>
                <a:sysClr val="windowText" lastClr="000000"/>
              </a:solidFill>
              <a:latin typeface="Times New Roman" pitchFamily="18" charset="0"/>
            </a:endParaRPr>
          </a:p>
        </p:txBody>
      </p:sp>
      <p:sp>
        <p:nvSpPr>
          <p:cNvPr id="4" name="Номер слайда 1"/>
          <p:cNvSpPr>
            <a:spLocks noGrp="1"/>
          </p:cNvSpPr>
          <p:nvPr/>
        </p:nvSpPr>
        <p:spPr>
          <a:xfrm>
            <a:off x="6516216" y="6395666"/>
            <a:ext cx="2057425" cy="304262"/>
          </a:xfrm>
          <a:prstGeom prst="rect">
            <a:avLst/>
          </a:prstGeom>
        </p:spPr>
        <p:txBody>
          <a:bodyPr vert="horz" lIns="91440" tIns="45720" rIns="91440" bIns="45720"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fld id="{30837FF7-5919-41BF-8DD0-96FAEA1BD99B}" type="slidenum">
              <a:rPr lang="en-US" sz="1200" b="1" spc="150" smtClean="0">
                <a:ln w="11430">
                  <a:noFill/>
                </a:ln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pPr algn="r"/>
              <a:t>1</a:t>
            </a:fld>
            <a:endParaRPr lang="en-US" sz="1200" b="1" spc="150" dirty="0">
              <a:ln w="11430">
                <a:noFill/>
              </a:ln>
              <a:solidFill>
                <a:schemeClr val="bg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594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660710" y="-9188"/>
            <a:ext cx="2804616" cy="11126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ln w="12700">
                  <a:solidFill>
                    <a:srgbClr val="44546A">
                      <a:satMod val="155000"/>
                    </a:srgbClr>
                  </a:solidFill>
                  <a:prstDash val="solid"/>
                </a:ln>
                <a:solidFill>
                  <a:srgbClr val="4472C4">
                    <a:lumMod val="50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Глоссарий</a:t>
            </a:r>
            <a:endParaRPr lang="en-US" sz="4000" b="1" dirty="0">
              <a:ln w="12700">
                <a:solidFill>
                  <a:srgbClr val="44546A">
                    <a:satMod val="155000"/>
                  </a:srgbClr>
                </a:solidFill>
                <a:prstDash val="solid"/>
              </a:ln>
              <a:solidFill>
                <a:srgbClr val="4472C4">
                  <a:lumMod val="50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 bwMode="auto">
          <a:xfrm>
            <a:off x="102358" y="1273482"/>
            <a:ext cx="8823366" cy="5416651"/>
          </a:xfrm>
          <a:prstGeom prst="round2DiagRect">
            <a:avLst>
              <a:gd name="adj1" fmla="val 39"/>
              <a:gd name="adj2" fmla="val 0"/>
            </a:avLst>
          </a:prstGeom>
          <a:noFill/>
          <a:ln>
            <a:noFill/>
            <a:headEnd type="none" w="med" len="med"/>
            <a:tailEnd type="none" w="med" len="med"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>
              <a:defRPr/>
            </a:pPr>
            <a:endParaRPr lang="ru-RU" sz="1400" i="1" kern="0" dirty="0">
              <a:solidFill>
                <a:srgbClr val="4472C4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endParaRPr lang="ru-RU" sz="1400" b="1" i="1" u="sng" kern="0" dirty="0" smtClean="0">
              <a:solidFill>
                <a:sysClr val="windowText" lastClr="000000"/>
              </a:solidFill>
              <a:latin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0361" y="1260596"/>
            <a:ext cx="87073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2000" algn="just">
              <a:defRPr/>
            </a:pPr>
            <a:endParaRPr lang="ru-RU" sz="1200" kern="0" dirty="0">
              <a:solidFill>
                <a:srgbClr val="4472C4">
                  <a:lumMod val="75000"/>
                </a:srgbClr>
              </a:solidFill>
              <a:latin typeface="Times New Roman" pitchFamily="18" charset="0"/>
              <a:cs typeface="Arial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sz="1200" b="1" u="sng" kern="0" dirty="0">
                <a:solidFill>
                  <a:srgbClr val="4472C4">
                    <a:lumMod val="75000"/>
                  </a:srgbClr>
                </a:solidFill>
                <a:latin typeface="Times New Roman"/>
                <a:cs typeface="Arial" charset="0"/>
              </a:rPr>
              <a:t>Дефицит бюджета</a:t>
            </a:r>
            <a:endParaRPr lang="ru-RU" sz="1200" kern="0" dirty="0">
              <a:solidFill>
                <a:srgbClr val="4472C4">
                  <a:lumMod val="75000"/>
                </a:srgbClr>
              </a:solidFill>
              <a:latin typeface="Times New Roman"/>
              <a:cs typeface="Arial" charset="0"/>
            </a:endParaRPr>
          </a:p>
          <a:p>
            <a:pPr marL="288000" algn="just">
              <a:defRPr/>
            </a:pPr>
            <a:r>
              <a:rPr lang="ru-RU" sz="1200" kern="0" dirty="0">
                <a:solidFill>
                  <a:srgbClr val="4472C4">
                    <a:lumMod val="75000"/>
                  </a:srgbClr>
                </a:solidFill>
                <a:latin typeface="Times New Roman"/>
                <a:cs typeface="Arial" charset="0"/>
              </a:rPr>
              <a:t>Превышение расходов бюджета над его доходами</a:t>
            </a:r>
            <a:r>
              <a:rPr lang="ru-RU" sz="1200" kern="0" dirty="0" smtClean="0">
                <a:solidFill>
                  <a:srgbClr val="4472C4">
                    <a:lumMod val="75000"/>
                  </a:srgbClr>
                </a:solidFill>
                <a:latin typeface="Times New Roman"/>
                <a:cs typeface="Arial" charset="0"/>
              </a:rPr>
              <a:t>.</a:t>
            </a:r>
          </a:p>
          <a:p>
            <a:pPr marL="288000" algn="just">
              <a:defRPr/>
            </a:pPr>
            <a:endParaRPr lang="ru-RU" sz="1200" kern="0" dirty="0" smtClean="0">
              <a:solidFill>
                <a:srgbClr val="4472C4">
                  <a:lumMod val="75000"/>
                </a:srgbClr>
              </a:solidFill>
              <a:latin typeface="Times New Roman"/>
              <a:cs typeface="Arial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sz="1200" b="1" u="sng" kern="0" dirty="0">
                <a:solidFill>
                  <a:srgbClr val="4472C4">
                    <a:lumMod val="75000"/>
                  </a:srgbClr>
                </a:solidFill>
                <a:latin typeface="Times New Roman"/>
                <a:cs typeface="Arial" charset="0"/>
              </a:rPr>
              <a:t>Денежные доходы </a:t>
            </a:r>
            <a:r>
              <a:rPr lang="ru-RU" sz="1200" b="1" u="sng" kern="0" dirty="0" smtClean="0">
                <a:solidFill>
                  <a:srgbClr val="4472C4">
                    <a:lumMod val="75000"/>
                  </a:srgbClr>
                </a:solidFill>
                <a:latin typeface="Times New Roman"/>
                <a:cs typeface="Arial" charset="0"/>
              </a:rPr>
              <a:t>населения</a:t>
            </a:r>
          </a:p>
          <a:p>
            <a:pPr marL="288000" algn="just">
              <a:defRPr/>
            </a:pPr>
            <a:r>
              <a:rPr lang="ru-RU" sz="1200" kern="0" dirty="0">
                <a:solidFill>
                  <a:srgbClr val="4472C4">
                    <a:lumMod val="75000"/>
                  </a:srgbClr>
                </a:solidFill>
                <a:latin typeface="Times New Roman"/>
                <a:cs typeface="Arial" charset="0"/>
              </a:rPr>
              <a:t>В</a:t>
            </a:r>
            <a:r>
              <a:rPr lang="ru-RU" sz="1200" kern="0" dirty="0" smtClean="0">
                <a:solidFill>
                  <a:srgbClr val="4472C4">
                    <a:lumMod val="75000"/>
                  </a:srgbClr>
                </a:solidFill>
                <a:latin typeface="Times New Roman" pitchFamily="18" charset="0"/>
                <a:cs typeface="Arial" charset="0"/>
              </a:rPr>
              <a:t>ключают </a:t>
            </a:r>
            <a:r>
              <a:rPr lang="ru-RU" sz="1200" kern="0" dirty="0">
                <a:solidFill>
                  <a:srgbClr val="4472C4">
                    <a:lumMod val="75000"/>
                  </a:srgbClr>
                </a:solidFill>
                <a:latin typeface="Times New Roman" pitchFamily="18" charset="0"/>
                <a:cs typeface="Arial" charset="0"/>
              </a:rPr>
              <a:t>доходы лиц, занятых предпринимательской деятельностью, выплаченную заработную плату наемных работников (начисленную заработную плату, скорректированную на изменение просроченной задолженности), социальные выплаты (пенсии, пособия, стипендии, страховые возмещения и прочие выплаты), доходы от собственности в виде процентов по вкладам, ценным бумагам, дивидендов и другие доходы</a:t>
            </a:r>
            <a:r>
              <a:rPr lang="ru-RU" sz="1200" kern="0" dirty="0" smtClean="0">
                <a:solidFill>
                  <a:srgbClr val="4472C4">
                    <a:lumMod val="75000"/>
                  </a:srgbClr>
                </a:solidFill>
                <a:latin typeface="Times New Roman" pitchFamily="18" charset="0"/>
                <a:cs typeface="Arial" charset="0"/>
              </a:rPr>
              <a:t>.</a:t>
            </a:r>
            <a:endParaRPr lang="ru-RU" sz="1200" kern="0" dirty="0" smtClean="0">
              <a:solidFill>
                <a:srgbClr val="4472C4">
                  <a:lumMod val="75000"/>
                </a:srgbClr>
              </a:solidFill>
              <a:latin typeface="Times New Roman"/>
              <a:cs typeface="Arial" charset="0"/>
            </a:endParaRPr>
          </a:p>
          <a:p>
            <a:pPr marL="288000" algn="just">
              <a:defRPr/>
            </a:pPr>
            <a:endParaRPr lang="ru-RU" sz="1200" kern="0" dirty="0">
              <a:solidFill>
                <a:srgbClr val="4472C4">
                  <a:lumMod val="75000"/>
                </a:srgbClr>
              </a:solidFill>
              <a:latin typeface="Times New Roman" pitchFamily="18" charset="0"/>
              <a:cs typeface="Arial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sz="1200" b="1" u="sng" kern="0" dirty="0">
                <a:solidFill>
                  <a:srgbClr val="4472C4">
                    <a:lumMod val="75000"/>
                  </a:srgbClr>
                </a:solidFill>
                <a:latin typeface="Times New Roman"/>
                <a:cs typeface="Arial" charset="0"/>
              </a:rPr>
              <a:t>Дотации</a:t>
            </a:r>
          </a:p>
          <a:p>
            <a:pPr marL="288000" algn="just">
              <a:defRPr/>
            </a:pPr>
            <a:r>
              <a:rPr lang="ru-RU" sz="1200" kern="0" dirty="0">
                <a:solidFill>
                  <a:srgbClr val="4472C4">
                    <a:lumMod val="75000"/>
                  </a:srgbClr>
                </a:solidFill>
                <a:latin typeface="Times New Roman"/>
                <a:cs typeface="Arial" charset="0"/>
              </a:rPr>
              <a:t>Межбюджетные трансферты, предоставляемые на безвозмездной и безвозвратной основе без установления направлений и (или) условий их </a:t>
            </a:r>
            <a:r>
              <a:rPr lang="ru-RU" sz="1200" kern="0" dirty="0" smtClean="0">
                <a:solidFill>
                  <a:srgbClr val="4472C4">
                    <a:lumMod val="75000"/>
                  </a:srgbClr>
                </a:solidFill>
                <a:latin typeface="Times New Roman"/>
                <a:cs typeface="Arial" charset="0"/>
              </a:rPr>
              <a:t>использования.</a:t>
            </a:r>
          </a:p>
          <a:p>
            <a:pPr marL="288000" algn="just">
              <a:defRPr/>
            </a:pPr>
            <a:endParaRPr lang="ru-RU" sz="1200" kern="0" dirty="0" smtClean="0">
              <a:solidFill>
                <a:srgbClr val="4472C4">
                  <a:lumMod val="75000"/>
                </a:srgbClr>
              </a:solidFill>
              <a:latin typeface="Times New Roman"/>
              <a:cs typeface="Arial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sz="1200" b="1" u="sng" kern="0" dirty="0">
                <a:solidFill>
                  <a:srgbClr val="4472C4">
                    <a:lumMod val="75000"/>
                  </a:srgbClr>
                </a:solidFill>
                <a:latin typeface="Times New Roman"/>
                <a:cs typeface="Arial" charset="0"/>
              </a:rPr>
              <a:t>Доходы бюджета </a:t>
            </a:r>
          </a:p>
          <a:p>
            <a:pPr marL="252000" algn="just">
              <a:defRPr/>
            </a:pPr>
            <a:r>
              <a:rPr lang="ru-RU" sz="1200" kern="0" dirty="0">
                <a:solidFill>
                  <a:srgbClr val="4472C4">
                    <a:lumMod val="75000"/>
                  </a:srgbClr>
                </a:solidFill>
                <a:latin typeface="Times New Roman"/>
                <a:cs typeface="Arial" charset="0"/>
              </a:rPr>
              <a:t>Поступающие в бюджет денежные средства</a:t>
            </a:r>
            <a:r>
              <a:rPr lang="ru-RU" sz="1200" kern="0" dirty="0" smtClean="0">
                <a:solidFill>
                  <a:srgbClr val="4472C4">
                    <a:lumMod val="75000"/>
                  </a:srgbClr>
                </a:solidFill>
                <a:latin typeface="Times New Roman"/>
                <a:cs typeface="Arial" charset="0"/>
              </a:rPr>
              <a:t>.</a:t>
            </a:r>
          </a:p>
          <a:p>
            <a:pPr marL="252000" algn="just">
              <a:defRPr/>
            </a:pPr>
            <a:endParaRPr lang="ru-RU" sz="1200" kern="0" dirty="0">
              <a:solidFill>
                <a:srgbClr val="4472C4">
                  <a:lumMod val="75000"/>
                </a:srgbClr>
              </a:solidFill>
              <a:latin typeface="Times New Roman"/>
              <a:cs typeface="Arial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sz="1200" b="1" u="sng" kern="0" dirty="0" smtClean="0">
                <a:solidFill>
                  <a:srgbClr val="4472C4">
                    <a:lumMod val="75000"/>
                  </a:srgbClr>
                </a:solidFill>
                <a:latin typeface="Times New Roman"/>
                <a:cs typeface="Arial" charset="0"/>
              </a:rPr>
              <a:t>Источники </a:t>
            </a:r>
            <a:r>
              <a:rPr lang="ru-RU" sz="1200" b="1" u="sng" kern="0" dirty="0">
                <a:solidFill>
                  <a:srgbClr val="4472C4">
                    <a:lumMod val="75000"/>
                  </a:srgbClr>
                </a:solidFill>
                <a:latin typeface="Times New Roman"/>
                <a:cs typeface="Arial" charset="0"/>
              </a:rPr>
              <a:t>финансирования дефицита бюджета </a:t>
            </a:r>
          </a:p>
          <a:p>
            <a:pPr marL="252000" algn="just">
              <a:defRPr/>
            </a:pPr>
            <a:r>
              <a:rPr lang="ru-RU" sz="1200" kern="0" dirty="0" smtClean="0">
                <a:solidFill>
                  <a:srgbClr val="4472C4">
                    <a:lumMod val="75000"/>
                  </a:srgbClr>
                </a:solidFill>
                <a:latin typeface="Times New Roman"/>
                <a:cs typeface="Arial" charset="0"/>
              </a:rPr>
              <a:t>Средства</a:t>
            </a:r>
            <a:r>
              <a:rPr lang="ru-RU" sz="1200" kern="0" dirty="0">
                <a:solidFill>
                  <a:srgbClr val="4472C4">
                    <a:lumMod val="75000"/>
                  </a:srgbClr>
                </a:solidFill>
                <a:latin typeface="Times New Roman"/>
                <a:cs typeface="Arial" charset="0"/>
              </a:rPr>
              <a:t>, привлекаемые в бюджет для покрытия дефицита (кредиты банков, кредиты от других уровней бюджетов, кредиты финансовых международных организаций, ценные бумаги, иные источники</a:t>
            </a:r>
            <a:r>
              <a:rPr lang="ru-RU" sz="1200" kern="0" dirty="0" smtClean="0">
                <a:solidFill>
                  <a:srgbClr val="4472C4">
                    <a:lumMod val="75000"/>
                  </a:srgbClr>
                </a:solidFill>
                <a:latin typeface="Times New Roman"/>
                <a:cs typeface="Arial" charset="0"/>
              </a:rPr>
              <a:t>).</a:t>
            </a:r>
            <a:endParaRPr lang="ru-RU" sz="1200" kern="0" dirty="0">
              <a:solidFill>
                <a:srgbClr val="4472C4">
                  <a:lumMod val="75000"/>
                </a:srgbClr>
              </a:solidFill>
              <a:latin typeface="Times New Roman"/>
              <a:cs typeface="Arial" charset="0"/>
            </a:endParaRPr>
          </a:p>
          <a:p>
            <a:pPr marL="252000" algn="just">
              <a:defRPr/>
            </a:pPr>
            <a:endParaRPr lang="ru-RU" sz="1200" kern="0" dirty="0" smtClean="0">
              <a:solidFill>
                <a:srgbClr val="4472C4">
                  <a:lumMod val="75000"/>
                </a:srgbClr>
              </a:solidFill>
              <a:latin typeface="Times New Roman"/>
              <a:cs typeface="Arial" charset="0"/>
            </a:endParaRPr>
          </a:p>
          <a:p>
            <a:pPr marL="285750" lvl="0" indent="-285750" algn="just">
              <a:buFont typeface="Wingdings" pitchFamily="2" charset="2"/>
              <a:buChar char="Ø"/>
              <a:defRPr/>
            </a:pPr>
            <a:r>
              <a:rPr lang="ru-RU" sz="1200" b="1" u="sng" kern="0" dirty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Индекс потребительских цен и тарифов на товары и услуги </a:t>
            </a:r>
          </a:p>
          <a:p>
            <a:pPr marL="288000" lvl="0" algn="just">
              <a:defRPr/>
            </a:pPr>
            <a:r>
              <a:rPr lang="ru-RU" sz="1200" kern="0" dirty="0">
                <a:solidFill>
                  <a:srgbClr val="4472C4">
                    <a:lumMod val="75000"/>
                  </a:srgbClr>
                </a:solidFill>
                <a:latin typeface="Times New Roman" pitchFamily="18" charset="0"/>
              </a:rPr>
              <a:t>Измеряет отношение стоимости фиксированного набора товаров и услуг в ценах текущего периода к его стоимости в ценах базисного периода и характеризует изменение во времени общего уровня цен на товары и услуги, приобретаемые населением для непроизводственного потребления.</a:t>
            </a:r>
          </a:p>
          <a:p>
            <a:pPr marL="252000" algn="just">
              <a:defRPr/>
            </a:pPr>
            <a:endParaRPr lang="ru-RU" sz="1200" kern="0" dirty="0">
              <a:solidFill>
                <a:srgbClr val="4472C4">
                  <a:lumMod val="75000"/>
                </a:srgbClr>
              </a:solidFill>
              <a:latin typeface="Times New Roman"/>
              <a:cs typeface="Arial" charset="0"/>
            </a:endParaRPr>
          </a:p>
          <a:p>
            <a:pPr marL="288000" algn="just">
              <a:defRPr/>
            </a:pPr>
            <a:endParaRPr lang="ru-RU" sz="24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1"/>
          <p:cNvSpPr>
            <a:spLocks noGrp="1"/>
          </p:cNvSpPr>
          <p:nvPr/>
        </p:nvSpPr>
        <p:spPr>
          <a:xfrm>
            <a:off x="6516216" y="6385871"/>
            <a:ext cx="2057425" cy="304262"/>
          </a:xfrm>
          <a:prstGeom prst="rect">
            <a:avLst/>
          </a:prstGeom>
        </p:spPr>
        <p:txBody>
          <a:bodyPr vert="horz" lIns="91440" tIns="45720" rIns="91440" bIns="45720"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fld id="{30837FF7-5919-41BF-8DD0-96FAEA1BD99B}" type="slidenum">
              <a:rPr lang="en-US" sz="1200" b="1" spc="150" smtClean="0">
                <a:ln w="11430">
                  <a:noFill/>
                </a:ln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pPr algn="r"/>
              <a:t>2</a:t>
            </a:fld>
            <a:endParaRPr lang="en-US" sz="1200" b="1" spc="150" dirty="0">
              <a:ln w="11430">
                <a:noFill/>
              </a:ln>
              <a:solidFill>
                <a:schemeClr val="bg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122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660710" y="-9188"/>
            <a:ext cx="2804616" cy="11126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ln w="12700">
                  <a:solidFill>
                    <a:srgbClr val="44546A">
                      <a:satMod val="155000"/>
                    </a:srgbClr>
                  </a:solidFill>
                  <a:prstDash val="solid"/>
                </a:ln>
                <a:solidFill>
                  <a:srgbClr val="4472C4">
                    <a:lumMod val="50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Глоссарий</a:t>
            </a:r>
            <a:endParaRPr lang="en-US" sz="4000" b="1" dirty="0">
              <a:ln w="12700">
                <a:solidFill>
                  <a:srgbClr val="44546A">
                    <a:satMod val="155000"/>
                  </a:srgbClr>
                </a:solidFill>
                <a:prstDash val="solid"/>
              </a:ln>
              <a:solidFill>
                <a:srgbClr val="4472C4">
                  <a:lumMod val="50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 bwMode="auto">
          <a:xfrm>
            <a:off x="102358" y="980728"/>
            <a:ext cx="8823366" cy="5416651"/>
          </a:xfrm>
          <a:prstGeom prst="round2DiagRect">
            <a:avLst>
              <a:gd name="adj1" fmla="val 39"/>
              <a:gd name="adj2" fmla="val 0"/>
            </a:avLst>
          </a:prstGeom>
          <a:noFill/>
          <a:ln>
            <a:noFill/>
            <a:headEnd type="none" w="med" len="med"/>
            <a:tailEnd type="none" w="med" len="med"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indent="-285750" algn="just">
              <a:buFont typeface="Wingdings" pitchFamily="2" charset="2"/>
              <a:buChar char="Ø"/>
              <a:defRPr/>
            </a:pPr>
            <a:endParaRPr lang="ru-RU" sz="1200" b="1" u="sng" kern="0" dirty="0" smtClean="0">
              <a:solidFill>
                <a:srgbClr val="4472C4">
                  <a:lumMod val="75000"/>
                </a:srgbClr>
              </a:solidFill>
              <a:latin typeface="Times New Roman"/>
            </a:endParaRPr>
          </a:p>
          <a:p>
            <a:pPr algn="just">
              <a:defRPr/>
            </a:pPr>
            <a:endParaRPr lang="ru-RU" sz="1200" b="1" u="sng" kern="0" dirty="0" smtClean="0">
              <a:solidFill>
                <a:srgbClr val="4472C4">
                  <a:lumMod val="75000"/>
                </a:srgbClr>
              </a:solidFill>
              <a:latin typeface="Times New Roman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sz="1200" b="1" u="sng" kern="0" dirty="0" smtClean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Консолидированный бюджет </a:t>
            </a:r>
            <a:endParaRPr lang="ru-RU" sz="1200" kern="0" dirty="0" smtClean="0">
              <a:solidFill>
                <a:srgbClr val="4472C4">
                  <a:lumMod val="75000"/>
                </a:srgbClr>
              </a:solidFill>
              <a:latin typeface="Times New Roman"/>
            </a:endParaRPr>
          </a:p>
          <a:p>
            <a:pPr marL="252000" algn="just">
              <a:defRPr/>
            </a:pPr>
            <a:r>
              <a:rPr lang="ru-RU" sz="1200" kern="0" dirty="0">
                <a:solidFill>
                  <a:srgbClr val="4472C4">
                    <a:lumMod val="75000"/>
                  </a:srgbClr>
                </a:solidFill>
                <a:latin typeface="Times New Roman" pitchFamily="18" charset="0"/>
              </a:rPr>
              <a:t>С</a:t>
            </a:r>
            <a:r>
              <a:rPr lang="ru-RU" sz="1200" kern="0" dirty="0" smtClean="0">
                <a:solidFill>
                  <a:srgbClr val="4472C4">
                    <a:lumMod val="75000"/>
                  </a:srgbClr>
                </a:solidFill>
                <a:latin typeface="Times New Roman" pitchFamily="18" charset="0"/>
              </a:rPr>
              <a:t>вод </a:t>
            </a:r>
            <a:r>
              <a:rPr lang="ru-RU" sz="1200" kern="0" dirty="0">
                <a:solidFill>
                  <a:srgbClr val="4472C4">
                    <a:lumMod val="75000"/>
                  </a:srgbClr>
                </a:solidFill>
                <a:latin typeface="Times New Roman" pitchFamily="18" charset="0"/>
              </a:rPr>
              <a:t>бюджетов всех уровней бюджетной системы Российской Федерации на соответствующей </a:t>
            </a:r>
            <a:r>
              <a:rPr lang="ru-RU" sz="1200" kern="0" dirty="0" smtClean="0">
                <a:solidFill>
                  <a:srgbClr val="4472C4">
                    <a:lumMod val="75000"/>
                  </a:srgbClr>
                </a:solidFill>
                <a:latin typeface="Times New Roman" pitchFamily="18" charset="0"/>
              </a:rPr>
              <a:t>территории.</a:t>
            </a:r>
          </a:p>
          <a:p>
            <a:pPr marL="252000" algn="just">
              <a:defRPr/>
            </a:pPr>
            <a:endParaRPr lang="ru-RU" sz="1200" kern="0" dirty="0" smtClean="0">
              <a:solidFill>
                <a:srgbClr val="4472C4">
                  <a:lumMod val="75000"/>
                </a:srgbClr>
              </a:solidFill>
              <a:latin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sz="1200" b="1" u="sng" kern="0" dirty="0" smtClean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М</a:t>
            </a:r>
            <a:r>
              <a:rPr lang="ru-RU" sz="1200" b="1" u="sng" kern="0" dirty="0" err="1" smtClean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ежбюджетные</a:t>
            </a:r>
            <a:r>
              <a:rPr lang="ru-RU" sz="1200" b="1" u="sng" kern="0" dirty="0" smtClean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 трансферты</a:t>
            </a:r>
          </a:p>
          <a:p>
            <a:pPr marL="252000" algn="just">
              <a:defRPr/>
            </a:pPr>
            <a:r>
              <a:rPr lang="ru-RU" sz="1200" kern="0" dirty="0" smtClean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Средства</a:t>
            </a:r>
            <a:r>
              <a:rPr lang="ru-RU" sz="1200" kern="0" dirty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, предоставляемые одним бюджетом бюджетной системы Российской Федерации другому бюджету</a:t>
            </a:r>
            <a:r>
              <a:rPr lang="ru-RU" sz="1200" kern="0" dirty="0" smtClean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.</a:t>
            </a:r>
          </a:p>
          <a:p>
            <a:pPr marL="252000" algn="just">
              <a:defRPr/>
            </a:pPr>
            <a:endParaRPr lang="ru-RU" sz="1200" kern="0" dirty="0">
              <a:solidFill>
                <a:srgbClr val="4472C4">
                  <a:lumMod val="75000"/>
                </a:srgbClr>
              </a:solidFill>
              <a:latin typeface="Times New Roman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sz="1200" b="1" u="sng" kern="0" dirty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Прожиточный минимум</a:t>
            </a:r>
            <a:r>
              <a:rPr lang="ru-RU" sz="1200" kern="0" dirty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 </a:t>
            </a:r>
          </a:p>
          <a:p>
            <a:pPr marL="288000" algn="just">
              <a:defRPr/>
            </a:pPr>
            <a:r>
              <a:rPr lang="ru-RU" sz="1200" kern="0" dirty="0">
                <a:solidFill>
                  <a:srgbClr val="4472C4">
                    <a:lumMod val="75000"/>
                  </a:srgbClr>
                </a:solidFill>
                <a:latin typeface="Times New Roman" pitchFamily="18" charset="0"/>
              </a:rPr>
              <a:t>С</a:t>
            </a:r>
            <a:r>
              <a:rPr lang="ru-RU" sz="1200" kern="0" dirty="0" smtClean="0">
                <a:solidFill>
                  <a:srgbClr val="4472C4">
                    <a:lumMod val="75000"/>
                  </a:srgbClr>
                </a:solidFill>
                <a:latin typeface="Times New Roman" pitchFamily="18" charset="0"/>
              </a:rPr>
              <a:t>тоимостная </a:t>
            </a:r>
            <a:r>
              <a:rPr lang="ru-RU" sz="1200" kern="0" dirty="0">
                <a:solidFill>
                  <a:srgbClr val="4472C4">
                    <a:lumMod val="75000"/>
                  </a:srgbClr>
                </a:solidFill>
                <a:latin typeface="Times New Roman" pitchFamily="18" charset="0"/>
              </a:rPr>
              <a:t>оценка потребительской корзины, а также обязательные платежи и </a:t>
            </a:r>
            <a:r>
              <a:rPr lang="ru-RU" sz="1200" kern="0" dirty="0" smtClean="0">
                <a:solidFill>
                  <a:srgbClr val="4472C4">
                    <a:lumMod val="75000"/>
                  </a:srgbClr>
                </a:solidFill>
                <a:latin typeface="Times New Roman" pitchFamily="18" charset="0"/>
              </a:rPr>
              <a:t>сборы</a:t>
            </a:r>
            <a:r>
              <a:rPr lang="ru-RU" sz="1200" kern="0" dirty="0">
                <a:solidFill>
                  <a:srgbClr val="4472C4">
                    <a:lumMod val="75000"/>
                  </a:srgbClr>
                </a:solidFill>
                <a:latin typeface="Times New Roman" pitchFamily="18" charset="0"/>
              </a:rPr>
              <a:t>.</a:t>
            </a:r>
            <a:endParaRPr lang="ru-RU" sz="1200" kern="0" dirty="0" smtClean="0">
              <a:solidFill>
                <a:srgbClr val="4472C4">
                  <a:lumMod val="75000"/>
                </a:srgbClr>
              </a:solidFill>
              <a:latin typeface="Times New Roman"/>
            </a:endParaRPr>
          </a:p>
          <a:p>
            <a:pPr marL="252000" algn="just">
              <a:defRPr/>
            </a:pPr>
            <a:endParaRPr lang="ru-RU" sz="1200" kern="0" dirty="0" smtClean="0">
              <a:solidFill>
                <a:srgbClr val="4472C4">
                  <a:lumMod val="75000"/>
                </a:srgbClr>
              </a:solidFill>
              <a:latin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sz="1200" b="1" u="sng" kern="0" dirty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П</a:t>
            </a:r>
            <a:r>
              <a:rPr lang="ru-RU" sz="1200" b="1" u="sng" kern="0" dirty="0" smtClean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рофицит бюджета</a:t>
            </a:r>
            <a:endParaRPr lang="ru-RU" sz="1200" b="1" u="sng" kern="0" dirty="0">
              <a:solidFill>
                <a:srgbClr val="4472C4">
                  <a:lumMod val="75000"/>
                </a:srgbClr>
              </a:solidFill>
              <a:latin typeface="Times New Roman"/>
            </a:endParaRPr>
          </a:p>
          <a:p>
            <a:pPr marL="252000" algn="just">
              <a:defRPr/>
            </a:pPr>
            <a:r>
              <a:rPr lang="ru-RU" sz="1200" kern="0" dirty="0" smtClean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Превышение </a:t>
            </a:r>
            <a:r>
              <a:rPr lang="ru-RU" sz="1200" kern="0" dirty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доходов над </a:t>
            </a:r>
            <a:r>
              <a:rPr lang="ru-RU" sz="1200" kern="0" dirty="0" smtClean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расходами.</a:t>
            </a:r>
          </a:p>
          <a:p>
            <a:pPr marL="252000" algn="just">
              <a:defRPr/>
            </a:pPr>
            <a:endParaRPr lang="ru-RU" sz="1200" kern="0" dirty="0">
              <a:solidFill>
                <a:srgbClr val="4472C4">
                  <a:lumMod val="75000"/>
                </a:srgbClr>
              </a:solidFill>
              <a:latin typeface="Times New Roman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sz="1200" b="1" u="sng" kern="0" dirty="0" smtClean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Расходы </a:t>
            </a:r>
            <a:r>
              <a:rPr lang="ru-RU" sz="1200" b="1" u="sng" kern="0" dirty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бюджета</a:t>
            </a:r>
          </a:p>
          <a:p>
            <a:pPr marL="252000" algn="just">
              <a:defRPr/>
            </a:pPr>
            <a:r>
              <a:rPr lang="ru-RU" sz="1200" kern="0" dirty="0" smtClean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Выплачиваемые </a:t>
            </a:r>
            <a:r>
              <a:rPr lang="ru-RU" sz="1200" kern="0" dirty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из бюджета денежные </a:t>
            </a:r>
            <a:r>
              <a:rPr lang="ru-RU" sz="1200" kern="0" dirty="0" smtClean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средства. </a:t>
            </a:r>
          </a:p>
          <a:p>
            <a:pPr marL="252000" algn="just">
              <a:defRPr/>
            </a:pPr>
            <a:endParaRPr lang="ru-RU" sz="1200" b="1" i="1" u="sng" kern="0" dirty="0">
              <a:solidFill>
                <a:srgbClr val="4472C4">
                  <a:lumMod val="75000"/>
                </a:srgbClr>
              </a:solidFill>
              <a:latin typeface="Times New Roman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sz="1200" b="1" u="sng" kern="0" dirty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Реальные денежные доходы </a:t>
            </a:r>
          </a:p>
          <a:p>
            <a:pPr marL="288000" algn="just">
              <a:defRPr/>
            </a:pPr>
            <a:r>
              <a:rPr lang="ru-RU" sz="1200" kern="0" dirty="0">
                <a:solidFill>
                  <a:srgbClr val="4472C4">
                    <a:lumMod val="75000"/>
                  </a:srgbClr>
                </a:solidFill>
                <a:latin typeface="Times New Roman" pitchFamily="18" charset="0"/>
              </a:rPr>
              <a:t>Относительный показатель, исчисленный путем деления индекса номинального размера (т. е. фактически сложившегося в отчетном периоде) денежных доходов населения на индекс потребительских цен за соответствующий временной период.</a:t>
            </a:r>
          </a:p>
          <a:p>
            <a:pPr marL="288000" lvl="0" algn="just">
              <a:defRPr/>
            </a:pPr>
            <a:endParaRPr lang="ru-RU" sz="1200" kern="0" dirty="0">
              <a:solidFill>
                <a:srgbClr val="4472C4">
                  <a:lumMod val="75000"/>
                </a:srgbClr>
              </a:solidFill>
              <a:latin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  <a:defRPr/>
            </a:pPr>
            <a:r>
              <a:rPr lang="ru-RU" sz="1200" b="1" u="sng" kern="0" dirty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Субсидии</a:t>
            </a:r>
          </a:p>
          <a:p>
            <a:pPr marL="288000" lvl="0" algn="just">
              <a:defRPr/>
            </a:pPr>
            <a:r>
              <a:rPr lang="ru-RU" sz="1200" kern="0" dirty="0">
                <a:solidFill>
                  <a:srgbClr val="4472C4">
                    <a:lumMod val="75000"/>
                  </a:srgbClr>
                </a:solidFill>
                <a:latin typeface="Times New Roman" pitchFamily="18" charset="0"/>
              </a:rPr>
              <a:t>Межбюджетные трансферты предоставляемые за счёт государственного или местного бюджета, а также выплаты из специальных фондов для юридических и физических лиц, местных органов власти, других государств. </a:t>
            </a:r>
          </a:p>
          <a:p>
            <a:pPr marL="288000" lvl="0" algn="just">
              <a:defRPr/>
            </a:pPr>
            <a:endParaRPr lang="ru-RU" sz="1200" kern="0" dirty="0">
              <a:solidFill>
                <a:srgbClr val="4472C4">
                  <a:lumMod val="75000"/>
                </a:srgbClr>
              </a:solidFill>
              <a:latin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  <a:defRPr/>
            </a:pPr>
            <a:r>
              <a:rPr lang="ru-RU" sz="1200" b="1" u="sng" kern="0" dirty="0">
                <a:solidFill>
                  <a:srgbClr val="4472C4">
                    <a:lumMod val="75000"/>
                  </a:srgbClr>
                </a:solidFill>
                <a:latin typeface="Times New Roman"/>
              </a:rPr>
              <a:t>Субвенции</a:t>
            </a:r>
          </a:p>
          <a:p>
            <a:pPr marL="288000" lvl="0" algn="just">
              <a:defRPr/>
            </a:pPr>
            <a:r>
              <a:rPr lang="ru-RU" sz="1200" kern="0" dirty="0">
                <a:solidFill>
                  <a:srgbClr val="4472C4">
                    <a:lumMod val="75000"/>
                  </a:srgbClr>
                </a:solidFill>
                <a:latin typeface="Times New Roman" pitchFamily="18" charset="0"/>
              </a:rPr>
              <a:t>Межбюджетный трансферт, предоставляемый в целях финансового обеспечения расходных обязательств по переданным полномочиям.</a:t>
            </a:r>
            <a:endParaRPr lang="ru-RU" sz="1400" i="1" kern="0" dirty="0">
              <a:solidFill>
                <a:srgbClr val="4472C4"/>
              </a:solidFill>
              <a:latin typeface="Times New Roman" pitchFamily="18" charset="0"/>
            </a:endParaRPr>
          </a:p>
          <a:p>
            <a:pPr marL="252000" algn="just">
              <a:defRPr/>
            </a:pPr>
            <a:endParaRPr lang="ru-RU" sz="1400" b="1" i="1" u="sng" kern="0" dirty="0" smtClean="0">
              <a:solidFill>
                <a:sysClr val="windowText" lastClr="000000"/>
              </a:solidFill>
              <a:latin typeface="Times New Roman" pitchFamily="18" charset="0"/>
            </a:endParaRPr>
          </a:p>
        </p:txBody>
      </p:sp>
      <p:sp>
        <p:nvSpPr>
          <p:cNvPr id="4" name="Номер слайда 1"/>
          <p:cNvSpPr>
            <a:spLocks noGrp="1"/>
          </p:cNvSpPr>
          <p:nvPr/>
        </p:nvSpPr>
        <p:spPr>
          <a:xfrm>
            <a:off x="6436613" y="6453336"/>
            <a:ext cx="2057425" cy="304262"/>
          </a:xfrm>
          <a:prstGeom prst="rect">
            <a:avLst/>
          </a:prstGeom>
        </p:spPr>
        <p:txBody>
          <a:bodyPr vert="horz" lIns="91440" tIns="45720" rIns="91440" bIns="45720"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fld id="{30837FF7-5919-41BF-8DD0-96FAEA1BD99B}" type="slidenum">
              <a:rPr lang="en-US" sz="1200" b="1" spc="150" smtClean="0">
                <a:ln w="11430">
                  <a:noFill/>
                </a:ln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pPr algn="r"/>
              <a:t>3</a:t>
            </a:fld>
            <a:endParaRPr lang="en-US" sz="1200" b="1" spc="150" dirty="0">
              <a:ln w="11430">
                <a:noFill/>
              </a:ln>
              <a:solidFill>
                <a:schemeClr val="bg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520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497</Words>
  <Application>Microsoft Office PowerPoint</Application>
  <PresentationFormat>Экран (4:3)</PresentationFormat>
  <Paragraphs>66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Тема Office</vt:lpstr>
      <vt:lpstr>3_Office Theme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Андросова Екатерина Александровна</dc:creator>
  <cp:lastModifiedBy>Кузнецова Анастасия Александровна</cp:lastModifiedBy>
  <cp:revision>1</cp:revision>
  <dcterms:created xsi:type="dcterms:W3CDTF">2021-01-19T22:14:09Z</dcterms:created>
  <dcterms:modified xsi:type="dcterms:W3CDTF">2023-11-22T21:42:55Z</dcterms:modified>
</cp:coreProperties>
</file>