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71" r:id="rId4"/>
    <p:sldId id="269" r:id="rId5"/>
    <p:sldId id="258" r:id="rId6"/>
    <p:sldId id="259" r:id="rId7"/>
    <p:sldId id="260" r:id="rId8"/>
    <p:sldId id="262" r:id="rId9"/>
    <p:sldId id="266" r:id="rId10"/>
    <p:sldId id="265" r:id="rId11"/>
    <p:sldId id="261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90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05452591406578E-2"/>
          <c:y val="6.8460099478749828E-2"/>
          <c:w val="0.35179457372842321"/>
          <c:h val="0.3516057878778550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 Валовой региональный продукт, млрд. рублей 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soft" dir="tl"/>
            </a:scene3d>
            <a:sp3d>
              <a:bevelT w="190500" h="38100"/>
            </a:sp3d>
          </c:spPr>
          <c:invertIfNegative val="0"/>
          <c:dLbls>
            <c:numFmt formatCode="0.0" sourceLinked="0"/>
            <c:txPr>
              <a:bodyPr/>
              <a:lstStyle/>
              <a:p>
                <a:pPr>
                  <a:defRPr sz="1100" b="1" baseline="0">
                    <a:solidFill>
                      <a:srgbClr val="002060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оценка 2022</c:v>
                </c:pt>
                <c:pt idx="2">
                  <c:v>оценка             2023</c:v>
                </c:pt>
                <c:pt idx="3">
                  <c:v>прогноз       2024</c:v>
                </c:pt>
                <c:pt idx="4">
                  <c:v>прогноз         2025</c:v>
                </c:pt>
                <c:pt idx="5">
                  <c:v>прогноз       2026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136.15199999999999</c:v>
                </c:pt>
                <c:pt idx="1">
                  <c:v>142.69999999999999</c:v>
                </c:pt>
                <c:pt idx="2" formatCode="0.000">
                  <c:v>179.61</c:v>
                </c:pt>
                <c:pt idx="3">
                  <c:v>227.79599999999999</c:v>
                </c:pt>
                <c:pt idx="4">
                  <c:v>251.13200000000001</c:v>
                </c:pt>
                <c:pt idx="5">
                  <c:v>244.399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35497472"/>
        <c:axId val="61831936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 Индекс физического объема, в % к предыдущему году</c:v>
                </c:pt>
              </c:strCache>
            </c:strRef>
          </c:tx>
          <c:spPr>
            <a:ln w="44450" cap="flat">
              <a:solidFill>
                <a:srgbClr val="002060"/>
              </a:solidFill>
              <a:miter lim="800000"/>
            </a:ln>
          </c:spPr>
          <c:marker>
            <c:symbol val="circle"/>
            <c:size val="6"/>
            <c:spPr>
              <a:solidFill>
                <a:schemeClr val="accent1"/>
              </a:solidFill>
              <a:ln w="6350"/>
            </c:spPr>
          </c:marker>
          <c:dLbls>
            <c:dLbl>
              <c:idx val="0"/>
              <c:layout>
                <c:manualLayout>
                  <c:x val="-2.941833176145461E-2"/>
                  <c:y val="1.8113892651193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010308600004385E-2"/>
                  <c:y val="1.9500547671817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325576294606628E-2"/>
                  <c:y val="3.48901898766647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328296010352465E-2"/>
                  <c:y val="3.6544909089043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922071370605138E-2"/>
                  <c:y val="2.9463332922900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666418090496347E-2"/>
                  <c:y val="2.6560159248086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 i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оценка 2022</c:v>
                </c:pt>
                <c:pt idx="2">
                  <c:v>оценка             2023</c:v>
                </c:pt>
                <c:pt idx="3">
                  <c:v>прогноз       2024</c:v>
                </c:pt>
                <c:pt idx="4">
                  <c:v>прогноз         2025</c:v>
                </c:pt>
                <c:pt idx="5">
                  <c:v>прогноз       2026</c:v>
                </c:pt>
              </c:strCache>
            </c:strRef>
          </c:cat>
          <c:val>
            <c:numRef>
              <c:f>Sheet1!$B$3:$G$3</c:f>
              <c:numCache>
                <c:formatCode>0.0</c:formatCode>
                <c:ptCount val="6"/>
                <c:pt idx="0">
                  <c:v>106.1</c:v>
                </c:pt>
                <c:pt idx="1">
                  <c:v>100.6</c:v>
                </c:pt>
                <c:pt idx="2" formatCode="General">
                  <c:v>114.2</c:v>
                </c:pt>
                <c:pt idx="3" formatCode="General">
                  <c:v>115.6</c:v>
                </c:pt>
                <c:pt idx="4" formatCode="General">
                  <c:v>106.6</c:v>
                </c:pt>
                <c:pt idx="5">
                  <c:v>94.1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5498496"/>
        <c:axId val="61832512"/>
      </c:lineChart>
      <c:catAx>
        <c:axId val="354974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 rot="0" vert="horz"/>
          <a:lstStyle/>
          <a:p>
            <a:pPr>
              <a:defRPr sz="1000" b="1" baseline="0">
                <a:solidFill>
                  <a:srgbClr val="002060"/>
                </a:solidFill>
              </a:defRPr>
            </a:pPr>
            <a:endParaRPr lang="ru-RU"/>
          </a:p>
        </c:txPr>
        <c:crossAx val="61831936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61831936"/>
        <c:scaling>
          <c:orientation val="minMax"/>
          <c:max val="260"/>
          <c:min val="0"/>
        </c:scaling>
        <c:delete val="0"/>
        <c:axPos val="l"/>
        <c:numFmt formatCode="#,##0" sourceLinked="0"/>
        <c:majorTickMark val="cross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ru-RU"/>
          </a:p>
        </c:txPr>
        <c:crossAx val="35497472"/>
        <c:crosses val="autoZero"/>
        <c:crossBetween val="between"/>
        <c:majorUnit val="20"/>
      </c:valAx>
      <c:catAx>
        <c:axId val="35498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832512"/>
        <c:crossesAt val="30"/>
        <c:auto val="0"/>
        <c:lblAlgn val="ctr"/>
        <c:lblOffset val="100"/>
        <c:noMultiLvlLbl val="0"/>
      </c:catAx>
      <c:valAx>
        <c:axId val="61832512"/>
        <c:scaling>
          <c:orientation val="minMax"/>
          <c:max val="200"/>
          <c:min val="30"/>
        </c:scaling>
        <c:delete val="0"/>
        <c:axPos val="r"/>
        <c:numFmt formatCode="0" sourceLinked="0"/>
        <c:majorTickMark val="cross"/>
        <c:minorTickMark val="none"/>
        <c:tickLblPos val="nextTo"/>
        <c:txPr>
          <a:bodyPr rot="0" vert="horz"/>
          <a:lstStyle/>
          <a:p>
            <a:pPr>
              <a:defRPr sz="1000"/>
            </a:pPr>
            <a:endParaRPr lang="ru-RU"/>
          </a:p>
        </c:txPr>
        <c:crossAx val="35498496"/>
        <c:crosses val="max"/>
        <c:crossBetween val="between"/>
        <c:majorUnit val="50"/>
        <c:minorUnit val="5"/>
      </c:valAx>
    </c:plotArea>
    <c:legend>
      <c:legendPos val="b"/>
      <c:layout>
        <c:manualLayout>
          <c:xMode val="edge"/>
          <c:yMode val="edge"/>
          <c:x val="9.7736494637334671E-3"/>
          <c:y val="0.48987346698380119"/>
          <c:w val="0.42195687934551362"/>
          <c:h val="4.6897834851999831E-2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80587291246914"/>
          <c:y val="0.2925262355108692"/>
          <c:w val="0.74695864765156095"/>
          <c:h val="0.4960629374513942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 Инвестиции в основной капитал, млрд. рублей</c:v>
                </c:pt>
              </c:strCache>
            </c:strRef>
          </c:tx>
          <c:spPr>
            <a:solidFill>
              <a:schemeClr val="accent5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sof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>
                <c:manualLayout>
                  <c:x val="-2.4448135366657974E-17"/>
                  <c:y val="-1.95457005959162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67100122938615E-3"/>
                  <c:y val="1.28709103243847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677697666592681E-3"/>
                  <c:y val="-1.38250005318557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33244211981633E-3"/>
                  <c:y val="5.36612953170687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67100122938615E-3"/>
                  <c:y val="1.1700532092178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7792541466631897E-17"/>
                  <c:y val="1.6623743933889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1955839436154394E-3"/>
                  <c:y val="1.40343484870244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 baseline="0">
                    <a:solidFill>
                      <a:srgbClr val="00206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50.752000000000002</c:v>
                </c:pt>
                <c:pt idx="1">
                  <c:v>81.266000000000005</c:v>
                </c:pt>
                <c:pt idx="2">
                  <c:v>88.11</c:v>
                </c:pt>
                <c:pt idx="3">
                  <c:v>161.089</c:v>
                </c:pt>
                <c:pt idx="4">
                  <c:v>189.59100000000001</c:v>
                </c:pt>
                <c:pt idx="5">
                  <c:v>186.44200000000001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1031424"/>
        <c:axId val="35800192"/>
      </c:barChart>
      <c:lineChart>
        <c:grouping val="standard"/>
        <c:varyColors val="0"/>
        <c:ser>
          <c:idx val="3"/>
          <c:order val="1"/>
          <c:tx>
            <c:strRef>
              <c:f>Sheet1!$A$3</c:f>
              <c:strCache>
                <c:ptCount val="1"/>
                <c:pt idx="0">
                  <c:v> Индекс физического объема, в % к предыдущему году</c:v>
                </c:pt>
              </c:strCache>
            </c:strRef>
          </c:tx>
          <c:spPr>
            <a:ln w="44450">
              <a:solidFill>
                <a:srgbClr val="002060"/>
              </a:solidFill>
              <a:prstDash val="solid"/>
            </a:ln>
          </c:spPr>
          <c:marker>
            <c:symbol val="circle"/>
            <c:size val="6"/>
            <c:spPr>
              <a:solidFill>
                <a:schemeClr val="accent1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0353462856467123E-2"/>
                  <c:y val="3.47777551903216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255696672061219E-2"/>
                  <c:y val="3.6805603159932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9141363200996284E-2"/>
                  <c:y val="6.70209220252123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2309444792302061E-2"/>
                  <c:y val="9.7807690398466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751930224818156E-2"/>
                  <c:y val="5.9543029497904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9686847309857063E-2"/>
                  <c:y val="5.4027093916278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 i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Sheet1!$B$3:$G$3</c:f>
              <c:numCache>
                <c:formatCode>0.0</c:formatCode>
                <c:ptCount val="6"/>
                <c:pt idx="0">
                  <c:v>151.80000000000001</c:v>
                </c:pt>
                <c:pt idx="1">
                  <c:v>146</c:v>
                </c:pt>
                <c:pt idx="2">
                  <c:v>103.33</c:v>
                </c:pt>
                <c:pt idx="3">
                  <c:v>173.62</c:v>
                </c:pt>
                <c:pt idx="4">
                  <c:v>112.3</c:v>
                </c:pt>
                <c:pt idx="5">
                  <c:v>94.01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1033984"/>
        <c:axId val="35800768"/>
      </c:lineChart>
      <c:catAx>
        <c:axId val="6103142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baseline="0">
                <a:solidFill>
                  <a:srgbClr val="002060"/>
                </a:solidFill>
              </a:defRPr>
            </a:pPr>
            <a:endParaRPr lang="ru-RU"/>
          </a:p>
        </c:txPr>
        <c:crossAx val="3580019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5800192"/>
        <c:scaling>
          <c:orientation val="minMax"/>
          <c:max val="190"/>
          <c:min val="0"/>
        </c:scaling>
        <c:delete val="0"/>
        <c:axPos val="l"/>
        <c:majorGridlines>
          <c:spPr>
            <a:ln w="12700">
              <a:solidFill>
                <a:srgbClr val="FFFFFF"/>
              </a:solidFill>
              <a:prstDash val="sysDash"/>
            </a:ln>
          </c:spPr>
        </c:majorGridlines>
        <c:numFmt formatCode="0" sourceLinked="0"/>
        <c:majorTickMark val="cross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ru-RU"/>
          </a:p>
        </c:txPr>
        <c:crossAx val="61031424"/>
        <c:crosses val="autoZero"/>
        <c:crossBetween val="between"/>
        <c:majorUnit val="15"/>
      </c:valAx>
      <c:catAx>
        <c:axId val="61033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800768"/>
        <c:crosses val="autoZero"/>
        <c:auto val="0"/>
        <c:lblAlgn val="ctr"/>
        <c:lblOffset val="100"/>
        <c:noMultiLvlLbl val="0"/>
      </c:catAx>
      <c:valAx>
        <c:axId val="35800768"/>
        <c:scaling>
          <c:orientation val="minMax"/>
          <c:max val="200"/>
          <c:min val="30"/>
        </c:scaling>
        <c:delete val="0"/>
        <c:axPos val="r"/>
        <c:title>
          <c:tx>
            <c:rich>
              <a:bodyPr/>
              <a:lstStyle/>
              <a:p>
                <a:pPr>
                  <a:defRPr sz="1000"/>
                </a:pPr>
                <a:r>
                  <a:rPr lang="ru-RU" sz="1000"/>
                  <a:t>процентов</a:t>
                </a:r>
              </a:p>
            </c:rich>
          </c:tx>
          <c:layout>
            <c:manualLayout>
              <c:xMode val="edge"/>
              <c:yMode val="edge"/>
              <c:x val="0.94967961813317703"/>
              <c:y val="0.3385723099324661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ru-RU"/>
          </a:p>
        </c:txPr>
        <c:crossAx val="61033984"/>
        <c:crosses val="max"/>
        <c:crossBetween val="between"/>
        <c:majorUnit val="50"/>
        <c:minorUnit val="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6610405348944048E-2"/>
          <c:y val="0.89506721475391626"/>
          <c:w val="0.81526682013461971"/>
          <c:h val="8.58208426014130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defRPr>
            </a:pPr>
            <a:r>
              <a:rPr lang="ru-RU" sz="12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Добыча золота</a:t>
            </a:r>
            <a:endParaRPr lang="ru-RU" sz="12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545491473169648"/>
          <c:y val="0.11437373625048357"/>
        </c:manualLayout>
      </c:layout>
      <c:overlay val="0"/>
      <c:spPr>
        <a:noFill/>
        <a:ln w="5543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3940639001298695E-2"/>
          <c:y val="0.22566343243171266"/>
          <c:w val="0.88669950738916259"/>
          <c:h val="0.490384615384615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 Золото, тонн</c:v>
                </c:pt>
              </c:strCache>
            </c:strRef>
          </c:tx>
          <c:spPr>
            <a:solidFill>
              <a:schemeClr val="accent5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soft" dir="t"/>
            </a:scene3d>
            <a:sp3d>
              <a:bevelT w="190500" h="38100"/>
            </a:sp3d>
          </c:spPr>
          <c:invertIfNegative val="0"/>
          <c:dLbls>
            <c:dLbl>
              <c:idx val="6"/>
              <c:spPr>
                <a:noFill/>
                <a:ln w="55434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rgbClr val="002060"/>
                      </a:solidFill>
                      <a:latin typeface="+mn-lt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 w="55434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rgbClr val="002060"/>
                      </a:solidFill>
                      <a:latin typeface="+mn-lt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 w="55434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rgbClr val="002060"/>
                      </a:solidFill>
                      <a:latin typeface="+mn-lt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55434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2060"/>
                    </a:solidFill>
                    <a:latin typeface="+mn-lt"/>
                    <a:ea typeface="Arial"/>
                    <a:cs typeface="Arial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25.33</c:v>
                </c:pt>
                <c:pt idx="1">
                  <c:v>21.9</c:v>
                </c:pt>
                <c:pt idx="2">
                  <c:v>23.91</c:v>
                </c:pt>
                <c:pt idx="3">
                  <c:v>22.98</c:v>
                </c:pt>
                <c:pt idx="4">
                  <c:v>23.58</c:v>
                </c:pt>
                <c:pt idx="5">
                  <c:v>21.28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5495936"/>
        <c:axId val="35802496"/>
      </c:barChart>
      <c:catAx>
        <c:axId val="3549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5802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802496"/>
        <c:scaling>
          <c:orientation val="minMax"/>
          <c:max val="30"/>
          <c:min val="0"/>
        </c:scaling>
        <c:delete val="0"/>
        <c:axPos val="l"/>
        <c:majorGridlines>
          <c:spPr>
            <a:ln w="6929">
              <a:solidFill>
                <a:srgbClr val="FFFFFF"/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spPr>
          <a:ln w="6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5495936"/>
        <c:crosses val="autoZero"/>
        <c:crossBetween val="between"/>
        <c:majorUnit val="10"/>
        <c:minorUnit val="5"/>
      </c:valAx>
      <c:spPr>
        <a:noFill/>
        <a:ln w="554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2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1443340767133"/>
          <c:y val="0.24865075162299896"/>
          <c:w val="0.79840224337719223"/>
          <c:h val="0.4542111669505433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 Номинальная среднемесячная заработная плата, тыс. рублей</c:v>
                </c:pt>
              </c:strCache>
            </c:strRef>
          </c:tx>
          <c:spPr>
            <a:solidFill>
              <a:schemeClr val="accent5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soft" dir="t"/>
            </a:scene3d>
            <a:sp3d>
              <a:bevelT w="190500" h="38100"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5.2279886754355784E-3"/>
                  <c:y val="1.34829243512946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13994337717777E-3"/>
                  <c:y val="-7.68310027929148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2279886754355541E-3"/>
                  <c:y val="-3.45022867639681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139943377176812E-3"/>
                  <c:y val="9.2497194251774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139943377176812E-3"/>
                  <c:y val="9.2497194251774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9.584535183596861E-17"/>
                  <c:y val="1.34829243512946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noFill/>
              <a:ln w="19669">
                <a:noFill/>
              </a:ln>
            </c:spPr>
            <c:txPr>
              <a:bodyPr/>
              <a:lstStyle/>
              <a:p>
                <a:pPr>
                  <a:defRPr sz="1080" b="1" i="0" u="none" strike="noStrike" baseline="0">
                    <a:solidFill>
                      <a:srgbClr val="002060"/>
                    </a:solidFill>
                    <a:latin typeface="+mn-lt"/>
                    <a:ea typeface="Arial"/>
                    <a:cs typeface="Arial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Sheet1!$B$2:$G$2</c:f>
              <c:numCache>
                <c:formatCode>#,##0.00</c:formatCode>
                <c:ptCount val="6"/>
                <c:pt idx="0">
                  <c:v>130.738</c:v>
                </c:pt>
                <c:pt idx="1">
                  <c:v>140.602</c:v>
                </c:pt>
                <c:pt idx="2">
                  <c:v>154.15100000000001</c:v>
                </c:pt>
                <c:pt idx="3">
                  <c:v>164.63300000000001</c:v>
                </c:pt>
                <c:pt idx="4">
                  <c:v>175.16900000000001</c:v>
                </c:pt>
                <c:pt idx="5">
                  <c:v>186.38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1393408"/>
        <c:axId val="35804224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 Реальная среднемесячная заработная плата (с учетом ИПЦ, в % к предыдущему году)</c:v>
                </c:pt>
              </c:strCache>
            </c:strRef>
          </c:tx>
          <c:spPr>
            <a:ln w="44450">
              <a:solidFill>
                <a:srgbClr val="002060"/>
              </a:solidFill>
              <a:prstDash val="solid"/>
            </a:ln>
          </c:spPr>
          <c:marker>
            <c:symbol val="circle"/>
            <c:size val="6"/>
            <c:spPr>
              <a:solidFill>
                <a:schemeClr val="accent1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504200400743856E-2"/>
                  <c:y val="4.61602664719170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396285658124531E-2"/>
                  <c:y val="5.7931576075525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42800966972074E-2"/>
                  <c:y val="4.7071238839088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6133501013180089E-2"/>
                  <c:y val="3.98561243642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303108080432802E-2"/>
                  <c:y val="4.23943807037853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9724347093166255E-2"/>
                  <c:y val="4.06910990366625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664992975912387E-2"/>
                  <c:y val="-5.9842977764495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5690837287484132E-2"/>
                  <c:y val="-4.6927885591751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3587238085442237E-2"/>
                  <c:y val="-3.44618844619288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" sourceLinked="0"/>
            <c:spPr>
              <a:noFill/>
              <a:ln w="9835">
                <a:noFill/>
                <a:prstDash val="solid"/>
              </a:ln>
            </c:spPr>
            <c:txPr>
              <a:bodyPr/>
              <a:lstStyle/>
              <a:p>
                <a:pPr>
                  <a:defRPr sz="1000" b="1" i="1" u="none" strike="noStrike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2021</c:v>
                </c:pt>
                <c:pt idx="1">
                  <c:v>2022</c:v>
                </c:pt>
                <c:pt idx="2">
                  <c:v>оценка 2023</c:v>
                </c:pt>
                <c:pt idx="3">
                  <c:v>прогноз 2024</c:v>
                </c:pt>
                <c:pt idx="4">
                  <c:v>прогноз 2025</c:v>
                </c:pt>
                <c:pt idx="5">
                  <c:v>прогноз 2026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104.6</c:v>
                </c:pt>
                <c:pt idx="1">
                  <c:v>102</c:v>
                </c:pt>
                <c:pt idx="2">
                  <c:v>105.04</c:v>
                </c:pt>
                <c:pt idx="3">
                  <c:v>103.04</c:v>
                </c:pt>
                <c:pt idx="4">
                  <c:v>102.89</c:v>
                </c:pt>
                <c:pt idx="5">
                  <c:v>103.09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1031936"/>
        <c:axId val="35804800"/>
      </c:lineChart>
      <c:catAx>
        <c:axId val="6139340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98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58042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5804224"/>
        <c:scaling>
          <c:orientation val="minMax"/>
          <c:max val="200"/>
          <c:min val="0"/>
        </c:scaling>
        <c:delete val="0"/>
        <c:axPos val="l"/>
        <c:majorGridlines>
          <c:spPr>
            <a:ln w="9835">
              <a:solidFill>
                <a:srgbClr val="FFFFFF"/>
              </a:solidFill>
              <a:prstDash val="sysDash"/>
            </a:ln>
          </c:spPr>
        </c:majorGridlines>
        <c:numFmt formatCode="#,##0" sourceLinked="0"/>
        <c:majorTickMark val="cross"/>
        <c:minorTickMark val="none"/>
        <c:tickLblPos val="nextTo"/>
        <c:spPr>
          <a:ln w="98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61393408"/>
        <c:crosses val="autoZero"/>
        <c:crossBetween val="between"/>
        <c:majorUnit val="50"/>
        <c:minorUnit val="5"/>
      </c:valAx>
      <c:catAx>
        <c:axId val="61031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804800"/>
        <c:crosses val="autoZero"/>
        <c:auto val="0"/>
        <c:lblAlgn val="ctr"/>
        <c:lblOffset val="100"/>
        <c:noMultiLvlLbl val="0"/>
      </c:catAx>
      <c:valAx>
        <c:axId val="35804800"/>
        <c:scaling>
          <c:orientation val="minMax"/>
          <c:max val="150"/>
          <c:min val="30"/>
        </c:scaling>
        <c:delete val="0"/>
        <c:axPos val="r"/>
        <c:numFmt formatCode="General" sourceLinked="1"/>
        <c:majorTickMark val="cross"/>
        <c:minorTickMark val="none"/>
        <c:tickLblPos val="nextTo"/>
        <c:spPr>
          <a:ln w="98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61031936"/>
        <c:crosses val="max"/>
        <c:crossBetween val="between"/>
        <c:majorUnit val="35"/>
        <c:minorUnit val="5"/>
      </c:valAx>
      <c:spPr>
        <a:noFill/>
        <a:ln w="19669">
          <a:noFill/>
        </a:ln>
      </c:spPr>
    </c:plotArea>
    <c:legend>
      <c:legendPos val="l"/>
      <c:legendEntry>
        <c:idx val="0"/>
        <c:txPr>
          <a:bodyPr/>
          <a:lstStyle/>
          <a:p>
            <a:pPr>
              <a:defRPr lang="ru-RU" sz="10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ru-RU" sz="9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3904421565879173"/>
          <c:w val="0.95388974658439474"/>
          <c:h val="9.9353986262416705E-2"/>
        </c:manualLayout>
      </c:layout>
      <c:overlay val="1"/>
      <c:txPr>
        <a:bodyPr/>
        <a:lstStyle/>
        <a:p>
          <a:pPr>
            <a:defRPr lang="ru-RU" sz="10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 cap="flat" cmpd="sng" algn="ctr">
          <a:solidFill>
            <a:schemeClr val="accent1"/>
          </a:solidFill>
          <a:prstDash val="solid"/>
        </a:ln>
        <a:effectLst/>
      </c:spPr>
    </c:floor>
    <c:sideWall>
      <c:thickness val="0"/>
      <c:spPr>
        <a:noFill/>
        <a:ln w="25400">
          <a:noFill/>
        </a:ln>
        <a:effectLst/>
      </c:spPr>
    </c:sideWall>
    <c:backWall>
      <c:thickness val="0"/>
      <c:spPr>
        <a:noFill/>
        <a:ln w="25400"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 бюджета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22.2</c:v>
                </c:pt>
                <c:pt idx="1">
                  <c:v>21.2</c:v>
                </c:pt>
                <c:pt idx="2">
                  <c:v>21.2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19</c:v>
                </c:pt>
                <c:pt idx="1">
                  <c:v>13.5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pyramid"/>
        <c:axId val="79514624"/>
        <c:axId val="71265088"/>
        <c:axId val="0"/>
      </c:bar3DChart>
      <c:catAx>
        <c:axId val="795146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265088"/>
        <c:crosses val="autoZero"/>
        <c:auto val="1"/>
        <c:lblAlgn val="ctr"/>
        <c:lblOffset val="100"/>
        <c:noMultiLvlLbl val="0"/>
      </c:catAx>
      <c:valAx>
        <c:axId val="7126508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latin typeface="Times New Roman" panose="02020603050405020304" pitchFamily="18" charset="0"/>
              </a:defRPr>
            </a:pPr>
            <a:endParaRPr lang="ru-RU"/>
          </a:p>
        </c:txPr>
        <c:crossAx val="79514624"/>
        <c:crosses val="autoZero"/>
        <c:crossBetween val="between"/>
      </c:valAx>
      <c:spPr>
        <a:noFill/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Социальные расходы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Дотации местным бюджетам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8.9800000000000005E-2</c:v>
                </c:pt>
                <c:pt idx="1">
                  <c:v>0.24</c:v>
                </c:pt>
                <c:pt idx="2">
                  <c:v>0.17</c:v>
                </c:pt>
                <c:pt idx="3">
                  <c:v>0.34499999999999997</c:v>
                </c:pt>
                <c:pt idx="4">
                  <c:v>0.155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350358705630142"/>
          <c:y val="0.11826473743834294"/>
          <c:w val="0.31292957894654966"/>
          <c:h val="0.7895435622290283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Социальные расходы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Дотации местным бюджетам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0.112</c:v>
                </c:pt>
                <c:pt idx="1">
                  <c:v>0.224</c:v>
                </c:pt>
                <c:pt idx="2">
                  <c:v>0.2</c:v>
                </c:pt>
                <c:pt idx="3">
                  <c:v>0.27900000000000003</c:v>
                </c:pt>
                <c:pt idx="4">
                  <c:v>0.185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Социальные расходы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Дотации местным бюджетам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0.126</c:v>
                </c:pt>
                <c:pt idx="1">
                  <c:v>0.26200000000000001</c:v>
                </c:pt>
                <c:pt idx="2">
                  <c:v>0.16900000000000001</c:v>
                </c:pt>
                <c:pt idx="3">
                  <c:v>0.22600000000000001</c:v>
                </c:pt>
                <c:pt idx="4">
                  <c:v>0.216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из федерального бюджета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8,</a:t>
                    </a:r>
                    <a:r>
                      <a:rPr lang="ru-RU" smtClean="0"/>
                      <a:t>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7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5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4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8.6</c:v>
                </c:pt>
                <c:pt idx="1">
                  <c:v>7.4</c:v>
                </c:pt>
                <c:pt idx="2">
                  <c:v>5.8</c:v>
                </c:pt>
                <c:pt idx="3">
                  <c:v>4.4000000000000004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80981504"/>
        <c:axId val="31330816"/>
        <c:axId val="0"/>
      </c:bar3DChart>
      <c:catAx>
        <c:axId val="8098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330816"/>
        <c:crossesAt val="0"/>
        <c:auto val="1"/>
        <c:lblAlgn val="ctr"/>
        <c:lblOffset val="100"/>
        <c:noMultiLvlLbl val="0"/>
      </c:catAx>
      <c:valAx>
        <c:axId val="31330816"/>
        <c:scaling>
          <c:orientation val="minMax"/>
          <c:max val="10"/>
          <c:min val="0"/>
        </c:scaling>
        <c:delete val="0"/>
        <c:axPos val="b"/>
        <c:numFmt formatCode="#,##0.0" sourceLinked="0"/>
        <c:majorTickMark val="none"/>
        <c:minorTickMark val="none"/>
        <c:tickLblPos val="nextTo"/>
        <c:crossAx val="80981504"/>
        <c:crosses val="autoZero"/>
        <c:crossBetween val="between"/>
        <c:majorUnit val="2"/>
        <c:minorUnit val="2"/>
      </c:valAx>
    </c:plotArea>
    <c:legend>
      <c:legendPos val="r"/>
      <c:layout>
        <c:manualLayout>
          <c:xMode val="edge"/>
          <c:yMode val="edge"/>
          <c:x val="0.652015097141316"/>
          <c:y val="0.31984873586799301"/>
          <c:w val="0.33821718984178356"/>
          <c:h val="0.281225093721403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0.00097</cdr:x>
      <cdr:y>0.13324</cdr:y>
    </cdr:from>
    <cdr:to>
      <cdr:x>0.02855</cdr:x>
      <cdr:y>0.42014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07" y="831081"/>
          <a:ext cx="251520" cy="17894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27432" tIns="22860" rIns="27432" bIns="0" anchor="ctr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млрд</a:t>
          </a:r>
          <a:r>
            <a:rPr lang="ru-RU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. </a:t>
          </a: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рублей</a:t>
          </a:r>
        </a:p>
      </cdr:txBody>
    </cdr:sp>
  </cdr:relSizeAnchor>
  <cdr:relSizeAnchor xmlns:cdr="http://schemas.openxmlformats.org/drawingml/2006/chartDrawing">
    <cdr:from>
      <cdr:x>0.44708</cdr:x>
      <cdr:y>0.18472</cdr:y>
    </cdr:from>
    <cdr:to>
      <cdr:x>0.47243</cdr:x>
      <cdr:y>0.31176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76751" y="1152128"/>
          <a:ext cx="231185" cy="79243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27432" tIns="22860" rIns="0" bIns="0" anchor="t" upright="1"/>
        <a:lstStyle xmlns:a="http://schemas.openxmlformats.org/drawingml/2006/main"/>
        <a:p xmlns:a="http://schemas.openxmlformats.org/drawingml/2006/main">
          <a:pPr algn="r" rtl="0">
            <a:defRPr sz="1000"/>
          </a:pP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процентов</a:t>
          </a:r>
        </a:p>
      </cdr:txBody>
    </cdr:sp>
  </cdr:relSizeAnchor>
  <cdr:relSizeAnchor xmlns:cdr="http://schemas.openxmlformats.org/drawingml/2006/chartDrawing">
    <cdr:from>
      <cdr:x>0.06014</cdr:x>
      <cdr:y>0</cdr:y>
    </cdr:from>
    <cdr:to>
      <cdr:x>0.39971</cdr:x>
      <cdr:y>0.04618</cdr:y>
    </cdr:to>
    <cdr:sp macro="" textlink="">
      <cdr:nvSpPr>
        <cdr:cNvPr id="4" name="Rectangle 2"/>
        <cdr:cNvSpPr txBox="1">
          <a:spLocks xmlns:a="http://schemas.openxmlformats.org/drawingml/2006/main" noChangeArrowheads="1"/>
        </cdr:cNvSpPr>
      </cdr:nvSpPr>
      <cdr:spPr>
        <a:xfrm xmlns:a="http://schemas.openxmlformats.org/drawingml/2006/main">
          <a:off x="548359" y="0"/>
          <a:ext cx="3096403" cy="288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1pPr>
          <a:lvl2pPr marL="4572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2pPr>
          <a:lvl3pPr marL="9144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3pPr>
          <a:lvl4pPr marL="13716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4pPr>
          <a:lvl5pPr marL="18288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Валовый</a:t>
          </a:r>
          <a:r>
            <a:rPr lang="ru-RU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региональный</a:t>
          </a:r>
          <a:r>
            <a:rPr lang="ru-RU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продукт</a:t>
          </a:r>
        </a:p>
      </cdr:txBody>
    </cdr:sp>
  </cdr:relSizeAnchor>
  <cdr:relSizeAnchor xmlns:cdr="http://schemas.openxmlformats.org/drawingml/2006/chartDrawing">
    <cdr:from>
      <cdr:x>0.51962</cdr:x>
      <cdr:y>0.5426</cdr:y>
    </cdr:from>
    <cdr:to>
      <cdr:x>1</cdr:x>
      <cdr:y>0.62341</cdr:y>
    </cdr:to>
    <cdr:sp macro="" textlink="">
      <cdr:nvSpPr>
        <cdr:cNvPr id="5" name="Rectangle 2"/>
        <cdr:cNvSpPr txBox="1">
          <a:spLocks xmlns:a="http://schemas.openxmlformats.org/drawingml/2006/main" noChangeArrowheads="1"/>
        </cdr:cNvSpPr>
      </cdr:nvSpPr>
      <cdr:spPr>
        <a:xfrm xmlns:a="http://schemas.openxmlformats.org/drawingml/2006/main">
          <a:off x="4738207" y="3384376"/>
          <a:ext cx="4380393" cy="504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1pPr>
          <a:lvl2pPr marL="4572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2pPr>
          <a:lvl3pPr marL="9144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3pPr>
          <a:lvl4pPr marL="13716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4pPr>
          <a:lvl5pPr marL="1828800" algn="ctr" rtl="0" fontAlgn="base">
            <a:spcBef>
              <a:spcPct val="5000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+mn-lt"/>
            </a:rPr>
            <a:t>Номинальная</a:t>
          </a: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ru-RU" sz="1400" b="1" dirty="0">
              <a:solidFill>
                <a:schemeClr val="tx1"/>
              </a:solidFill>
              <a:latin typeface="+mn-lt"/>
            </a:rPr>
            <a:t>и</a:t>
          </a:r>
          <a:r>
            <a: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+mn-lt"/>
            </a:rPr>
            <a:t>реальная</a:t>
          </a: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+mn-lt"/>
            </a:rPr>
            <a:t>заработная</a:t>
          </a: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+mn-lt"/>
            </a:rPr>
            <a:t>плата</a:t>
          </a:r>
        </a:p>
      </cdr:txBody>
    </cdr:sp>
  </cdr:relSizeAnchor>
  <cdr:relSizeAnchor xmlns:cdr="http://schemas.openxmlformats.org/drawingml/2006/chartDrawing">
    <cdr:from>
      <cdr:x>0.97465</cdr:x>
      <cdr:y>0.68114</cdr:y>
    </cdr:from>
    <cdr:to>
      <cdr:x>1</cdr:x>
      <cdr:y>0.80819</cdr:y>
    </cdr:to>
    <cdr:sp macro="" textlink="">
      <cdr:nvSpPr>
        <cdr:cNvPr id="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87415" y="4248472"/>
          <a:ext cx="231185" cy="79243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vert270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0">
            <a:defRPr sz="1000"/>
          </a:pP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процентов</a:t>
          </a:r>
        </a:p>
      </cdr:txBody>
    </cdr:sp>
  </cdr:relSizeAnchor>
  <cdr:relSizeAnchor xmlns:cdr="http://schemas.openxmlformats.org/drawingml/2006/chartDrawing">
    <cdr:from>
      <cdr:x>0.46241</cdr:x>
      <cdr:y>0.6465</cdr:y>
    </cdr:from>
    <cdr:to>
      <cdr:x>0.48999</cdr:x>
      <cdr:y>0.83122</cdr:y>
    </cdr:to>
    <cdr:sp macro="" textlink="">
      <cdr:nvSpPr>
        <cdr:cNvPr id="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6504" y="4032448"/>
          <a:ext cx="251520" cy="11521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vert270" wrap="square" lIns="27432" tIns="22860" rIns="27432" bIns="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0">
            <a:defRPr sz="1000"/>
          </a:pPr>
          <a:r>
            <a:rPr lang="ru-RU" sz="1000" dirty="0" smtClean="0">
              <a:solidFill>
                <a:srgbClr val="000000"/>
              </a:solidFill>
              <a:cs typeface="Arial"/>
            </a:rPr>
            <a:t>тыс</a:t>
          </a:r>
          <a:r>
            <a:rPr lang="ru-RU" sz="10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. </a:t>
          </a: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рублей</a:t>
          </a:r>
        </a:p>
      </cdr:txBody>
    </cdr:sp>
  </cdr:relSizeAnchor>
  <cdr:relSizeAnchor xmlns:cdr="http://schemas.openxmlformats.org/drawingml/2006/chartDrawing">
    <cdr:from>
      <cdr:x>0.00734</cdr:x>
      <cdr:y>0.71577</cdr:y>
    </cdr:from>
    <cdr:to>
      <cdr:x>0.03492</cdr:x>
      <cdr:y>0.79659</cdr:y>
    </cdr:to>
    <cdr:sp macro="" textlink="">
      <cdr:nvSpPr>
        <cdr:cNvPr id="8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885" y="4464496"/>
          <a:ext cx="251520" cy="504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vert270" wrap="square" lIns="27432" tIns="22860" rIns="27432" bIns="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0">
            <a:defRPr sz="1000"/>
          </a:pPr>
          <a:r>
            <a:rPr lang="ru-RU" sz="1000" dirty="0" smtClean="0">
              <a:solidFill>
                <a:srgbClr val="000000"/>
              </a:solidFill>
              <a:cs typeface="Arial"/>
            </a:rPr>
            <a:t>тонн</a:t>
          </a:r>
          <a:endParaRPr lang="ru-RU" sz="1000" b="0" i="0" u="none" strike="noStrike" baseline="0" dirty="0">
            <a:solidFill>
              <a:srgbClr val="000000"/>
            </a:solidFill>
            <a:cs typeface="Arial"/>
          </a:endParaRPr>
        </a:p>
      </cdr:txBody>
    </cdr:sp>
  </cdr:relSizeAnchor>
  <cdr:relSizeAnchor xmlns:cdr="http://schemas.openxmlformats.org/drawingml/2006/chartDrawing">
    <cdr:from>
      <cdr:x>0.00104</cdr:x>
      <cdr:y>0.92861</cdr:y>
    </cdr:from>
    <cdr:to>
      <cdr:x>1</cdr:x>
      <cdr:y>0.94169</cdr:y>
    </cdr:to>
    <cdr:cxnSp macro="">
      <cdr:nvCxnSpPr>
        <cdr:cNvPr id="14" name="Прямая соединительная линия 13"/>
        <cdr:cNvCxnSpPr/>
      </cdr:nvCxnSpPr>
      <cdr:spPr bwMode="auto">
        <a:xfrm xmlns:a="http://schemas.openxmlformats.org/drawingml/2006/main">
          <a:off x="9525" y="5112568"/>
          <a:ext cx="9109075" cy="72008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0.94559</cdr:x>
      <cdr:y>0.90232</cdr:y>
    </cdr:from>
    <cdr:to>
      <cdr:x>1</cdr:x>
      <cdr:y>0.95422</cdr:y>
    </cdr:to>
    <cdr:sp macro="" textlink="">
      <cdr:nvSpPr>
        <cdr:cNvPr id="15" name="Скругленный прямоугольник 14"/>
        <cdr:cNvSpPr/>
      </cdr:nvSpPr>
      <cdr:spPr bwMode="auto">
        <a:xfrm xmlns:a="http://schemas.openxmlformats.org/drawingml/2006/main">
          <a:off x="8622412" y="4967855"/>
          <a:ext cx="496188" cy="28572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  <a:scene3d xmlns:a="http://schemas.openxmlformats.org/drawingml/2006/main">
          <a:camera prst="perspectiveContrastingLeftFacing"/>
          <a:lightRig rig="threePt" dir="t"/>
        </a:scene3d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2.30964E-7</cdr:x>
      <cdr:y>0.26684</cdr:y>
    </cdr:from>
    <cdr:to>
      <cdr:x>0.06653</cdr:x>
      <cdr:y>0.83587</cdr:y>
    </cdr:to>
    <cdr:sp macro="" textlink="">
      <cdr:nvSpPr>
        <cdr:cNvPr id="2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" y="903089"/>
          <a:ext cx="288032" cy="19258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vert270" wrap="square" lIns="27432" tIns="22860" rIns="27432" bIns="0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0">
            <a:defRPr sz="1000"/>
          </a:pP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млрд</a:t>
          </a:r>
          <a:r>
            <a:rPr lang="ru-RU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. </a:t>
          </a:r>
          <a:r>
            <a:rPr lang="ru-RU" sz="1000" b="0" i="0" u="none" strike="noStrike" baseline="0" dirty="0">
              <a:solidFill>
                <a:srgbClr val="000000"/>
              </a:solidFill>
              <a:cs typeface="Arial"/>
            </a:rPr>
            <a:t>рублей</a:t>
          </a:r>
        </a:p>
      </cdr:txBody>
    </cdr:sp>
  </cdr:relSizeAnchor>
  <cdr:relSizeAnchor xmlns:cdr="http://schemas.openxmlformats.org/drawingml/2006/chartDrawing">
    <cdr:from>
      <cdr:x>0.16631</cdr:x>
      <cdr:y>0.14194</cdr:y>
    </cdr:from>
    <cdr:to>
      <cdr:x>0.86232</cdr:x>
      <cdr:y>0.23672</cdr:y>
    </cdr:to>
    <cdr:sp macro="" textlink="">
      <cdr:nvSpPr>
        <cdr:cNvPr id="4" name="Rectangle 2"/>
        <cdr:cNvSpPr txBox="1">
          <a:spLocks xmlns:a="http://schemas.openxmlformats.org/drawingml/2006/main" noChangeArrowheads="1"/>
        </cdr:cNvSpPr>
      </cdr:nvSpPr>
      <cdr:spPr>
        <a:xfrm xmlns:a="http://schemas.openxmlformats.org/drawingml/2006/main">
          <a:off x="720080" y="490584"/>
          <a:ext cx="3013498" cy="327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Инвестиции в основной капитал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0.00741</cdr:x>
      <cdr:y>0.43308</cdr:y>
    </cdr:from>
    <cdr:to>
      <cdr:x>0.03166</cdr:x>
      <cdr:y>0.88958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496" y="1299283"/>
          <a:ext cx="116110" cy="13695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0.96375</cdr:x>
      <cdr:y>0.292</cdr:y>
    </cdr:from>
    <cdr:to>
      <cdr:x>0.99725</cdr:x>
      <cdr:y>0.6485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76788" y="1640967"/>
          <a:ext cx="308558" cy="20034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A0246-5C2C-4484-B3BF-450AA7DB906E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F6BC2-2D34-4FE7-BB00-091E4F99A2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71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9E948A-AF6C-421A-BC3B-0E3EFAE75B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3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F6BC2-2D34-4FE7-BB00-091E4F99A29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18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40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72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36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4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04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79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22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6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939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4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2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62A07-5452-4270-9DB1-EA82E2B17B5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991AF-92A5-4EF7-92F4-B14EFBE536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86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587" y="1"/>
            <a:ext cx="9145587" cy="9087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6548" y="21755"/>
            <a:ext cx="8087451" cy="64807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финансов, экономики и имущественных отношений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Чукотского автономного округа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87" y="764705"/>
            <a:ext cx="9144000" cy="6093296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618" y="2060848"/>
            <a:ext cx="9036496" cy="1944216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800"/>
              </a:spcBef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ОКРУЖНОГО БЮДЖЕТА </a:t>
            </a:r>
          </a:p>
          <a:p>
            <a:pPr>
              <a:spcBef>
                <a:spcPts val="800"/>
              </a:spcBef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2024 ГОД И НА ПЛАНОВЫЙ ПЕРИОД 2025 И 2026 ГОДОВ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0"/>
            <a:ext cx="1031001" cy="76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-1587" y="1"/>
            <a:ext cx="9145587" cy="76470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43608" y="116632"/>
            <a:ext cx="705678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финансов, экономики и имущественных отношений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Чукотского автономного округа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_h2"/>
          <p:cNvSpPr txBox="1">
            <a:spLocks/>
          </p:cNvSpPr>
          <p:nvPr/>
        </p:nvSpPr>
        <p:spPr bwMode="gray">
          <a:xfrm>
            <a:off x="0" y="2881422"/>
            <a:ext cx="9143999" cy="85060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i="1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16013" y="1268413"/>
            <a:ext cx="7273925" cy="3667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b="1">
              <a:solidFill>
                <a:prstClr val="black"/>
              </a:solidFill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648784"/>
              </p:ext>
            </p:extLst>
          </p:nvPr>
        </p:nvGraphicFramePr>
        <p:xfrm>
          <a:off x="13493" y="1556792"/>
          <a:ext cx="9118600" cy="5505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954878"/>
              </p:ext>
            </p:extLst>
          </p:nvPr>
        </p:nvGraphicFramePr>
        <p:xfrm>
          <a:off x="4499992" y="980728"/>
          <a:ext cx="4329677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054991"/>
              </p:ext>
            </p:extLst>
          </p:nvPr>
        </p:nvGraphicFramePr>
        <p:xfrm>
          <a:off x="136290" y="4077072"/>
          <a:ext cx="4032448" cy="2553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36290" y="831082"/>
            <a:ext cx="8784976" cy="620687"/>
          </a:xfrm>
          <a:prstGeom prst="rect">
            <a:avLst/>
          </a:prstGeom>
        </p:spPr>
        <p:txBody>
          <a:bodyPr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prstClr val="black">
                  <a:shade val="95000"/>
                </a:prstClr>
              </a:buClr>
              <a:buFontTx/>
              <a:buNone/>
            </a:pPr>
            <a:endParaRPr lang="en-US" sz="19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467642"/>
              </p:ext>
            </p:extLst>
          </p:nvPr>
        </p:nvGraphicFramePr>
        <p:xfrm>
          <a:off x="4211960" y="4293096"/>
          <a:ext cx="478802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Прямоугольник 9"/>
          <p:cNvSpPr/>
          <p:nvPr/>
        </p:nvSpPr>
        <p:spPr bwMode="auto">
          <a:xfrm>
            <a:off x="0" y="9332"/>
            <a:ext cx="9145587" cy="764703"/>
          </a:xfrm>
          <a:prstGeom prst="rect">
            <a:avLst/>
          </a:prstGeom>
          <a:solidFill>
            <a:srgbClr val="4BACC6">
              <a:lumMod val="75000"/>
            </a:srgbClr>
          </a:solidFill>
          <a:ln>
            <a:noFill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prstClr val="black">
                  <a:shade val="95000"/>
                </a:prstClr>
              </a:buClr>
            </a:pPr>
            <a:r>
              <a:rPr lang="ru-RU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Прогноз социально-экономического развития </a:t>
            </a:r>
          </a:p>
          <a:p>
            <a:pPr algn="ctr">
              <a:buClr>
                <a:prstClr val="black">
                  <a:shade val="95000"/>
                </a:prstClr>
              </a:buClr>
            </a:pPr>
            <a:r>
              <a:rPr lang="ru-RU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Чукотского автономного округа на 202</a:t>
            </a:r>
            <a:r>
              <a:rPr lang="en-US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</a:t>
            </a:r>
            <a:r>
              <a:rPr lang="ru-RU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- 202</a:t>
            </a:r>
            <a:r>
              <a:rPr lang="en-US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6</a:t>
            </a:r>
            <a:r>
              <a:rPr lang="ru-RU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годы</a:t>
            </a:r>
            <a:endParaRPr lang="en-US" b="1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39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7"/>
          <p:cNvSpPr/>
          <p:nvPr/>
        </p:nvSpPr>
        <p:spPr>
          <a:xfrm rot="2700000">
            <a:off x="4027963" y="1243285"/>
            <a:ext cx="322226" cy="241670"/>
          </a:xfrm>
          <a:custGeom>
            <a:avLst/>
            <a:gdLst>
              <a:gd name="connsiteX0" fmla="*/ 0 w 304899"/>
              <a:gd name="connsiteY0" fmla="*/ 0 h 304899"/>
              <a:gd name="connsiteX1" fmla="*/ 3059 w 304899"/>
              <a:gd name="connsiteY1" fmla="*/ 10322 h 304899"/>
              <a:gd name="connsiteX2" fmla="*/ 119391 w 304899"/>
              <a:gd name="connsiteY2" fmla="*/ 185508 h 304899"/>
              <a:gd name="connsiteX3" fmla="*/ 294577 w 304899"/>
              <a:gd name="connsiteY3" fmla="*/ 301840 h 304899"/>
              <a:gd name="connsiteX4" fmla="*/ 304899 w 304899"/>
              <a:gd name="connsiteY4" fmla="*/ 304899 h 304899"/>
              <a:gd name="connsiteX5" fmla="*/ 0 w 304899"/>
              <a:gd name="connsiteY5" fmla="*/ 304899 h 30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99" h="304899">
                <a:moveTo>
                  <a:pt x="0" y="0"/>
                </a:moveTo>
                <a:lnTo>
                  <a:pt x="3059" y="10322"/>
                </a:lnTo>
                <a:cubicBezTo>
                  <a:pt x="28910" y="74072"/>
                  <a:pt x="67688" y="133805"/>
                  <a:pt x="119391" y="185508"/>
                </a:cubicBezTo>
                <a:cubicBezTo>
                  <a:pt x="171094" y="237211"/>
                  <a:pt x="230827" y="275989"/>
                  <a:pt x="294577" y="301840"/>
                </a:cubicBezTo>
                <a:lnTo>
                  <a:pt x="304899" y="304899"/>
                </a:lnTo>
                <a:lnTo>
                  <a:pt x="0" y="3048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/>
          </a:p>
        </p:txBody>
      </p:sp>
      <p:sp>
        <p:nvSpPr>
          <p:cNvPr id="5" name="任意多边形 40"/>
          <p:cNvSpPr/>
          <p:nvPr/>
        </p:nvSpPr>
        <p:spPr>
          <a:xfrm rot="18900000" flipH="1">
            <a:off x="5086636" y="2255740"/>
            <a:ext cx="241670" cy="322226"/>
          </a:xfrm>
          <a:custGeom>
            <a:avLst/>
            <a:gdLst>
              <a:gd name="connsiteX0" fmla="*/ 0 w 304899"/>
              <a:gd name="connsiteY0" fmla="*/ 0 h 304899"/>
              <a:gd name="connsiteX1" fmla="*/ 3059 w 304899"/>
              <a:gd name="connsiteY1" fmla="*/ 10322 h 304899"/>
              <a:gd name="connsiteX2" fmla="*/ 119391 w 304899"/>
              <a:gd name="connsiteY2" fmla="*/ 185508 h 304899"/>
              <a:gd name="connsiteX3" fmla="*/ 294577 w 304899"/>
              <a:gd name="connsiteY3" fmla="*/ 301840 h 304899"/>
              <a:gd name="connsiteX4" fmla="*/ 304899 w 304899"/>
              <a:gd name="connsiteY4" fmla="*/ 304899 h 304899"/>
              <a:gd name="connsiteX5" fmla="*/ 0 w 304899"/>
              <a:gd name="connsiteY5" fmla="*/ 304899 h 30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99" h="304899">
                <a:moveTo>
                  <a:pt x="0" y="0"/>
                </a:moveTo>
                <a:lnTo>
                  <a:pt x="3059" y="10322"/>
                </a:lnTo>
                <a:cubicBezTo>
                  <a:pt x="28910" y="74072"/>
                  <a:pt x="67688" y="133805"/>
                  <a:pt x="119391" y="185508"/>
                </a:cubicBezTo>
                <a:cubicBezTo>
                  <a:pt x="171094" y="237211"/>
                  <a:pt x="230827" y="275989"/>
                  <a:pt x="294577" y="301840"/>
                </a:cubicBezTo>
                <a:lnTo>
                  <a:pt x="304899" y="304899"/>
                </a:lnTo>
                <a:lnTo>
                  <a:pt x="0" y="30489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/>
          </a:p>
        </p:txBody>
      </p:sp>
      <p:sp>
        <p:nvSpPr>
          <p:cNvPr id="6" name="任意多边形 45"/>
          <p:cNvSpPr/>
          <p:nvPr/>
        </p:nvSpPr>
        <p:spPr>
          <a:xfrm rot="2700000">
            <a:off x="4027963" y="3372721"/>
            <a:ext cx="322226" cy="241670"/>
          </a:xfrm>
          <a:custGeom>
            <a:avLst/>
            <a:gdLst>
              <a:gd name="connsiteX0" fmla="*/ 0 w 304899"/>
              <a:gd name="connsiteY0" fmla="*/ 0 h 304899"/>
              <a:gd name="connsiteX1" fmla="*/ 3059 w 304899"/>
              <a:gd name="connsiteY1" fmla="*/ 10322 h 304899"/>
              <a:gd name="connsiteX2" fmla="*/ 119391 w 304899"/>
              <a:gd name="connsiteY2" fmla="*/ 185508 h 304899"/>
              <a:gd name="connsiteX3" fmla="*/ 294577 w 304899"/>
              <a:gd name="connsiteY3" fmla="*/ 301840 h 304899"/>
              <a:gd name="connsiteX4" fmla="*/ 304899 w 304899"/>
              <a:gd name="connsiteY4" fmla="*/ 304899 h 304899"/>
              <a:gd name="connsiteX5" fmla="*/ 0 w 304899"/>
              <a:gd name="connsiteY5" fmla="*/ 304899 h 30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99" h="304899">
                <a:moveTo>
                  <a:pt x="0" y="0"/>
                </a:moveTo>
                <a:lnTo>
                  <a:pt x="3059" y="10322"/>
                </a:lnTo>
                <a:cubicBezTo>
                  <a:pt x="28910" y="74072"/>
                  <a:pt x="67688" y="133805"/>
                  <a:pt x="119391" y="185508"/>
                </a:cubicBezTo>
                <a:cubicBezTo>
                  <a:pt x="171094" y="237211"/>
                  <a:pt x="230827" y="275989"/>
                  <a:pt x="294577" y="301840"/>
                </a:cubicBezTo>
                <a:lnTo>
                  <a:pt x="304899" y="304899"/>
                </a:lnTo>
                <a:lnTo>
                  <a:pt x="0" y="3048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/>
          </a:p>
        </p:txBody>
      </p:sp>
      <p:sp>
        <p:nvSpPr>
          <p:cNvPr id="7" name="任意多边形 48"/>
          <p:cNvSpPr/>
          <p:nvPr/>
        </p:nvSpPr>
        <p:spPr>
          <a:xfrm rot="18900000" flipH="1">
            <a:off x="5086636" y="4397159"/>
            <a:ext cx="241670" cy="322226"/>
          </a:xfrm>
          <a:custGeom>
            <a:avLst/>
            <a:gdLst>
              <a:gd name="connsiteX0" fmla="*/ 0 w 304899"/>
              <a:gd name="connsiteY0" fmla="*/ 0 h 304899"/>
              <a:gd name="connsiteX1" fmla="*/ 3059 w 304899"/>
              <a:gd name="connsiteY1" fmla="*/ 10322 h 304899"/>
              <a:gd name="connsiteX2" fmla="*/ 119391 w 304899"/>
              <a:gd name="connsiteY2" fmla="*/ 185508 h 304899"/>
              <a:gd name="connsiteX3" fmla="*/ 294577 w 304899"/>
              <a:gd name="connsiteY3" fmla="*/ 301840 h 304899"/>
              <a:gd name="connsiteX4" fmla="*/ 304899 w 304899"/>
              <a:gd name="connsiteY4" fmla="*/ 304899 h 304899"/>
              <a:gd name="connsiteX5" fmla="*/ 0 w 304899"/>
              <a:gd name="connsiteY5" fmla="*/ 304899 h 30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99" h="304899">
                <a:moveTo>
                  <a:pt x="0" y="0"/>
                </a:moveTo>
                <a:lnTo>
                  <a:pt x="3059" y="10322"/>
                </a:lnTo>
                <a:cubicBezTo>
                  <a:pt x="28910" y="74072"/>
                  <a:pt x="67688" y="133805"/>
                  <a:pt x="119391" y="185508"/>
                </a:cubicBezTo>
                <a:cubicBezTo>
                  <a:pt x="171094" y="237211"/>
                  <a:pt x="230827" y="275989"/>
                  <a:pt x="294577" y="301840"/>
                </a:cubicBezTo>
                <a:lnTo>
                  <a:pt x="304899" y="304899"/>
                </a:lnTo>
                <a:lnTo>
                  <a:pt x="0" y="30489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任意多边形 51"/>
          <p:cNvSpPr/>
          <p:nvPr/>
        </p:nvSpPr>
        <p:spPr>
          <a:xfrm rot="2700000">
            <a:off x="4027963" y="5502154"/>
            <a:ext cx="322226" cy="241670"/>
          </a:xfrm>
          <a:custGeom>
            <a:avLst/>
            <a:gdLst>
              <a:gd name="connsiteX0" fmla="*/ 0 w 304899"/>
              <a:gd name="connsiteY0" fmla="*/ 0 h 304899"/>
              <a:gd name="connsiteX1" fmla="*/ 3059 w 304899"/>
              <a:gd name="connsiteY1" fmla="*/ 10322 h 304899"/>
              <a:gd name="connsiteX2" fmla="*/ 119391 w 304899"/>
              <a:gd name="connsiteY2" fmla="*/ 185508 h 304899"/>
              <a:gd name="connsiteX3" fmla="*/ 294577 w 304899"/>
              <a:gd name="connsiteY3" fmla="*/ 301840 h 304899"/>
              <a:gd name="connsiteX4" fmla="*/ 304899 w 304899"/>
              <a:gd name="connsiteY4" fmla="*/ 304899 h 304899"/>
              <a:gd name="connsiteX5" fmla="*/ 0 w 304899"/>
              <a:gd name="connsiteY5" fmla="*/ 304899 h 30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99" h="304899">
                <a:moveTo>
                  <a:pt x="0" y="0"/>
                </a:moveTo>
                <a:lnTo>
                  <a:pt x="3059" y="10322"/>
                </a:lnTo>
                <a:cubicBezTo>
                  <a:pt x="28910" y="74072"/>
                  <a:pt x="67688" y="133805"/>
                  <a:pt x="119391" y="185508"/>
                </a:cubicBezTo>
                <a:cubicBezTo>
                  <a:pt x="171094" y="237211"/>
                  <a:pt x="230827" y="275989"/>
                  <a:pt x="294577" y="301840"/>
                </a:cubicBezTo>
                <a:lnTo>
                  <a:pt x="304899" y="304899"/>
                </a:lnTo>
                <a:lnTo>
                  <a:pt x="0" y="3048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/>
          </a:p>
        </p:txBody>
      </p:sp>
      <p:grpSp>
        <p:nvGrpSpPr>
          <p:cNvPr id="9" name="组合 86"/>
          <p:cNvGrpSpPr/>
          <p:nvPr/>
        </p:nvGrpSpPr>
        <p:grpSpPr>
          <a:xfrm>
            <a:off x="4206852" y="877561"/>
            <a:ext cx="946981" cy="973115"/>
            <a:chOff x="5613944" y="1340768"/>
            <a:chExt cx="920788" cy="920788"/>
          </a:xfrm>
        </p:grpSpPr>
        <p:sp>
          <p:nvSpPr>
            <p:cNvPr id="10" name="椭圆 23"/>
            <p:cNvSpPr/>
            <p:nvPr/>
          </p:nvSpPr>
          <p:spPr>
            <a:xfrm>
              <a:off x="5613944" y="1340768"/>
              <a:ext cx="920788" cy="9207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2" name="TextBox 20"/>
            <p:cNvSpPr txBox="1"/>
            <p:nvPr/>
          </p:nvSpPr>
          <p:spPr>
            <a:xfrm>
              <a:off x="5837421" y="1606235"/>
              <a:ext cx="473834" cy="46596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3200" spc="3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01</a:t>
              </a:r>
              <a:endParaRPr lang="zh-CN" altLang="en-US" sz="3200" spc="3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组合 87"/>
          <p:cNvGrpSpPr/>
          <p:nvPr/>
        </p:nvGrpSpPr>
        <p:grpSpPr>
          <a:xfrm>
            <a:off x="4206853" y="1942279"/>
            <a:ext cx="946980" cy="973115"/>
            <a:chOff x="5613944" y="2348233"/>
            <a:chExt cx="920788" cy="920788"/>
          </a:xfrm>
        </p:grpSpPr>
        <p:sp>
          <p:nvSpPr>
            <p:cNvPr id="15" name="椭圆 41"/>
            <p:cNvSpPr/>
            <p:nvPr/>
          </p:nvSpPr>
          <p:spPr>
            <a:xfrm flipH="1">
              <a:off x="5613944" y="2348233"/>
              <a:ext cx="920788" cy="9207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7" name="TextBox 20"/>
            <p:cNvSpPr txBox="1"/>
            <p:nvPr/>
          </p:nvSpPr>
          <p:spPr>
            <a:xfrm>
              <a:off x="5874830" y="2613700"/>
              <a:ext cx="399019" cy="46596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02</a:t>
              </a:r>
              <a:endParaRPr lang="zh-CN" altLang="en-US" sz="3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组合 88"/>
          <p:cNvGrpSpPr/>
          <p:nvPr/>
        </p:nvGrpSpPr>
        <p:grpSpPr>
          <a:xfrm>
            <a:off x="4206853" y="3006997"/>
            <a:ext cx="946980" cy="973115"/>
            <a:chOff x="5613944" y="3355698"/>
            <a:chExt cx="920788" cy="920788"/>
          </a:xfrm>
        </p:grpSpPr>
        <p:sp>
          <p:nvSpPr>
            <p:cNvPr id="20" name="椭圆 46"/>
            <p:cNvSpPr/>
            <p:nvPr/>
          </p:nvSpPr>
          <p:spPr>
            <a:xfrm>
              <a:off x="5613944" y="3355698"/>
              <a:ext cx="920788" cy="9207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2" name="TextBox 20"/>
            <p:cNvSpPr txBox="1"/>
            <p:nvPr/>
          </p:nvSpPr>
          <p:spPr>
            <a:xfrm>
              <a:off x="5874832" y="3621165"/>
              <a:ext cx="399019" cy="46596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03</a:t>
              </a:r>
              <a:endParaRPr lang="zh-CN" altLang="en-US" sz="3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组合 89"/>
          <p:cNvGrpSpPr/>
          <p:nvPr/>
        </p:nvGrpSpPr>
        <p:grpSpPr>
          <a:xfrm>
            <a:off x="4206853" y="4071714"/>
            <a:ext cx="946980" cy="973115"/>
            <a:chOff x="5613944" y="4363164"/>
            <a:chExt cx="920788" cy="920788"/>
          </a:xfrm>
        </p:grpSpPr>
        <p:sp>
          <p:nvSpPr>
            <p:cNvPr id="25" name="椭圆 49"/>
            <p:cNvSpPr/>
            <p:nvPr/>
          </p:nvSpPr>
          <p:spPr>
            <a:xfrm flipH="1">
              <a:off x="5613944" y="4363164"/>
              <a:ext cx="920788" cy="9207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7" name="TextBox 20"/>
            <p:cNvSpPr txBox="1"/>
            <p:nvPr/>
          </p:nvSpPr>
          <p:spPr>
            <a:xfrm>
              <a:off x="5874829" y="4628629"/>
              <a:ext cx="399019" cy="46596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04</a:t>
              </a:r>
              <a:endParaRPr lang="zh-CN" altLang="en-US" sz="3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组合 90"/>
          <p:cNvGrpSpPr/>
          <p:nvPr/>
        </p:nvGrpSpPr>
        <p:grpSpPr>
          <a:xfrm>
            <a:off x="4206853" y="5136430"/>
            <a:ext cx="946980" cy="973115"/>
            <a:chOff x="5613944" y="5370626"/>
            <a:chExt cx="920788" cy="920788"/>
          </a:xfrm>
        </p:grpSpPr>
        <p:sp>
          <p:nvSpPr>
            <p:cNvPr id="30" name="椭圆 52"/>
            <p:cNvSpPr/>
            <p:nvPr/>
          </p:nvSpPr>
          <p:spPr>
            <a:xfrm>
              <a:off x="5613944" y="5370626"/>
              <a:ext cx="920788" cy="9207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2" name="TextBox 20"/>
            <p:cNvSpPr txBox="1"/>
            <p:nvPr/>
          </p:nvSpPr>
          <p:spPr>
            <a:xfrm>
              <a:off x="5874829" y="5636093"/>
              <a:ext cx="399019" cy="46596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>
                      <a:lumMod val="95000"/>
                    </a:schemeClr>
                  </a:solidFill>
                  <a:latin typeface="Times New Roman" panose="02020603050405020304" pitchFamily="18" charset="0"/>
                  <a:ea typeface="微软雅黑" pitchFamily="34" charset="-122"/>
                  <a:cs typeface="Times New Roman" panose="02020603050405020304" pitchFamily="18" charset="0"/>
                </a:rPr>
                <a:t>05</a:t>
              </a:r>
              <a:endParaRPr lang="zh-CN" altLang="en-US" sz="32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TextBox 19"/>
          <p:cNvSpPr txBox="1"/>
          <p:nvPr/>
        </p:nvSpPr>
        <p:spPr>
          <a:xfrm>
            <a:off x="323528" y="869162"/>
            <a:ext cx="344591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Сохранение финансовой устойчивости и сбалансированности бюджетной системы Чукотского автономного округа</a:t>
            </a:r>
            <a:endParaRPr lang="en-US" altLang="zh-CN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6" name="TextBox 19"/>
          <p:cNvSpPr txBox="1"/>
          <p:nvPr/>
        </p:nvSpPr>
        <p:spPr>
          <a:xfrm>
            <a:off x="5580111" y="2170633"/>
            <a:ext cx="303580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b="1" dirty="0">
                <a:solidFill>
                  <a:schemeClr val="accent3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У</a:t>
            </a:r>
            <a:r>
              <a:rPr lang="ru-RU" sz="1600" b="1" dirty="0" smtClean="0">
                <a:solidFill>
                  <a:schemeClr val="accent3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величение </a:t>
            </a:r>
            <a:r>
              <a:rPr lang="ru-RU" sz="1600" b="1" dirty="0">
                <a:solidFill>
                  <a:schemeClr val="accent3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налоговых поступлений</a:t>
            </a:r>
            <a:endParaRPr lang="en-US" altLang="zh-CN" sz="1600" b="1" dirty="0">
              <a:solidFill>
                <a:schemeClr val="accent3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8" name="TextBox 19"/>
          <p:cNvSpPr txBox="1"/>
          <p:nvPr/>
        </p:nvSpPr>
        <p:spPr>
          <a:xfrm>
            <a:off x="179512" y="3245830"/>
            <a:ext cx="351792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Расширение потенциала экономики региона</a:t>
            </a:r>
            <a:endParaRPr lang="en-US" altLang="zh-CN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0" name="TextBox 19"/>
          <p:cNvSpPr txBox="1"/>
          <p:nvPr/>
        </p:nvSpPr>
        <p:spPr>
          <a:xfrm>
            <a:off x="5580111" y="4319916"/>
            <a:ext cx="303580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b="1" dirty="0">
                <a:solidFill>
                  <a:schemeClr val="accent3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Исполнение поручений и указов Президента Российской Федерации</a:t>
            </a:r>
            <a:endParaRPr lang="en-US" altLang="zh-CN" sz="1600" b="1" dirty="0">
              <a:solidFill>
                <a:schemeClr val="accent3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2" name="TextBox 19"/>
          <p:cNvSpPr txBox="1"/>
          <p:nvPr/>
        </p:nvSpPr>
        <p:spPr>
          <a:xfrm>
            <a:off x="179512" y="5167221"/>
            <a:ext cx="351792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Адресное решение социальных задач и достижение общественно значимых результатов</a:t>
            </a:r>
            <a:endParaRPr lang="zh-CN" altLang="en-US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-1587" y="1"/>
            <a:ext cx="9145587" cy="76470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1043608" y="116632"/>
            <a:ext cx="7056784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налоговой и бюджетной политики </a:t>
            </a:r>
            <a:b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2024 год и плановый период 2025 и 2026 годов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 bwMode="auto">
          <a:xfrm>
            <a:off x="34925" y="6643710"/>
            <a:ext cx="9109075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 bwMode="auto">
          <a:xfrm>
            <a:off x="8615913" y="6497841"/>
            <a:ext cx="496188" cy="2857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1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587" y="1"/>
            <a:ext cx="9145587" cy="7647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056784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окружного бюджета на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88386" y="917103"/>
            <a:ext cx="1477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290274"/>
              </p:ext>
            </p:extLst>
          </p:nvPr>
        </p:nvGraphicFramePr>
        <p:xfrm>
          <a:off x="-36512" y="1285745"/>
          <a:ext cx="9186713" cy="531126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786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368152"/>
              </a:tblGrid>
              <a:tr h="8342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Наименование</a:t>
                      </a:r>
                      <a:r>
                        <a:rPr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 доходов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Aharoni" panose="02010803020104030203" pitchFamily="2" charset="-79"/>
                        </a:rPr>
                        <a:t>План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Aharoni" panose="02010803020104030203" pitchFamily="2" charset="-79"/>
                        </a:rPr>
                        <a:t> на 2023 год</a:t>
                      </a:r>
                      <a:endParaRPr lang="ru-RU" sz="14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Прогноз</a:t>
                      </a:r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 на 2024 год</a:t>
                      </a:r>
                      <a:endParaRPr lang="ru-RU" sz="14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Прогноз</a:t>
                      </a:r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 на 2025 год</a:t>
                      </a:r>
                      <a:endParaRPr lang="ru-RU" sz="14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Прогноз на 2026</a:t>
                      </a:r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 год</a:t>
                      </a:r>
                      <a:endParaRPr lang="ru-RU" sz="14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8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Aharoni" panose="02010803020104030203" pitchFamily="2" charset="-79"/>
                        </a:rPr>
                        <a:t>Налоговые и неналоговые доходы, всего:</a:t>
                      </a: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Aharoni" panose="02010803020104030203" pitchFamily="2" charset="-79"/>
                        </a:rPr>
                        <a:t>19,1</a:t>
                      </a:r>
                      <a:endParaRPr lang="ru-RU" sz="1600" b="1" dirty="0">
                        <a:latin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22,2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21,2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21,2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Aharoni" panose="02010803020104030203" pitchFamily="2" charset="-79"/>
                        </a:rPr>
                        <a:t>Налог на прибыль организаций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Aharoni" panose="02010803020104030203" pitchFamily="2" charset="-79"/>
                        </a:rPr>
                        <a:t>8,1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9,5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9,2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9,0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Налог на доходы физических лиц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Aharoni" panose="02010803020104030203" pitchFamily="2" charset="-79"/>
                        </a:rPr>
                        <a:t>5,6</a:t>
                      </a:r>
                      <a:endParaRPr lang="ru-RU" sz="1600" dirty="0">
                        <a:latin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6,4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5,9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6,0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Налог на имущество организаций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1,6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Налог на добычу полезных ископаемых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2,8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3,4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3,0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2,9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Прочие налоговые и неналоговые доходы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1,2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1,7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7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Безвозмездные поступления: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23,7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19,0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13,5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11,0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9614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anose="02020603050405020304" pitchFamily="18" charset="0"/>
                          <a:cs typeface="Aharoni" panose="02010803020104030203" pitchFamily="2" charset="-79"/>
                        </a:rPr>
                        <a:t>Дотации на выравнивание бюджетной обеспеченности</a:t>
                      </a:r>
                      <a:endParaRPr lang="ru-RU" sz="1600" dirty="0">
                        <a:latin typeface="Times New Roman" panose="02020603050405020304" pitchFamily="18" charset="0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13,5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13,5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9,2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6,4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96142">
                <a:tc>
                  <a:txBody>
                    <a:bodyPr/>
                    <a:lstStyle/>
                    <a:p>
                      <a:pPr algn="l"/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Aharoni" panose="02010803020104030203" pitchFamily="2" charset="-79"/>
                        </a:rPr>
                        <a:t>ИТОГО: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marL="91463" marR="91463" marT="45691" marB="4569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42,8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41,2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34,7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Aharoni" panose="02010803020104030203" pitchFamily="2" charset="-79"/>
                        </a:rPr>
                        <a:t>32,2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Aharoni" panose="02010803020104030203" pitchFamily="2" charset="-79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Скругленный прямоугольник 15"/>
          <p:cNvSpPr/>
          <p:nvPr/>
        </p:nvSpPr>
        <p:spPr bwMode="auto">
          <a:xfrm>
            <a:off x="8615913" y="6497841"/>
            <a:ext cx="496188" cy="2857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9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587" y="1"/>
            <a:ext cx="9145587" cy="7647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056784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окружного бюджета на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29797503"/>
              </p:ext>
            </p:extLst>
          </p:nvPr>
        </p:nvGraphicFramePr>
        <p:xfrm>
          <a:off x="1" y="1397000"/>
          <a:ext cx="9036496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Скругленный прямоугольник 12"/>
          <p:cNvSpPr/>
          <p:nvPr/>
        </p:nvSpPr>
        <p:spPr bwMode="auto">
          <a:xfrm>
            <a:off x="8475299" y="6486592"/>
            <a:ext cx="595428" cy="2857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588" y="0"/>
            <a:ext cx="9145587" cy="76470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056784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окружного бюджета на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75036"/>
              </p:ext>
            </p:extLst>
          </p:nvPr>
        </p:nvGraphicFramePr>
        <p:xfrm>
          <a:off x="-10633" y="1220135"/>
          <a:ext cx="9191145" cy="526689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7185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440160"/>
              </a:tblGrid>
              <a:tr h="10920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en-US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раздела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14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2023 год</a:t>
                      </a:r>
                      <a:endParaRPr lang="ru-RU" sz="14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</a:t>
                      </a:r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2024 год</a:t>
                      </a:r>
                      <a:endParaRPr lang="ru-RU" sz="14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</a:t>
                      </a:r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2025 год</a:t>
                      </a:r>
                      <a:endParaRPr lang="ru-RU" sz="14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Прогноз на 2026 </a:t>
                      </a:r>
                      <a:r>
                        <a:rPr lang="ru-RU" sz="1400" b="1" kern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  <a:endParaRPr lang="ru-RU" sz="14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Социальные расходы</a:t>
                      </a:r>
                    </a:p>
                  </a:txBody>
                  <a:tcPr marL="68580" marR="68580" marT="0" marB="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3,7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3,7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3,8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1298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31" marB="45731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9,9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7,4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1298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8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31" marB="4573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6,6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5,1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53773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местным бюджетам</a:t>
                      </a:r>
                      <a:endParaRPr lang="ru-RU" sz="18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31" marB="45731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9,2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6,8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90547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800" b="0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31" marB="45731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5,6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6,1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99329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800" b="1" i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31" marB="45731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41,2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33,0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88386" y="917103"/>
            <a:ext cx="1477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8548572" y="6500170"/>
            <a:ext cx="595428" cy="28707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587" y="1"/>
            <a:ext cx="9145587" cy="7647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056784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окружного бюджета на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 bwMode="auto">
          <a:xfrm>
            <a:off x="8484781" y="6519107"/>
            <a:ext cx="595428" cy="2857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35744111"/>
              </p:ext>
            </p:extLst>
          </p:nvPr>
        </p:nvGraphicFramePr>
        <p:xfrm>
          <a:off x="899591" y="1340768"/>
          <a:ext cx="7585189" cy="4870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2771800" y="1434634"/>
            <a:ext cx="3096344" cy="36933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41,2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млрд. рублей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auto">
          <a:xfrm>
            <a:off x="-1587" y="1"/>
            <a:ext cx="9145587" cy="7647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056784" cy="6480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окружного бюджета на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2025 - 2026 годы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 bwMode="auto">
          <a:xfrm>
            <a:off x="8484781" y="6519107"/>
            <a:ext cx="595428" cy="2857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22484583"/>
              </p:ext>
            </p:extLst>
          </p:nvPr>
        </p:nvGraphicFramePr>
        <p:xfrm>
          <a:off x="107504" y="1628800"/>
          <a:ext cx="43204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899592" y="1227923"/>
            <a:ext cx="3096344" cy="36933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33,0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млрд. рублей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738385277"/>
              </p:ext>
            </p:extLst>
          </p:nvPr>
        </p:nvGraphicFramePr>
        <p:xfrm>
          <a:off x="4932040" y="1556792"/>
          <a:ext cx="4195564" cy="4754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5661346" y="1227923"/>
            <a:ext cx="3096344" cy="369332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год – 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30,1 </a:t>
            </a:r>
            <a:r>
              <a:rPr lang="ru-RU" altLang="ru-RU" sz="1800" dirty="0">
                <a:latin typeface="Times New Roman" pitchFamily="18" charset="0"/>
                <a:cs typeface="Times New Roman" pitchFamily="18" charset="0"/>
              </a:rPr>
              <a:t>млрд. рублей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-1587" y="1"/>
            <a:ext cx="9145587" cy="76470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-1587" y="6643710"/>
            <a:ext cx="9145587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 bwMode="auto">
          <a:xfrm>
            <a:off x="8484781" y="6519107"/>
            <a:ext cx="595428" cy="285728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43607" y="116632"/>
            <a:ext cx="7441173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государственного долга Чукотского автономного округа на 2023 – 2026 годы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103455471"/>
              </p:ext>
            </p:extLst>
          </p:nvPr>
        </p:nvGraphicFramePr>
        <p:xfrm>
          <a:off x="683568" y="1397000"/>
          <a:ext cx="8280919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46226" y="1109276"/>
            <a:ext cx="14779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млрд.рублей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2" t="1001" r="7756" b="-1"/>
          <a:stretch/>
        </p:blipFill>
        <p:spPr>
          <a:xfrm>
            <a:off x="-1" y="1"/>
            <a:ext cx="1031001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90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</TotalTime>
  <Words>410</Words>
  <Application>Microsoft Office PowerPoint</Application>
  <PresentationFormat>Экран (4:3)</PresentationFormat>
  <Paragraphs>174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1_Тема Office</vt:lpstr>
      <vt:lpstr>Департамент финансов, экономики и имущественных отношений  Чукотского автономного округа</vt:lpstr>
      <vt:lpstr>Презентация PowerPoint</vt:lpstr>
      <vt:lpstr>Презентация PowerPoint</vt:lpstr>
      <vt:lpstr>Динамика доходов окружного бюджета на 2023 -2026 годы</vt:lpstr>
      <vt:lpstr>Структура доходов окружного бюджета на 2024 -2026 годы</vt:lpstr>
      <vt:lpstr>Динамика расходов окружного бюджета на 2023 -2026 годы</vt:lpstr>
      <vt:lpstr>Структура расходов окружного бюджета на 2024 год</vt:lpstr>
      <vt:lpstr>Структура расходов окружного бюджета на 2025 - 2026 годы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Гаряева Джиргала Валерьевна</dc:creator>
  <cp:lastModifiedBy>Болаева Герела Валерьевна</cp:lastModifiedBy>
  <cp:revision>96</cp:revision>
  <cp:lastPrinted>2023-11-14T07:56:50Z</cp:lastPrinted>
  <dcterms:created xsi:type="dcterms:W3CDTF">2022-10-31T20:58:06Z</dcterms:created>
  <dcterms:modified xsi:type="dcterms:W3CDTF">2023-11-20T05:40:37Z</dcterms:modified>
</cp:coreProperties>
</file>