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32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30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004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7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60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33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00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9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98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48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9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60710" y="-9188"/>
            <a:ext cx="2804616" cy="1112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Глоссарий</a:t>
            </a:r>
            <a:endParaRPr lang="en-US" sz="40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4472C4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 bwMode="auto">
          <a:xfrm>
            <a:off x="102358" y="1273482"/>
            <a:ext cx="8823366" cy="5416651"/>
          </a:xfrm>
          <a:prstGeom prst="round2DiagRect">
            <a:avLst>
              <a:gd name="adj1" fmla="val 39"/>
              <a:gd name="adj2" fmla="val 0"/>
            </a:avLst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Бюджет 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Бюджетные обязательства</a:t>
            </a: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Расходные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обязательства, исполнение которых предусмотрено законом о бюджете на соответствующий финансовый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год.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Валовой региональный продукт (ВРП) </a:t>
            </a: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Обобщающий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показатель экономической деятельности региона, характеризующий процесс производства товаров и услуг для конечного использования и представляет собой стоимость товаров и услуг, произведенных на территории региона для конечного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использования.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Государственная программа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Документ стратегического планирования, содержащий комплекс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планируемых мероприятий взаимоувязанных по задачам, срокам осуществления, исполнителям и ресурсам,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обеспечения национальной безопасности субъекта Российской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Федерации.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Главный администратор доходов бюджета</a:t>
            </a:r>
            <a:endParaRPr lang="ru-RU" sz="1200" b="1" u="sng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Определенный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законом (решением) о бюджете орган государственной власти (государственный орган),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иная организация имеющие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в своем ведении администраторов доходов бюджета и (или) являющиеся администраторами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доходов бюджета.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Государственный долг</a:t>
            </a:r>
          </a:p>
          <a:p>
            <a:pPr marL="252000" lvl="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Обязательства, возникающие из государственных заимствований, а также гарантий по обязательствам третьих лиц.</a:t>
            </a:r>
          </a:p>
          <a:p>
            <a:pPr algn="just">
              <a:defRPr/>
            </a:pPr>
            <a:endParaRPr lang="ru-RU" sz="1400" i="1" kern="0" dirty="0">
              <a:solidFill>
                <a:srgbClr val="4472C4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1400" b="1" i="1" u="sng" kern="0" dirty="0" smtClean="0">
              <a:solidFill>
                <a:sysClr val="windowText" lastClr="00000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1"/>
          <p:cNvSpPr>
            <a:spLocks noGrp="1"/>
          </p:cNvSpPr>
          <p:nvPr/>
        </p:nvSpPr>
        <p:spPr>
          <a:xfrm>
            <a:off x="6516216" y="6395666"/>
            <a:ext cx="2057425" cy="304262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fld id="{30837FF7-5919-41BF-8DD0-96FAEA1BD99B}" type="slidenum">
              <a:rPr lang="en-US" sz="1200" b="1" spc="150" smtClean="0">
                <a:ln w="11430">
                  <a:noFill/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</a:t>
            </a:fld>
            <a:endParaRPr lang="en-US" sz="1200" b="1" spc="150" dirty="0">
              <a:ln w="11430">
                <a:noFill/>
              </a:ln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59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60710" y="-9188"/>
            <a:ext cx="2804616" cy="1112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Глоссарий</a:t>
            </a:r>
            <a:endParaRPr lang="en-US" sz="40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4472C4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 bwMode="auto">
          <a:xfrm>
            <a:off x="102358" y="1273482"/>
            <a:ext cx="8823366" cy="5416651"/>
          </a:xfrm>
          <a:prstGeom prst="round2DiagRect">
            <a:avLst>
              <a:gd name="adj1" fmla="val 39"/>
              <a:gd name="adj2" fmla="val 0"/>
            </a:avLst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endParaRPr lang="ru-RU" sz="1400" i="1" kern="0" dirty="0">
              <a:solidFill>
                <a:srgbClr val="4472C4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1400" b="1" i="1" u="sng" kern="0" dirty="0" smtClean="0">
              <a:solidFill>
                <a:sysClr val="windowText" lastClr="000000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0361" y="1260596"/>
            <a:ext cx="87073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Дефицит бюджета</a:t>
            </a: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Превышение расходов бюджета над его доходами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.</a:t>
            </a:r>
          </a:p>
          <a:p>
            <a:pPr marL="288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Денежные доходы </a:t>
            </a: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населения</a:t>
            </a: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В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ключают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доходы лиц, занятых предпринимательской деятельностью, выплаченную заработную плату наемных работников (начисленную заработную плату, скорректированную на изменение просроченной задолженности), социальные выплаты (пенсии, пособия, стипендии, страховые возмещения и прочие выплаты), доходы от собственности в виде процентов по вкладам, ценным бумагам, дивидендов и другие доходы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.</a:t>
            </a: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8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Дотации</a:t>
            </a: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использования.</a:t>
            </a:r>
          </a:p>
          <a:p>
            <a:pPr marL="288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Доходы бюджета </a:t>
            </a:r>
          </a:p>
          <a:p>
            <a:pPr marL="252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Поступающие в бюджет денежные средства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Источники </a:t>
            </a: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финансирования дефицита бюджета 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Средства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, привлекаемые в бюджет для покрытия дефицита (кредиты банков, кредиты от других уровней бюджетов, кредиты финансовых международных организаций, ценные бумаги, иные источники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).</a:t>
            </a: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Индекс потребительских цен и тарифов на товары и услуги </a:t>
            </a:r>
          </a:p>
          <a:p>
            <a:pPr marL="288000" lvl="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Измеряет отношение стоимости фиксированного набора товаров и услуг в ценах текущего периода к его стоимости в ценах базисного периода и характеризует изменение во времени общего уровня цен на товары и услуги, приобретаемые населением для непроизводственного потребления.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8000" algn="just">
              <a:defRPr/>
            </a:pPr>
            <a:endParaRPr lang="ru-RU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1"/>
          <p:cNvSpPr>
            <a:spLocks noGrp="1"/>
          </p:cNvSpPr>
          <p:nvPr/>
        </p:nvSpPr>
        <p:spPr>
          <a:xfrm>
            <a:off x="6516216" y="6385871"/>
            <a:ext cx="2057425" cy="304262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fld id="{30837FF7-5919-41BF-8DD0-96FAEA1BD99B}" type="slidenum">
              <a:rPr lang="en-US" sz="1200" b="1" spc="150" smtClean="0">
                <a:ln w="11430">
                  <a:noFill/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2</a:t>
            </a:fld>
            <a:endParaRPr lang="en-US" sz="1200" b="1" spc="150" dirty="0">
              <a:ln w="11430">
                <a:noFill/>
              </a:ln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12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60710" y="-9188"/>
            <a:ext cx="2804616" cy="1112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Глоссарий</a:t>
            </a:r>
            <a:endParaRPr lang="en-US" sz="40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4472C4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 bwMode="auto">
          <a:xfrm>
            <a:off x="102358" y="980728"/>
            <a:ext cx="8823366" cy="5416651"/>
          </a:xfrm>
          <a:prstGeom prst="round2DiagRect">
            <a:avLst>
              <a:gd name="adj1" fmla="val 39"/>
              <a:gd name="adj2" fmla="val 0"/>
            </a:avLst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1200" b="1" u="sng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algn="just">
              <a:defRPr/>
            </a:pPr>
            <a:endParaRPr lang="ru-RU" sz="1200" b="1" u="sng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Консолидированный бюджет </a:t>
            </a: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С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вод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бюджетов всех уровней бюджетной системы Российской Федерации на соответствующей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территории.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М</a:t>
            </a:r>
            <a:r>
              <a:rPr lang="ru-RU" sz="1200" b="1" u="sng" kern="0" dirty="0" err="1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ежбюджетные</a:t>
            </a: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 трансферты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Средства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, предоставляемые одним бюджетом бюджетной системы Российской Федерации другому бюджету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Прожиточный минимум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 </a:t>
            </a: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С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тоимостная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оценка потребительской корзины, а также обязательные платежи и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сборы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.</a:t>
            </a: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П</a:t>
            </a: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рофицит бюджета</a:t>
            </a:r>
            <a:endParaRPr lang="ru-RU" sz="1200" b="1" u="sng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Превышение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доходов над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расходами.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Расходы </a:t>
            </a: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бюджета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Выплачиваемые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из бюджета денежные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средства. </a:t>
            </a:r>
          </a:p>
          <a:p>
            <a:pPr marL="252000" algn="just">
              <a:defRPr/>
            </a:pPr>
            <a:endParaRPr lang="ru-RU" sz="1200" b="1" i="1" u="sng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Реальные денежные доходы </a:t>
            </a: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Относительный показатель, исчисленный путем деления индекса номинального размера (т. е. фактически сложившегося в отчетном периоде) денежных доходов населения на индекс потребительских цен за соответствующий временной период.</a:t>
            </a:r>
          </a:p>
          <a:p>
            <a:pPr marL="288000" lvl="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Субсидии</a:t>
            </a:r>
          </a:p>
          <a:p>
            <a:pPr marL="288000" lvl="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Межбюджетные трансферты предоставляемые за счёт государственного или местного бюджета, а также выплаты из специальных фондов для юридических и физических лиц, местных органов власти, других государств. </a:t>
            </a:r>
          </a:p>
          <a:p>
            <a:pPr marL="288000" lvl="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Субвенции</a:t>
            </a:r>
          </a:p>
          <a:p>
            <a:pPr marL="288000" lvl="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Межбюджетный трансферт, предоставляемый в целях финансового обеспечения расходных обязательств по переданным полномочиям.</a:t>
            </a:r>
            <a:endParaRPr lang="ru-RU" sz="1400" i="1" kern="0" dirty="0">
              <a:solidFill>
                <a:srgbClr val="4472C4"/>
              </a:solidFill>
              <a:latin typeface="Times New Roman" pitchFamily="18" charset="0"/>
            </a:endParaRPr>
          </a:p>
          <a:p>
            <a:pPr marL="252000" algn="just">
              <a:defRPr/>
            </a:pPr>
            <a:endParaRPr lang="ru-RU" sz="1400" b="1" i="1" u="sng" kern="0" dirty="0" smtClean="0">
              <a:solidFill>
                <a:sysClr val="windowText" lastClr="00000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1"/>
          <p:cNvSpPr>
            <a:spLocks noGrp="1"/>
          </p:cNvSpPr>
          <p:nvPr/>
        </p:nvSpPr>
        <p:spPr>
          <a:xfrm>
            <a:off x="6436613" y="6453336"/>
            <a:ext cx="2057425" cy="304262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fld id="{30837FF7-5919-41BF-8DD0-96FAEA1BD99B}" type="slidenum">
              <a:rPr lang="en-US" sz="1200" b="1" spc="150" smtClean="0">
                <a:ln w="11430">
                  <a:noFill/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3</a:t>
            </a:fld>
            <a:endParaRPr lang="en-US" sz="1200" b="1" spc="150" dirty="0">
              <a:ln w="11430">
                <a:noFill/>
              </a:ln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20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Экран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3_Office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Андросова Екатерина Александровна</dc:creator>
  <cp:lastModifiedBy>Андросова Екатерина Александровна</cp:lastModifiedBy>
  <cp:revision>1</cp:revision>
  <dcterms:created xsi:type="dcterms:W3CDTF">2021-01-19T22:14:09Z</dcterms:created>
  <dcterms:modified xsi:type="dcterms:W3CDTF">2021-01-19T22:21:05Z</dcterms:modified>
</cp:coreProperties>
</file>