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326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7308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0043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377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6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9602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5339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00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495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8983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484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79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1/20/2021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>
                <a:solidFill>
                  <a:prstClr val="black">
                    <a:tint val="75000"/>
                  </a:prstClr>
                </a:solidFill>
                <a:cs typeface="Arial" charset="0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796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60710" y="-9188"/>
            <a:ext cx="2804616" cy="1112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4472C4">
                    <a:lumMod val="5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Глоссарий</a:t>
            </a:r>
            <a:endParaRPr lang="en-US" sz="4000" b="1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4472C4">
                  <a:lumMod val="50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 bwMode="auto">
          <a:xfrm>
            <a:off x="102358" y="1273482"/>
            <a:ext cx="8823366" cy="5416651"/>
          </a:xfrm>
          <a:prstGeom prst="round2DiagRect">
            <a:avLst>
              <a:gd name="adj1" fmla="val 39"/>
              <a:gd name="adj2" fmla="val 0"/>
            </a:avLst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Бюджет </a:t>
            </a: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Бюджетные обязательства</a:t>
            </a: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Расходные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обязательства, исполнение которых предусмотрено законом о бюджете на соответствующий финансовый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год.</a:t>
            </a: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Валовой региональный продукт (ВРП) </a:t>
            </a: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Обобщающий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показатель экономической деятельности региона, характеризующий процесс производства товаров и услуг для конечного использования и представляет собой стоимость товаров и услуг, произведенных на территории региона для конечного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использования.</a:t>
            </a: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Государственная программа</a:t>
            </a: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Документ стратегического планирования, содержащий комплекс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планируемых мероприятий взаимоувязанных по задачам, срокам осуществления, исполнителям и ресурсам, и инструментов государственной политики, обеспечивающих в рамках реализации ключевых государственных функций достижение приоритетов и целей государственной политики в сфере социально-экономического развития и обеспечения национальной безопасности субъекта Российской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Федерации.</a:t>
            </a: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Главный администратор доходов бюджета</a:t>
            </a:r>
            <a:endParaRPr lang="ru-RU" sz="1200" b="1" u="sng" kern="0" dirty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Определенный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законом (решением) о бюджете орган государственной власти (государственный орган),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иная организация имеющие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в своем ведении администраторов доходов бюджета и (или) являющиеся администраторами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доходов бюджета.</a:t>
            </a:r>
          </a:p>
          <a:p>
            <a:pPr marL="252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Государственный долг</a:t>
            </a:r>
          </a:p>
          <a:p>
            <a:pPr marL="252000" lvl="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  <a:cs typeface="Arial" charset="0"/>
              </a:rPr>
              <a:t>Обязательства, возникающие из государственных заимствований, а также гарантий по обязательствам третьих лиц.</a:t>
            </a:r>
          </a:p>
          <a:p>
            <a:pPr algn="just">
              <a:defRPr/>
            </a:pPr>
            <a:endParaRPr lang="ru-RU" sz="1400" i="1" kern="0" dirty="0">
              <a:solidFill>
                <a:srgbClr val="4472C4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400" b="1" i="1" u="sng" kern="0" dirty="0" smtClean="0">
              <a:solidFill>
                <a:sysClr val="windowText" lastClr="000000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1"/>
          <p:cNvSpPr>
            <a:spLocks noGrp="1"/>
          </p:cNvSpPr>
          <p:nvPr/>
        </p:nvSpPr>
        <p:spPr>
          <a:xfrm>
            <a:off x="6516216" y="6395666"/>
            <a:ext cx="2057425" cy="304262"/>
          </a:xfrm>
          <a:prstGeom prst="rect">
            <a:avLst/>
          </a:prstGeom>
        </p:spPr>
        <p:txBody>
          <a:bodyPr vert="horz" lIns="91440" tIns="45720" rIns="91440" bIns="45720"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fld id="{30837FF7-5919-41BF-8DD0-96FAEA1BD99B}" type="slidenum">
              <a:rPr lang="en-US" sz="1200" b="1" spc="150" smtClean="0">
                <a:ln w="11430">
                  <a:noFill/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1</a:t>
            </a:fld>
            <a:endParaRPr lang="en-US" sz="1200" b="1" spc="150" dirty="0">
              <a:ln w="11430">
                <a:noFill/>
              </a:ln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59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60710" y="-9188"/>
            <a:ext cx="2804616" cy="1112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4472C4">
                    <a:lumMod val="5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Глоссарий</a:t>
            </a:r>
            <a:endParaRPr lang="en-US" sz="4000" b="1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4472C4">
                  <a:lumMod val="50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 bwMode="auto">
          <a:xfrm>
            <a:off x="102358" y="1273482"/>
            <a:ext cx="8823366" cy="5416651"/>
          </a:xfrm>
          <a:prstGeom prst="round2DiagRect">
            <a:avLst>
              <a:gd name="adj1" fmla="val 39"/>
              <a:gd name="adj2" fmla="val 0"/>
            </a:avLst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just">
              <a:defRPr/>
            </a:pPr>
            <a:endParaRPr lang="ru-RU" sz="1400" i="1" kern="0" dirty="0">
              <a:solidFill>
                <a:srgbClr val="4472C4"/>
              </a:solidFill>
              <a:latin typeface="Times New Roman" pitchFamily="18" charset="0"/>
            </a:endParaRPr>
          </a:p>
          <a:p>
            <a:pPr>
              <a:lnSpc>
                <a:spcPct val="80000"/>
              </a:lnSpc>
              <a:defRPr/>
            </a:pPr>
            <a:endParaRPr lang="ru-RU" sz="1400" b="1" i="1" u="sng" kern="0" dirty="0" smtClean="0">
              <a:solidFill>
                <a:sysClr val="windowText" lastClr="000000"/>
              </a:solidFill>
              <a:latin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0361" y="1260596"/>
            <a:ext cx="87073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2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 pitchFamily="18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Дефицит бюджета</a:t>
            </a: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8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Превышение расходов бюджета над его доходами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.</a:t>
            </a:r>
          </a:p>
          <a:p>
            <a:pPr marL="288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Денежные доходы </a:t>
            </a: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населения</a:t>
            </a:r>
          </a:p>
          <a:p>
            <a:pPr marL="288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В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  <a:cs typeface="Arial" charset="0"/>
              </a:rPr>
              <a:t>ключают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  <a:cs typeface="Arial" charset="0"/>
              </a:rPr>
              <a:t>доходы лиц, занятых предпринимательской деятельностью, выплаченную заработную плату наемных работников (начисленную заработную плату, скорректированную на изменение просроченной задолженности), социальные выплаты (пенсии, пособия, стипендии, страховые возмещения и прочие выплаты), доходы от собственности в виде процентов по вкладам, ценным бумагам, дивидендов и другие доходы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  <a:cs typeface="Arial" charset="0"/>
              </a:rPr>
              <a:t>.</a:t>
            </a: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8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 pitchFamily="18" charset="0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Дотации</a:t>
            </a:r>
          </a:p>
          <a:p>
            <a:pPr marL="288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Межбюджетные трансферты, предоставляемые на безвозмездной и безвозвратной основе без установления направлений и (или) условий их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использования.</a:t>
            </a:r>
          </a:p>
          <a:p>
            <a:pPr marL="288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Доходы бюджета </a:t>
            </a:r>
          </a:p>
          <a:p>
            <a:pPr marL="252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Поступающие в бюджет денежные средства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.</a:t>
            </a:r>
          </a:p>
          <a:p>
            <a:pPr marL="252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Источники </a:t>
            </a: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финансирования дефицита бюджета </a:t>
            </a: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Средства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, привлекаемые в бюджет для покрытия дефицита (кредиты банков, кредиты от других уровней бюджетов, кредиты финансовых международных организаций, ценные бумаги, иные источники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  <a:cs typeface="Arial" charset="0"/>
              </a:rPr>
              <a:t>).</a:t>
            </a: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Индекс потребительских цен и тарифов на товары и услуги </a:t>
            </a:r>
          </a:p>
          <a:p>
            <a:pPr marL="288000" lvl="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Измеряет отношение стоимости фиксированного набора товаров и услуг в ценах текущего периода к его стоимости в ценах базисного периода и характеризует изменение во времени общего уровня цен на товары и услуги, приобретаемые населением для непроизводственного потребления.</a:t>
            </a:r>
          </a:p>
          <a:p>
            <a:pPr marL="252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  <a:cs typeface="Arial" charset="0"/>
            </a:endParaRPr>
          </a:p>
          <a:p>
            <a:pPr marL="288000" algn="just">
              <a:defRPr/>
            </a:pPr>
            <a:endParaRPr lang="ru-RU" sz="2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1"/>
          <p:cNvSpPr>
            <a:spLocks noGrp="1"/>
          </p:cNvSpPr>
          <p:nvPr/>
        </p:nvSpPr>
        <p:spPr>
          <a:xfrm>
            <a:off x="6516216" y="6385871"/>
            <a:ext cx="2057425" cy="304262"/>
          </a:xfrm>
          <a:prstGeom prst="rect">
            <a:avLst/>
          </a:prstGeom>
        </p:spPr>
        <p:txBody>
          <a:bodyPr vert="horz" lIns="91440" tIns="45720" rIns="91440" bIns="45720"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fld id="{30837FF7-5919-41BF-8DD0-96FAEA1BD99B}" type="slidenum">
              <a:rPr lang="en-US" sz="1200" b="1" spc="150" smtClean="0">
                <a:ln w="11430">
                  <a:noFill/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2</a:t>
            </a:fld>
            <a:endParaRPr lang="en-US" sz="1200" b="1" spc="150" dirty="0">
              <a:ln w="11430">
                <a:noFill/>
              </a:ln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1227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660710" y="-9188"/>
            <a:ext cx="2804616" cy="11126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ln w="12700">
                  <a:solidFill>
                    <a:srgbClr val="44546A">
                      <a:satMod val="155000"/>
                    </a:srgbClr>
                  </a:solidFill>
                  <a:prstDash val="solid"/>
                </a:ln>
                <a:solidFill>
                  <a:srgbClr val="4472C4">
                    <a:lumMod val="50000"/>
                  </a:srgb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Глоссарий</a:t>
            </a:r>
            <a:endParaRPr lang="en-US" sz="4000" b="1" dirty="0">
              <a:ln w="12700">
                <a:solidFill>
                  <a:srgbClr val="44546A">
                    <a:satMod val="155000"/>
                  </a:srgbClr>
                </a:solidFill>
                <a:prstDash val="solid"/>
              </a:ln>
              <a:solidFill>
                <a:srgbClr val="4472C4">
                  <a:lumMod val="50000"/>
                </a:srgb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 bwMode="auto">
          <a:xfrm>
            <a:off x="102358" y="980728"/>
            <a:ext cx="8823366" cy="5416651"/>
          </a:xfrm>
          <a:prstGeom prst="round2DiagRect">
            <a:avLst>
              <a:gd name="adj1" fmla="val 39"/>
              <a:gd name="adj2" fmla="val 0"/>
            </a:avLst>
          </a:prstGeom>
          <a:noFill/>
          <a:ln>
            <a:noFill/>
            <a:headEnd type="none" w="med" len="med"/>
            <a:tailEnd type="none" w="med" len="med"/>
          </a:ln>
          <a:ex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85750" indent="-285750" algn="just">
              <a:buFont typeface="Wingdings" pitchFamily="2" charset="2"/>
              <a:buChar char="Ø"/>
              <a:defRPr/>
            </a:pPr>
            <a:endParaRPr lang="ru-RU" sz="1200" b="1" u="sng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algn="just">
              <a:defRPr/>
            </a:pPr>
            <a:endParaRPr lang="ru-RU" sz="1200" b="1" u="sng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Консолидированный бюджет </a:t>
            </a: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52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С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вод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бюджетов всех уровней бюджетной системы Российской Федерации на соответствующей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территории.</a:t>
            </a: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М</a:t>
            </a:r>
            <a:r>
              <a:rPr lang="ru-RU" sz="1200" b="1" u="sng" kern="0" dirty="0" err="1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ежбюджетные</a:t>
            </a: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 трансферты</a:t>
            </a: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Средства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, предоставляемые одним бюджетом бюджетной системы Российской Федерации другому бюджету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.</a:t>
            </a:r>
          </a:p>
          <a:p>
            <a:pPr marL="252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Прожиточный минимум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 </a:t>
            </a:r>
          </a:p>
          <a:p>
            <a:pPr marL="288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С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тоимостная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оценка потребительской корзины, а также обязательные платежи и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сборы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.</a:t>
            </a: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52000" algn="just">
              <a:defRPr/>
            </a:pPr>
            <a:endParaRPr lang="ru-RU" sz="1200" kern="0" dirty="0" smtClean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П</a:t>
            </a: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рофицит бюджета</a:t>
            </a:r>
            <a:endParaRPr lang="ru-RU" sz="1200" b="1" u="sng" kern="0" dirty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Превышение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доходов над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расходами.</a:t>
            </a:r>
          </a:p>
          <a:p>
            <a:pPr marL="25200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Расходы </a:t>
            </a: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бюджета</a:t>
            </a:r>
          </a:p>
          <a:p>
            <a:pPr marL="252000" algn="just">
              <a:defRPr/>
            </a:pP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Выплачиваемые </a:t>
            </a: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из бюджета денежные </a:t>
            </a:r>
            <a:r>
              <a:rPr lang="ru-RU" sz="1200" kern="0" dirty="0" smtClean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средства. </a:t>
            </a:r>
          </a:p>
          <a:p>
            <a:pPr marL="252000" algn="just">
              <a:defRPr/>
            </a:pPr>
            <a:endParaRPr lang="ru-RU" sz="1200" b="1" i="1" u="sng" kern="0" dirty="0">
              <a:solidFill>
                <a:srgbClr val="4472C4">
                  <a:lumMod val="75000"/>
                </a:srgbClr>
              </a:solidFill>
              <a:latin typeface="Times New Roman"/>
            </a:endParaRPr>
          </a:p>
          <a:p>
            <a:pPr marL="28575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Реальные денежные доходы </a:t>
            </a:r>
          </a:p>
          <a:p>
            <a:pPr marL="28800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Относительный показатель, исчисленный путем деления индекса номинального размера (т. е. фактически сложившегося в отчетном периоде) денежных доходов населения на индекс потребительских цен за соответствующий временной период.</a:t>
            </a:r>
          </a:p>
          <a:p>
            <a:pPr marL="288000" lvl="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Субсидии</a:t>
            </a:r>
          </a:p>
          <a:p>
            <a:pPr marL="288000" lvl="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Межбюджетные трансферты предоставляемые за счёт государственного или местного бюджета, а также выплаты из специальных фондов для юридических и физических лиц, местных органов власти, других государств. </a:t>
            </a:r>
          </a:p>
          <a:p>
            <a:pPr marL="288000" lvl="0" algn="just">
              <a:defRPr/>
            </a:pPr>
            <a:endParaRPr lang="ru-RU" sz="1200" kern="0" dirty="0">
              <a:solidFill>
                <a:srgbClr val="4472C4">
                  <a:lumMod val="75000"/>
                </a:srgbClr>
              </a:solidFill>
              <a:latin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  <a:defRPr/>
            </a:pPr>
            <a:r>
              <a:rPr lang="ru-RU" sz="1200" b="1" u="sng" kern="0" dirty="0">
                <a:solidFill>
                  <a:srgbClr val="4472C4">
                    <a:lumMod val="75000"/>
                  </a:srgbClr>
                </a:solidFill>
                <a:latin typeface="Times New Roman"/>
              </a:rPr>
              <a:t>Субвенции</a:t>
            </a:r>
          </a:p>
          <a:p>
            <a:pPr marL="288000" lvl="0" algn="just">
              <a:defRPr/>
            </a:pPr>
            <a:r>
              <a:rPr lang="ru-RU" sz="1200" kern="0" dirty="0">
                <a:solidFill>
                  <a:srgbClr val="4472C4">
                    <a:lumMod val="75000"/>
                  </a:srgbClr>
                </a:solidFill>
                <a:latin typeface="Times New Roman" pitchFamily="18" charset="0"/>
              </a:rPr>
              <a:t>Межбюджетный трансферт, предоставляемый в целях финансового обеспечения расходных обязательств по переданным полномочиям.</a:t>
            </a:r>
            <a:endParaRPr lang="ru-RU" sz="1400" i="1" kern="0" dirty="0">
              <a:solidFill>
                <a:srgbClr val="4472C4"/>
              </a:solidFill>
              <a:latin typeface="Times New Roman" pitchFamily="18" charset="0"/>
            </a:endParaRPr>
          </a:p>
          <a:p>
            <a:pPr marL="252000" algn="just">
              <a:defRPr/>
            </a:pPr>
            <a:endParaRPr lang="ru-RU" sz="1400" b="1" i="1" u="sng" kern="0" dirty="0" smtClean="0">
              <a:solidFill>
                <a:sysClr val="windowText" lastClr="000000"/>
              </a:solidFill>
              <a:latin typeface="Times New Roman" pitchFamily="18" charset="0"/>
            </a:endParaRPr>
          </a:p>
        </p:txBody>
      </p:sp>
      <p:sp>
        <p:nvSpPr>
          <p:cNvPr id="4" name="Номер слайда 1"/>
          <p:cNvSpPr>
            <a:spLocks noGrp="1"/>
          </p:cNvSpPr>
          <p:nvPr/>
        </p:nvSpPr>
        <p:spPr>
          <a:xfrm>
            <a:off x="6436613" y="6453336"/>
            <a:ext cx="2057425" cy="304262"/>
          </a:xfrm>
          <a:prstGeom prst="rect">
            <a:avLst/>
          </a:prstGeom>
        </p:spPr>
        <p:txBody>
          <a:bodyPr vert="horz" lIns="91440" tIns="45720" rIns="91440" bIns="45720"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r"/>
            <a:fld id="{30837FF7-5919-41BF-8DD0-96FAEA1BD99B}" type="slidenum">
              <a:rPr lang="en-US" sz="1200" b="1" spc="150" smtClean="0">
                <a:ln w="11430">
                  <a:noFill/>
                </a:ln>
                <a:solidFill>
                  <a:schemeClr val="bg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pPr algn="r"/>
              <a:t>3</a:t>
            </a:fld>
            <a:endParaRPr lang="en-US" sz="1200" b="1" spc="150" dirty="0">
              <a:ln w="11430">
                <a:noFill/>
              </a:ln>
              <a:solidFill>
                <a:schemeClr val="bg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520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497</Words>
  <Application>Microsoft Office PowerPoint</Application>
  <PresentationFormat>Экран (4:3)</PresentationFormat>
  <Paragraphs>66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</vt:i4>
      </vt:variant>
    </vt:vector>
  </HeadingPairs>
  <TitlesOfParts>
    <vt:vector size="5" baseType="lpstr">
      <vt:lpstr>Тема Office</vt:lpstr>
      <vt:lpstr>3_Office Theme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Андросова Екатерина Александровна</dc:creator>
  <cp:lastModifiedBy>Андросова Екатерина Александровна</cp:lastModifiedBy>
  <cp:revision>1</cp:revision>
  <dcterms:created xsi:type="dcterms:W3CDTF">2021-01-19T22:14:09Z</dcterms:created>
  <dcterms:modified xsi:type="dcterms:W3CDTF">2021-01-19T22:21:05Z</dcterms:modified>
</cp:coreProperties>
</file>