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ya chernook" initials="nc" lastIdx="1" clrIdx="0">
    <p:extLst>
      <p:ext uri="{19B8F6BF-5375-455C-9EA6-DF929625EA0E}">
        <p15:presenceInfo xmlns:p15="http://schemas.microsoft.com/office/powerpoint/2012/main" userId="89356aa9ee0fff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018"/>
    <a:srgbClr val="772421"/>
    <a:srgbClr val="786B75"/>
    <a:srgbClr val="320028"/>
    <a:srgbClr val="430036"/>
    <a:srgbClr val="A2A2A2"/>
    <a:srgbClr val="36002C"/>
    <a:srgbClr val="10000D"/>
    <a:srgbClr val="500041"/>
    <a:srgbClr val="A7D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10344827586213E-2"/>
          <c:y val="0.24128686327077747"/>
          <c:w val="0.84482758620689657"/>
          <c:h val="0.5227882037533512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6D98-4910-BC0D-B5C9226C46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98-4910-BC0D-B5C9226C46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D98-4910-BC0D-B5C9226C46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D98-4910-BC0D-B5C9226C46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D98-4910-BC0D-B5C9226C46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D98-4910-BC0D-B5C9226C466A}"/>
              </c:ext>
            </c:extLst>
          </c:dPt>
          <c:dLbls>
            <c:delete val="1"/>
          </c:dLbls>
          <c:val>
            <c:numRef>
              <c:f>'золото '!$B$12:$B$17</c:f>
              <c:numCache>
                <c:formatCode>0</c:formatCode>
                <c:ptCount val="6"/>
                <c:pt idx="0">
                  <c:v>54.744701027235074</c:v>
                </c:pt>
                <c:pt idx="1">
                  <c:v>3.1101646118570172</c:v>
                </c:pt>
                <c:pt idx="2">
                  <c:v>8.1445452919869528</c:v>
                </c:pt>
                <c:pt idx="3">
                  <c:v>10.924838611629713</c:v>
                </c:pt>
                <c:pt idx="4">
                  <c:v>14.222618307075644</c:v>
                </c:pt>
                <c:pt idx="5">
                  <c:v>8.8531321502155755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'золото '!$B$11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'золото '!$A$12:$A$17</c15:sqref>
                        </c15:formulaRef>
                      </c:ext>
                    </c:extLst>
                    <c:strCache>
                      <c:ptCount val="6"/>
                      <c:pt idx="0">
                        <c:v>ЗАО "ЧГГК"</c:v>
                      </c:pt>
                      <c:pt idx="1">
                        <c:v>ООО  "Рудник Валунистый" </c:v>
                      </c:pt>
                      <c:pt idx="2">
                        <c:v>ОАО "Рудник "Каральвеем" </c:v>
                      </c:pt>
                      <c:pt idx="3">
                        <c:v>ООО "ЗК Майское"</c:v>
                      </c:pt>
                      <c:pt idx="4">
                        <c:v>ЗАО  "Северное золото"</c:v>
                      </c:pt>
                      <c:pt idx="5">
                        <c:v>россыпное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6D98-4910-BC0D-B5C9226C46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25C5D82-DF91-43AC-984F-C496CBFB81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542376-EAC4-4C1A-9021-FDF0C5D872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87CD9-EBD4-4CDF-ACA4-C53D977BD60E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62E784-80BF-4103-8C5D-34CF6E48DF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B8F700-E60B-4E8C-A0A6-AAC742404C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68803-CAE6-4AEC-9304-D5FD93126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24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B3CDF0A-7F4F-49B4-B0C3-68D32EE2A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14" y="4356808"/>
            <a:ext cx="2068717" cy="1539293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03B923B3-3DD6-48FB-96C4-DA0840D87C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0886" y="611372"/>
            <a:ext cx="5940425" cy="1762125"/>
          </a:xfrm>
        </p:spPr>
        <p:txBody>
          <a:bodyPr>
            <a:normAutofit/>
          </a:bodyPr>
          <a:lstStyle>
            <a:lvl1pPr marL="0" indent="0">
              <a:buNone/>
              <a:defRPr sz="5400"/>
            </a:lvl1pPr>
          </a:lstStyle>
          <a:p>
            <a:pPr lvl="0"/>
            <a:r>
              <a:rPr lang="ru-RU" dirty="0"/>
              <a:t>Название доклада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BAFDCD5A-8057-40F6-9D58-72799CC4A5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887" y="3093198"/>
            <a:ext cx="5940425" cy="176212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381182-F155-4290-AEEF-19B0F42B9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" b="97792" l="2208" r="97792">
                        <a14:foregroundMark x1="22713" y1="23344" x2="30284" y2="77287"/>
                        <a14:foregroundMark x1="8833" y1="41956" x2="16404" y2="60883"/>
                        <a14:foregroundMark x1="16404" y1="60883" x2="29022" y2="75394"/>
                        <a14:foregroundMark x1="6625" y1="42902" x2="18612" y2="70032"/>
                        <a14:foregroundMark x1="7890" y1="58383" x2="16088" y2="73186"/>
                        <a14:foregroundMark x1="4732" y1="52681" x2="7831" y2="58277"/>
                        <a14:foregroundMark x1="20820" y1="78864" x2="58991" y2="86435"/>
                        <a14:foregroundMark x1="9779" y1="44479" x2="16404" y2="29338"/>
                        <a14:foregroundMark x1="16404" y1="29338" x2="37855" y2="12618"/>
                        <a14:foregroundMark x1="37855" y1="12618" x2="39432" y2="11987"/>
                        <a14:foregroundMark x1="34385" y1="8517" x2="65300" y2="10410"/>
                        <a14:foregroundMark x1="65300" y1="10410" x2="65300" y2="10726"/>
                        <a14:foregroundMark x1="49842" y1="4732" x2="70662" y2="18612"/>
                        <a14:foregroundMark x1="70662" y1="18612" x2="71924" y2="20189"/>
                        <a14:foregroundMark x1="66246" y1="7256" x2="90852" y2="44795"/>
                        <a14:foregroundMark x1="90852" y1="44795" x2="92429" y2="50789"/>
                        <a14:foregroundMark x1="79811" y1="26498" x2="86435" y2="44479"/>
                        <a14:foregroundMark x1="86435" y1="44479" x2="85174" y2="68139"/>
                        <a14:foregroundMark x1="85174" y1="68139" x2="80126" y2="74132"/>
                        <a14:foregroundMark x1="16719" y1="76972" x2="41956" y2="90852"/>
                        <a14:foregroundMark x1="16719" y1="79180" x2="38170" y2="93060"/>
                        <a14:foregroundMark x1="38170" y1="93060" x2="58991" y2="93691"/>
                        <a14:foregroundMark x1="58991" y1="93691" x2="69401" y2="91798"/>
                        <a14:foregroundMark x1="45741" y1="97476" x2="45741" y2="97476"/>
                        <a14:foregroundMark x1="97161" y1="52050" x2="97161" y2="52050"/>
                        <a14:foregroundMark x1="67823" y1="5678" x2="67823" y2="5678"/>
                        <a14:foregroundMark x1="70347" y1="6625" x2="70347" y2="6625"/>
                        <a14:foregroundMark x1="61514" y1="4101" x2="77918" y2="10726"/>
                        <a14:foregroundMark x1="77918" y1="10726" x2="90536" y2="23659"/>
                        <a14:foregroundMark x1="90536" y1="23659" x2="97161" y2="40063"/>
                        <a14:foregroundMark x1="97161" y1="40063" x2="97792" y2="44795"/>
                        <a14:foregroundMark x1="50789" y1="2524" x2="34700" y2="5678"/>
                        <a14:foregroundMark x1="34700" y1="5678" x2="16404" y2="15142"/>
                        <a14:foregroundMark x1="16404" y1="15142" x2="5678" y2="32808"/>
                        <a14:foregroundMark x1="5678" y1="32808" x2="5431" y2="58314"/>
                        <a14:foregroundMark x1="8075" y1="70235" x2="14196" y2="82965"/>
                        <a14:foregroundMark x1="14196" y1="82965" x2="14196" y2="82965"/>
                        <a14:foregroundMark x1="15773" y1="82965" x2="31230" y2="92429"/>
                        <a14:foregroundMark x1="31230" y1="92429" x2="31230" y2="92429"/>
                        <a14:foregroundMark x1="21451" y1="87697" x2="28707" y2="90852"/>
                        <a14:foregroundMark x1="16404" y1="81703" x2="30599" y2="92114"/>
                        <a14:foregroundMark x1="30599" y1="92114" x2="42902" y2="96215"/>
                        <a14:foregroundMark x1="45426" y1="98107" x2="26814" y2="91483"/>
                        <a14:foregroundMark x1="26814" y1="91483" x2="17666" y2="85174"/>
                        <a14:foregroundMark x1="4732" y1="33754" x2="2208" y2="52366"/>
                        <a14:foregroundMark x1="2208" y1="52366" x2="3587" y2="58343"/>
                        <a14:foregroundMark x1="87066" y1="49211" x2="68139" y2="83912"/>
                        <a14:foregroundMark x1="68139" y1="83912" x2="67823" y2="83912"/>
                        <a14:foregroundMark x1="53943" y1="84227" x2="82965" y2="76972"/>
                        <a14:foregroundMark x1="65300" y1="48896" x2="70347" y2="76341"/>
                        <a14:foregroundMark x1="61514" y1="41956" x2="61514" y2="76972"/>
                        <a14:foregroundMark x1="58360" y1="20189" x2="67508" y2="52997"/>
                        <a14:foregroundMark x1="68139" y1="11672" x2="56151" y2="41956"/>
                        <a14:foregroundMark x1="35962" y1="35647" x2="34385" y2="67823"/>
                        <a14:foregroundMark x1="32808" y1="46688" x2="31861" y2="65300"/>
                        <a14:foregroundMark x1="15142" y1="50473" x2="23659" y2="77918"/>
                        <a14:foregroundMark x1="18927" y1="63722" x2="27760" y2="83281"/>
                        <a14:foregroundMark x1="27760" y1="83281" x2="28076" y2="83281"/>
                        <a14:foregroundMark x1="25552" y1="71924" x2="31861" y2="84858"/>
                        <a14:foregroundMark x1="71609" y1="80442" x2="83912" y2="67508"/>
                        <a14:foregroundMark x1="83912" y1="67508" x2="90221" y2="53943"/>
                        <a14:foregroundMark x1="84543" y1="52681" x2="76972" y2="72555"/>
                        <a14:foregroundMark x1="76972" y1="72555" x2="75710" y2="73502"/>
                        <a14:foregroundMark x1="89905" y1="70662" x2="90852" y2="82334"/>
                        <a14:foregroundMark x1="3155" y1="56782" x2="16088" y2="86435"/>
                        <a14:foregroundMark x1="16088" y1="86435" x2="33438" y2="95268"/>
                        <a14:foregroundMark x1="33438" y1="95268" x2="44164" y2="97161"/>
                        <a14:foregroundMark x1="11356" y1="77603" x2="3785" y2="58044"/>
                        <a14:foregroundMark x1="3155" y1="56151" x2="8517" y2="73502"/>
                        <a14:foregroundMark x1="3785" y1="57729" x2="6309" y2="68454"/>
                        <a14:foregroundMark x1="88328" y1="80126" x2="73817" y2="90852"/>
                        <a14:foregroundMark x1="73817" y1="90852" x2="49842" y2="97792"/>
                        <a14:foregroundMark x1="97161" y1="52681" x2="89905" y2="75710"/>
                        <a14:foregroundMark x1="90852" y1="76341" x2="96845" y2="55205"/>
                        <a14:foregroundMark x1="97792" y1="53628" x2="93060" y2="70978"/>
                        <a14:backgroundMark x1="2524" y1="81388" x2="2524" y2="81388"/>
                        <a14:backgroundMark x1="2753" y1="73019" x2="3155" y2="98738"/>
                        <a14:backgroundMark x1="97342" y1="72118" x2="97792" y2="99369"/>
                      </a14:backgroundRemoval>
                    </a14:imgEffect>
                  </a14:imgLayer>
                </a14:imgProps>
              </a:ext>
            </a:extLst>
          </a:blip>
          <a:srcRect l="2657" t="3185" r="3175" b="2650"/>
          <a:stretch/>
        </p:blipFill>
        <p:spPr>
          <a:xfrm>
            <a:off x="717723" y="690611"/>
            <a:ext cx="3514823" cy="3514823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535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18C72-0137-44DF-B912-AA99E872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D8EA8-BFFB-4719-AAB8-40E6817E5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D3BFDA-7EC7-404F-BF1F-0C4F4C0A1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30" r="31127" b="36684"/>
          <a:stretch/>
        </p:blipFill>
        <p:spPr>
          <a:xfrm>
            <a:off x="9714452" y="5963903"/>
            <a:ext cx="726969" cy="894097"/>
          </a:xfrm>
          <a:prstGeom prst="rect">
            <a:avLst/>
          </a:prstGeom>
          <a:effectLst>
            <a:glow rad="63500">
              <a:srgbClr val="A2A2A2">
                <a:alpha val="97000"/>
              </a:srgb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A3CC83-F8D7-4766-BA7A-DD1A57E079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1659" y="5871216"/>
            <a:ext cx="986784" cy="986784"/>
          </a:xfrm>
          <a:prstGeom prst="rect">
            <a:avLst/>
          </a:prstGeom>
          <a:effectLst>
            <a:glow rad="63500">
              <a:srgbClr val="A2A2A2">
                <a:alpha val="97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65524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612C5B-FB92-4255-8EF0-79DC252E21B2}"/>
              </a:ext>
            </a:extLst>
          </p:cNvPr>
          <p:cNvSpPr/>
          <p:nvPr userDrawn="1"/>
        </p:nvSpPr>
        <p:spPr>
          <a:xfrm>
            <a:off x="0" y="6113214"/>
            <a:ext cx="12192000" cy="809880"/>
          </a:xfrm>
          <a:prstGeom prst="rect">
            <a:avLst/>
          </a:prstGeom>
          <a:gradFill>
            <a:gsLst>
              <a:gs pos="90000">
                <a:srgbClr val="772421"/>
              </a:gs>
              <a:gs pos="34000">
                <a:srgbClr val="43003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019E2-595D-4385-BFDF-E8E92F3F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E6AF4C-AE9B-4C05-A25F-727C53661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6510E-8B14-4D89-B617-81255B29A658}"/>
              </a:ext>
            </a:extLst>
          </p:cNvPr>
          <p:cNvSpPr txBox="1"/>
          <p:nvPr userDrawn="1"/>
        </p:nvSpPr>
        <p:spPr>
          <a:xfrm>
            <a:off x="753140" y="6301798"/>
            <a:ext cx="6094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spc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ФОРУМ НЕДРОПОЛЬЗОВАТЕЛЕЙ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23F88D-479A-4AAB-B0D4-49F730C9744F}"/>
              </a:ext>
            </a:extLst>
          </p:cNvPr>
          <p:cNvSpPr txBox="1"/>
          <p:nvPr userDrawn="1"/>
        </p:nvSpPr>
        <p:spPr>
          <a:xfrm>
            <a:off x="4910526" y="6309122"/>
            <a:ext cx="6094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spc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АНАДЫРЬ     30 октября 2025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61CAFAE-EDD2-46C7-91EA-87B20949CB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83089" y="6432803"/>
            <a:ext cx="182896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1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15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5D3E9D-3B34-44C4-98DF-9E8D8C8C9852}"/>
              </a:ext>
            </a:extLst>
          </p:cNvPr>
          <p:cNvSpPr txBox="1"/>
          <p:nvPr/>
        </p:nvSpPr>
        <p:spPr>
          <a:xfrm>
            <a:off x="5143992" y="700960"/>
            <a:ext cx="6762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О текущем состоянии и перспективах горнодобывающей отрасли </a:t>
            </a:r>
            <a:endParaRPr lang="ru-RU" sz="2800" dirty="0" smtClean="0"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Чукотского </a:t>
            </a:r>
            <a:r>
              <a:rPr lang="ru-RU" sz="2800" dirty="0" smtClean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автономного округа</a:t>
            </a:r>
            <a:endParaRPr lang="ru-RU" sz="2800" dirty="0"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46D5B0-92A2-4083-BBCC-60F7246B0DD0}"/>
              </a:ext>
            </a:extLst>
          </p:cNvPr>
          <p:cNvSpPr txBox="1"/>
          <p:nvPr/>
        </p:nvSpPr>
        <p:spPr>
          <a:xfrm>
            <a:off x="6866313" y="2996624"/>
            <a:ext cx="5237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промышленности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 политики Чукотского автономного округа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Цыганков В.И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2785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3873" y="2225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Горнодобывающая промышленность 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Чукотского автономного округа</a:t>
            </a:r>
            <a:endParaRPr lang="en-GB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1" descr="для Якутии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3" y="807759"/>
            <a:ext cx="6891398" cy="4857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11301" y="1906066"/>
            <a:ext cx="1130300" cy="249289"/>
          </a:xfrm>
          <a:prstGeom prst="wedgeRoundRectCallout">
            <a:avLst>
              <a:gd name="adj1" fmla="val -36892"/>
              <a:gd name="adj2" fmla="val 10272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8000" tIns="46800" rIns="18000" bIns="46800" anchor="ctr">
            <a:spAutoFit/>
          </a:bodyPr>
          <a:lstStyle/>
          <a:p>
            <a:pPr marL="88900" indent="-88900"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ru-RU" sz="1000" b="1" dirty="0" err="1">
                <a:solidFill>
                  <a:srgbClr val="000000"/>
                </a:solidFill>
                <a:latin typeface="Arial" charset="0"/>
              </a:rPr>
              <a:t>Каральвеемское</a:t>
            </a:r>
            <a:endParaRPr lang="ru-RU" sz="1000" b="1" dirty="0">
              <a:latin typeface="Arial" charset="0"/>
            </a:endParaRPr>
          </a:p>
        </p:txBody>
      </p:sp>
      <p:sp>
        <p:nvSpPr>
          <p:cNvPr id="5" name="AutoShape 10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06839" y="1382686"/>
            <a:ext cx="677862" cy="249289"/>
          </a:xfrm>
          <a:prstGeom prst="wedgeRoundRectCallout">
            <a:avLst>
              <a:gd name="adj1" fmla="val -60153"/>
              <a:gd name="adj2" fmla="val 97204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8000" tIns="46800" rIns="18000" bIns="46800" anchor="ctr">
            <a:spAutoFit/>
          </a:bodyPr>
          <a:lstStyle/>
          <a:p>
            <a:pPr marL="88900" indent="-88900"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ru-RU" sz="1000" b="1" dirty="0">
                <a:solidFill>
                  <a:srgbClr val="000000"/>
                </a:solidFill>
                <a:latin typeface="Arial" charset="0"/>
              </a:rPr>
              <a:t>Майское</a:t>
            </a:r>
            <a:endParaRPr lang="ru-RU" sz="1000" b="1" dirty="0">
              <a:latin typeface="Arial" charset="0"/>
            </a:endParaRPr>
          </a:p>
        </p:txBody>
      </p:sp>
      <p:sp>
        <p:nvSpPr>
          <p:cNvPr id="6" name="AutoShape 10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62289" y="2448008"/>
            <a:ext cx="652462" cy="249289"/>
          </a:xfrm>
          <a:prstGeom prst="wedgeRoundRectCallout">
            <a:avLst>
              <a:gd name="adj1" fmla="val -65994"/>
              <a:gd name="adj2" fmla="val 19634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lIns="18000" tIns="46800" rIns="18000" bIns="46800" anchor="ctr">
            <a:spAutoFit/>
          </a:bodyPr>
          <a:lstStyle/>
          <a:p>
            <a:pPr marL="88900" marR="0" lvl="0" indent="-88900" algn="ctr" defTabSz="91440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Двойное</a:t>
            </a:r>
          </a:p>
        </p:txBody>
      </p:sp>
      <p:sp>
        <p:nvSpPr>
          <p:cNvPr id="7" name="AutoShape 10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8500" y="2784026"/>
            <a:ext cx="646112" cy="249289"/>
          </a:xfrm>
          <a:prstGeom prst="wedgeRoundRectCallout">
            <a:avLst>
              <a:gd name="adj1" fmla="val -75501"/>
              <a:gd name="adj2" fmla="val 4938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lIns="18000" tIns="46800" rIns="18000" bIns="46800" anchor="ctr">
            <a:spAutoFit/>
          </a:bodyPr>
          <a:lstStyle/>
          <a:p>
            <a:pPr marL="88900" marR="0" lvl="0" indent="-88900" algn="ctr" defTabSz="91440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Купол</a:t>
            </a:r>
          </a:p>
        </p:txBody>
      </p:sp>
      <p:sp>
        <p:nvSpPr>
          <p:cNvPr id="8" name="AutoShape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4612" y="3180520"/>
            <a:ext cx="828675" cy="249289"/>
          </a:xfrm>
          <a:prstGeom prst="wedgeRoundRectCallout">
            <a:avLst>
              <a:gd name="adj1" fmla="val 43222"/>
              <a:gd name="adj2" fmla="val -71741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lIns="18000" tIns="46800" rIns="18000" bIns="46800" anchor="ctr">
            <a:spAutoFit/>
          </a:bodyPr>
          <a:lstStyle/>
          <a:p>
            <a:pPr marL="88900" marR="0" lvl="0" indent="-88900" algn="ctr" defTabSz="91440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Валунистое</a:t>
            </a:r>
          </a:p>
        </p:txBody>
      </p:sp>
      <p:sp>
        <p:nvSpPr>
          <p:cNvPr id="9" name="AutoShape 10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65229" y="2390016"/>
            <a:ext cx="1535819" cy="394010"/>
          </a:xfrm>
          <a:prstGeom prst="wedgeRoundRectCallout">
            <a:avLst>
              <a:gd name="adj1" fmla="val -50156"/>
              <a:gd name="adj2" fmla="val 8939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lIns="18000" tIns="46800" rIns="18000" bIns="46800" anchor="ctr">
            <a:spAutoFit/>
          </a:bodyPr>
          <a:lstStyle/>
          <a:p>
            <a:pPr marL="88900" marR="0" lvl="0" indent="-88900" algn="ctr" defTabSz="91440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Канчалано-Амгуэмская</a:t>
            </a:r>
            <a:r>
              <a:rPr kumimoji="0" lang="ru-RU" sz="1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площадь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Oval 199"/>
          <p:cNvSpPr>
            <a:spLocks noChangeArrowheads="1"/>
          </p:cNvSpPr>
          <p:nvPr/>
        </p:nvSpPr>
        <p:spPr bwMode="auto">
          <a:xfrm>
            <a:off x="923271" y="2697297"/>
            <a:ext cx="719137" cy="287337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" name="Oval 199"/>
          <p:cNvSpPr>
            <a:spLocks noChangeArrowheads="1"/>
          </p:cNvSpPr>
          <p:nvPr/>
        </p:nvSpPr>
        <p:spPr bwMode="auto">
          <a:xfrm>
            <a:off x="1528193" y="3033315"/>
            <a:ext cx="829689" cy="428622"/>
          </a:xfrm>
          <a:prstGeom prst="ellips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" name="AutoShape 10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31432" y="4850567"/>
            <a:ext cx="1613707" cy="249289"/>
          </a:xfrm>
          <a:prstGeom prst="wedgeRoundRectCallout">
            <a:avLst>
              <a:gd name="adj1" fmla="val 43222"/>
              <a:gd name="adj2" fmla="val -71741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lIns="18000" tIns="46800" rIns="18000" bIns="46800" anchor="ctr">
            <a:spAutoFit/>
          </a:bodyPr>
          <a:lstStyle/>
          <a:p>
            <a:pPr marL="88900" marR="0" lvl="0" indent="-88900" algn="ctr" defTabSz="91440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kern="0" dirty="0" err="1" smtClean="0">
                <a:solidFill>
                  <a:srgbClr val="000000"/>
                </a:solidFill>
                <a:latin typeface="Arial" charset="0"/>
              </a:rPr>
              <a:t>Фандюшкинское</a:t>
            </a:r>
            <a:r>
              <a:rPr lang="ru-RU" sz="1000" b="1" kern="0" dirty="0" smtClean="0">
                <a:solidFill>
                  <a:srgbClr val="000000"/>
                </a:solidFill>
                <a:latin typeface="Arial" charset="0"/>
              </a:rPr>
              <a:t> поле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AutoShape 10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98576" y="3568007"/>
            <a:ext cx="1028151" cy="249289"/>
          </a:xfrm>
          <a:prstGeom prst="wedgeRoundRectCallout">
            <a:avLst>
              <a:gd name="adj1" fmla="val -51259"/>
              <a:gd name="adj2" fmla="val 87200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8000" tIns="46800" rIns="18000" bIns="46800" anchor="ctr">
            <a:spAutoFit/>
          </a:bodyPr>
          <a:lstStyle/>
          <a:p>
            <a:pPr marL="88900" indent="-88900"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ru-RU" sz="1000" b="1" dirty="0" smtClean="0">
                <a:solidFill>
                  <a:srgbClr val="000000"/>
                </a:solidFill>
                <a:latin typeface="Arial" charset="0"/>
              </a:rPr>
              <a:t>Анадырское</a:t>
            </a:r>
            <a:endParaRPr lang="ru-RU" sz="1000" b="1" dirty="0"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68737" y="990483"/>
            <a:ext cx="4526281" cy="392203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1000" b="1" dirty="0" smtClean="0">
                <a:latin typeface="Arial"/>
              </a:rPr>
              <a:t>АО «Чукотская горно-геологическая компания» </a:t>
            </a:r>
            <a:r>
              <a:rPr lang="ru" sz="1000" dirty="0" smtClean="0">
                <a:latin typeface="Arial"/>
              </a:rPr>
              <a:t>- геологическое изучение и добыча рудного золота, месторождение «Купол». </a:t>
            </a:r>
            <a:endParaRPr lang="ru" sz="1000" dirty="0">
              <a:latin typeface="Arial"/>
            </a:endParaRPr>
          </a:p>
        </p:txBody>
      </p:sp>
      <p:sp>
        <p:nvSpPr>
          <p:cNvPr id="20" name="AutoShape 10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59260" y="3180521"/>
            <a:ext cx="677862" cy="249289"/>
          </a:xfrm>
          <a:prstGeom prst="wedgeRoundRectCallout">
            <a:avLst>
              <a:gd name="adj1" fmla="val -47890"/>
              <a:gd name="adj2" fmla="val -122878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8000" tIns="46800" rIns="18000" bIns="46800" anchor="ctr">
            <a:spAutoFit/>
          </a:bodyPr>
          <a:lstStyle/>
          <a:p>
            <a:pPr marL="88900" indent="-88900"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ru-RU" sz="1000" b="1" dirty="0" err="1" smtClean="0">
                <a:solidFill>
                  <a:srgbClr val="000000"/>
                </a:solidFill>
                <a:latin typeface="Arial" charset="0"/>
              </a:rPr>
              <a:t>Кекура</a:t>
            </a:r>
            <a:endParaRPr lang="ru-RU" sz="1000" b="1" dirty="0"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68737" y="1435873"/>
            <a:ext cx="4526281" cy="392203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-RU" sz="1000" b="1" dirty="0" smtClean="0">
                <a:latin typeface="Arial"/>
              </a:rPr>
              <a:t>АО </a:t>
            </a:r>
            <a:r>
              <a:rPr lang="ru-RU" sz="1000" b="1" dirty="0">
                <a:latin typeface="Arial"/>
              </a:rPr>
              <a:t>«Базовые Металлы» </a:t>
            </a:r>
            <a:r>
              <a:rPr lang="ru" sz="1000" dirty="0" smtClean="0">
                <a:latin typeface="Arial"/>
              </a:rPr>
              <a:t>- геологическое изучение и добыча рудного золота, месторождение «Кекура». </a:t>
            </a:r>
            <a:endParaRPr lang="ru" sz="1000" dirty="0">
              <a:latin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68737" y="1881263"/>
            <a:ext cx="4526281" cy="392203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-RU" sz="1000" b="1" dirty="0">
                <a:latin typeface="Arial"/>
              </a:rPr>
              <a:t>ООО «ЗК Майское»</a:t>
            </a:r>
            <a:r>
              <a:rPr lang="ru" sz="1000" dirty="0" smtClean="0">
                <a:latin typeface="Arial"/>
              </a:rPr>
              <a:t>- геологическое изучение и добыча рудного золота, месторождение «Майское». </a:t>
            </a:r>
            <a:endParaRPr lang="ru" sz="1000" dirty="0">
              <a:latin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68736" y="2323014"/>
            <a:ext cx="4526281" cy="392203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-RU" sz="1000" b="1" dirty="0">
                <a:latin typeface="Arial"/>
              </a:rPr>
              <a:t>ОАО «Рудник </a:t>
            </a:r>
            <a:r>
              <a:rPr lang="ru-RU" sz="1000" b="1" dirty="0" err="1">
                <a:latin typeface="Arial"/>
              </a:rPr>
              <a:t>Каральвеем</a:t>
            </a:r>
            <a:r>
              <a:rPr lang="ru-RU" sz="1000" b="1" dirty="0">
                <a:latin typeface="Arial"/>
              </a:rPr>
              <a:t>»</a:t>
            </a:r>
            <a:r>
              <a:rPr lang="ru" sz="1000" b="1" dirty="0" smtClean="0">
                <a:latin typeface="Arial"/>
              </a:rPr>
              <a:t> </a:t>
            </a:r>
            <a:r>
              <a:rPr lang="ru" sz="1000" dirty="0" smtClean="0">
                <a:latin typeface="Arial"/>
              </a:rPr>
              <a:t>- геологическое изучение и добыча рудного золота, месторождение «Каральвеем». </a:t>
            </a:r>
            <a:endParaRPr lang="ru" sz="1000" dirty="0">
              <a:latin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68736" y="2780387"/>
            <a:ext cx="4526281" cy="392203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-RU" sz="1000" b="1" dirty="0">
                <a:latin typeface="Arial"/>
              </a:rPr>
              <a:t>ООО «Северное Золото</a:t>
            </a:r>
            <a:r>
              <a:rPr lang="ru-RU" sz="1000" b="1" dirty="0" smtClean="0">
                <a:latin typeface="Arial"/>
              </a:rPr>
              <a:t>» </a:t>
            </a:r>
            <a:r>
              <a:rPr lang="ru" sz="1000" dirty="0" smtClean="0">
                <a:latin typeface="Arial"/>
              </a:rPr>
              <a:t>- геологическое изучение и добыча рудного золота, месторождение «Двойное».</a:t>
            </a:r>
            <a:endParaRPr lang="ru" sz="1000" dirty="0">
              <a:latin typeface="Aria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68736" y="3236634"/>
            <a:ext cx="4526281" cy="392203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-RU" sz="1000" b="1" dirty="0">
                <a:latin typeface="Arial"/>
              </a:rPr>
              <a:t>ООО «Рудник Валунистый</a:t>
            </a:r>
            <a:r>
              <a:rPr lang="ru-RU" sz="1000" b="1" dirty="0" smtClean="0">
                <a:latin typeface="Arial"/>
              </a:rPr>
              <a:t>» </a:t>
            </a:r>
            <a:r>
              <a:rPr lang="ru" sz="1000" dirty="0" smtClean="0">
                <a:latin typeface="Arial"/>
              </a:rPr>
              <a:t>- геологическое изучение и добыча рудного золота, месторождение «Валунистое». </a:t>
            </a:r>
            <a:endParaRPr lang="ru" sz="1000" dirty="0">
              <a:latin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68735" y="3692966"/>
            <a:ext cx="4526281" cy="392203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-RU" sz="1000" b="1" dirty="0">
                <a:latin typeface="Arial"/>
              </a:rPr>
              <a:t>ООО «</a:t>
            </a:r>
            <a:r>
              <a:rPr lang="ru-RU" sz="1000" b="1" dirty="0" err="1">
                <a:latin typeface="Arial"/>
              </a:rPr>
              <a:t>Канчалано-Амгуэмская</a:t>
            </a:r>
            <a:r>
              <a:rPr lang="ru-RU" sz="1000" b="1" dirty="0">
                <a:latin typeface="Arial"/>
              </a:rPr>
              <a:t> площадь»</a:t>
            </a:r>
            <a:r>
              <a:rPr lang="ru" sz="1000" b="1" dirty="0" smtClean="0">
                <a:latin typeface="Arial"/>
              </a:rPr>
              <a:t> </a:t>
            </a:r>
            <a:r>
              <a:rPr lang="ru" sz="1000" dirty="0" smtClean="0">
                <a:latin typeface="Arial"/>
              </a:rPr>
              <a:t>- геологическое изучение и добыча рудного золота, участок «Горный». </a:t>
            </a:r>
            <a:endParaRPr lang="ru" sz="1000" dirty="0">
              <a:latin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68733" y="4769506"/>
            <a:ext cx="4526281" cy="3922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-RU" sz="1000" b="1" dirty="0">
                <a:latin typeface="Arial"/>
              </a:rPr>
              <a:t>ООО «</a:t>
            </a:r>
            <a:r>
              <a:rPr lang="ru-RU" sz="1000" b="1" dirty="0" err="1">
                <a:latin typeface="Arial"/>
              </a:rPr>
              <a:t>Берингпромуголь</a:t>
            </a:r>
            <a:r>
              <a:rPr lang="ru-RU" sz="1000" b="1" dirty="0">
                <a:latin typeface="Arial"/>
              </a:rPr>
              <a:t>» </a:t>
            </a:r>
            <a:r>
              <a:rPr lang="ru" sz="1000" b="1" dirty="0" smtClean="0">
                <a:latin typeface="Arial"/>
              </a:rPr>
              <a:t> </a:t>
            </a:r>
            <a:r>
              <a:rPr lang="ru" sz="1000" dirty="0" smtClean="0">
                <a:latin typeface="Arial"/>
              </a:rPr>
              <a:t>- геологическое изучение и добыча каменного угля, месторождение «Фандюшкинское поле». </a:t>
            </a:r>
            <a:endParaRPr lang="ru" sz="1000" dirty="0">
              <a:latin typeface="Arial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68734" y="5227910"/>
            <a:ext cx="4526281" cy="3922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-RU" sz="1000" b="1" dirty="0" smtClean="0">
                <a:latin typeface="Arial"/>
              </a:rPr>
              <a:t>АО «Шахта Угольная» </a:t>
            </a:r>
            <a:r>
              <a:rPr lang="ru" sz="1000" b="1" dirty="0" smtClean="0">
                <a:latin typeface="Arial"/>
              </a:rPr>
              <a:t> </a:t>
            </a:r>
            <a:r>
              <a:rPr lang="ru" sz="1000" dirty="0" smtClean="0">
                <a:latin typeface="Arial"/>
              </a:rPr>
              <a:t>- разработка и добыча бурого угля, месторождение «Анадырское». </a:t>
            </a:r>
            <a:endParaRPr lang="ru" sz="1000" dirty="0">
              <a:latin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68732" y="4315803"/>
            <a:ext cx="4526281" cy="3922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-RU" sz="1000" b="1" dirty="0">
                <a:latin typeface="Arial"/>
              </a:rPr>
              <a:t>ООО </a:t>
            </a:r>
            <a:r>
              <a:rPr lang="ru-RU" sz="1000" b="1" dirty="0" smtClean="0">
                <a:latin typeface="Arial"/>
              </a:rPr>
              <a:t>«Сибнефть - Чукотка» </a:t>
            </a:r>
            <a:r>
              <a:rPr lang="ru" sz="1000" b="1" dirty="0" smtClean="0">
                <a:latin typeface="Arial"/>
              </a:rPr>
              <a:t> </a:t>
            </a:r>
            <a:r>
              <a:rPr lang="ru" sz="1000" dirty="0" smtClean="0">
                <a:latin typeface="Arial"/>
              </a:rPr>
              <a:t>- геологическое изучение и добыча газа, месторождение «Западно-Озерное». </a:t>
            </a:r>
            <a:endParaRPr lang="ru" sz="1000" dirty="0">
              <a:latin typeface="Arial"/>
            </a:endParaRPr>
          </a:p>
        </p:txBody>
      </p:sp>
      <p:sp>
        <p:nvSpPr>
          <p:cNvPr id="32" name="AutoShape 10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38500" y="4362320"/>
            <a:ext cx="1283104" cy="249289"/>
          </a:xfrm>
          <a:prstGeom prst="wedgeRoundRectCallout">
            <a:avLst>
              <a:gd name="adj1" fmla="val 62282"/>
              <a:gd name="adj2" fmla="val -28391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lIns="18000" tIns="46800" rIns="18000" bIns="46800" anchor="ctr">
            <a:spAutoFit/>
          </a:bodyPr>
          <a:lstStyle/>
          <a:p>
            <a:pPr marL="88900" lvl="0" indent="-88900" algn="ctr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000" b="1" kern="0" dirty="0" smtClean="0">
                <a:solidFill>
                  <a:srgbClr val="000000"/>
                </a:solidFill>
                <a:latin typeface="Arial" charset="0"/>
              </a:rPr>
              <a:t>Западно-Озерное</a:t>
            </a:r>
            <a:endParaRPr lang="ru-RU" sz="1000" b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64713" y="1382686"/>
            <a:ext cx="74833" cy="1032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008257" y="1382687"/>
            <a:ext cx="45719" cy="1017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Oval 89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flipV="1">
            <a:off x="4688142" y="2918721"/>
            <a:ext cx="77087" cy="753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 algn="ctr">
            <a:solidFill>
              <a:srgbClr val="1E0018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77777"/>
              </a:buClr>
              <a:buSzPct val="110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9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692018"/>
              </p:ext>
            </p:extLst>
          </p:nvPr>
        </p:nvGraphicFramePr>
        <p:xfrm>
          <a:off x="644257" y="997526"/>
          <a:ext cx="6893674" cy="4103488"/>
        </p:xfrm>
        <a:graphic>
          <a:graphicData uri="http://schemas.openxmlformats.org/drawingml/2006/table">
            <a:tbl>
              <a:tblPr firstRow="1" firstCol="1" bandRow="1"/>
              <a:tblGrid>
                <a:gridCol w="2246763">
                  <a:extLst>
                    <a:ext uri="{9D8B030D-6E8A-4147-A177-3AD203B41FA5}">
                      <a16:colId xmlns:a16="http://schemas.microsoft.com/office/drawing/2014/main" val="4281139943"/>
                    </a:ext>
                  </a:extLst>
                </a:gridCol>
                <a:gridCol w="824114">
                  <a:extLst>
                    <a:ext uri="{9D8B030D-6E8A-4147-A177-3AD203B41FA5}">
                      <a16:colId xmlns:a16="http://schemas.microsoft.com/office/drawing/2014/main" val="2963801549"/>
                    </a:ext>
                  </a:extLst>
                </a:gridCol>
                <a:gridCol w="1256391">
                  <a:extLst>
                    <a:ext uri="{9D8B030D-6E8A-4147-A177-3AD203B41FA5}">
                      <a16:colId xmlns:a16="http://schemas.microsoft.com/office/drawing/2014/main" val="818742432"/>
                    </a:ext>
                  </a:extLst>
                </a:gridCol>
                <a:gridCol w="1163824">
                  <a:extLst>
                    <a:ext uri="{9D8B030D-6E8A-4147-A177-3AD203B41FA5}">
                      <a16:colId xmlns:a16="http://schemas.microsoft.com/office/drawing/2014/main" val="199531052"/>
                    </a:ext>
                  </a:extLst>
                </a:gridCol>
                <a:gridCol w="230670">
                  <a:extLst>
                    <a:ext uri="{9D8B030D-6E8A-4147-A177-3AD203B41FA5}">
                      <a16:colId xmlns:a16="http://schemas.microsoft.com/office/drawing/2014/main" val="1448785195"/>
                    </a:ext>
                  </a:extLst>
                </a:gridCol>
                <a:gridCol w="1171912">
                  <a:extLst>
                    <a:ext uri="{9D8B030D-6E8A-4147-A177-3AD203B41FA5}">
                      <a16:colId xmlns:a16="http://schemas.microsoft.com/office/drawing/2014/main" val="440032178"/>
                    </a:ext>
                  </a:extLst>
                </a:gridCol>
              </a:tblGrid>
              <a:tr h="648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полезного ископаемого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Перспективный план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207849"/>
                  </a:ext>
                </a:extLst>
              </a:tr>
              <a:tr h="393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Золото, всего, в т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ч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23,78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25,67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262401"/>
                  </a:ext>
                </a:extLst>
              </a:tr>
              <a:tr h="393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 коренное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696438"/>
                  </a:ext>
                </a:extLst>
              </a:tr>
              <a:tr h="393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 россыпное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3444"/>
                  </a:ext>
                </a:extLst>
              </a:tr>
              <a:tr h="49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122,05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138,43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931576"/>
                  </a:ext>
                </a:extLst>
              </a:tr>
              <a:tr h="491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Природный газ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млн.м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66,54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62,84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31711"/>
                  </a:ext>
                </a:extLst>
              </a:tr>
              <a:tr h="497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Уголь, всего, в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1714,59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1830,92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426578"/>
                  </a:ext>
                </a:extLst>
              </a:tr>
              <a:tr h="393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Уголь каменный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1600,57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1713,14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35219"/>
                  </a:ext>
                </a:extLst>
              </a:tr>
              <a:tr h="393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Уголь бурый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117,78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77721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09751" y="118585"/>
            <a:ext cx="6715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Показатели добычи</a:t>
            </a:r>
          </a:p>
          <a:p>
            <a:pPr indent="450215" algn="ctr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полезных ископаемых на территории Чукотского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автономного округа</a:t>
            </a:r>
            <a:endParaRPr lang="ru-RU" sz="1400" dirty="0"/>
          </a:p>
          <a:p>
            <a:pPr indent="450215"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2023 – 2025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гг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400" dirty="0">
              <a:effectLst/>
            </a:endParaRPr>
          </a:p>
        </p:txBody>
      </p:sp>
      <p:graphicFrame>
        <p:nvGraphicFramePr>
          <p:cNvPr id="24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06794"/>
              </p:ext>
            </p:extLst>
          </p:nvPr>
        </p:nvGraphicFramePr>
        <p:xfrm>
          <a:off x="8575887" y="2087563"/>
          <a:ext cx="2922587" cy="180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7805329" y="2019300"/>
            <a:ext cx="12588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ООО «Базовые металлы»</a:t>
            </a:r>
          </a:p>
        </p:txBody>
      </p:sp>
      <p:sp>
        <p:nvSpPr>
          <p:cNvPr id="7" name="Text Box 59"/>
          <p:cNvSpPr txBox="1">
            <a:spLocks noChangeArrowheads="1"/>
          </p:cNvSpPr>
          <p:nvPr/>
        </p:nvSpPr>
        <p:spPr bwMode="auto">
          <a:xfrm>
            <a:off x="7643288" y="3275878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ООО «Рудник Валунистый»</a:t>
            </a:r>
          </a:p>
        </p:txBody>
      </p:sp>
      <p:sp>
        <p:nvSpPr>
          <p:cNvPr id="8" name="Text Box 60"/>
          <p:cNvSpPr txBox="1">
            <a:spLocks noChangeArrowheads="1"/>
          </p:cNvSpPr>
          <p:nvPr/>
        </p:nvSpPr>
        <p:spPr bwMode="auto">
          <a:xfrm>
            <a:off x="10613617" y="1803400"/>
            <a:ext cx="1511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smtClean="0">
                <a:solidFill>
                  <a:srgbClr val="000000"/>
                </a:solidFill>
                <a:latin typeface="Arial" panose="020B0604020202020204" pitchFamily="34" charset="0"/>
              </a:rPr>
              <a:t>ЗАО «Чукотская горно-геологическая компания»</a:t>
            </a:r>
          </a:p>
        </p:txBody>
      </p:sp>
      <p:sp>
        <p:nvSpPr>
          <p:cNvPr id="9" name="Text Box 62"/>
          <p:cNvSpPr txBox="1">
            <a:spLocks noChangeArrowheads="1"/>
          </p:cNvSpPr>
          <p:nvPr/>
        </p:nvSpPr>
        <p:spPr bwMode="auto">
          <a:xfrm>
            <a:off x="9175168" y="1733580"/>
            <a:ext cx="117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ОАО «Рудник </a:t>
            </a:r>
            <a:r>
              <a:rPr lang="ru-RU" altLang="ru-RU" sz="10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Каральвеем</a:t>
            </a:r>
            <a:r>
              <a:rPr lang="ru-RU" altLang="ru-R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»</a:t>
            </a:r>
          </a:p>
        </p:txBody>
      </p:sp>
      <p:sp>
        <p:nvSpPr>
          <p:cNvPr id="10" name="Text Box 70"/>
          <p:cNvSpPr txBox="1">
            <a:spLocks noChangeArrowheads="1"/>
          </p:cNvSpPr>
          <p:nvPr/>
        </p:nvSpPr>
        <p:spPr bwMode="auto">
          <a:xfrm>
            <a:off x="8970845" y="3376612"/>
            <a:ext cx="4365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r>
              <a:rPr lang="ru-RU" altLang="ru-R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11" name="Text Box 71"/>
          <p:cNvSpPr txBox="1">
            <a:spLocks noChangeArrowheads="1"/>
          </p:cNvSpPr>
          <p:nvPr/>
        </p:nvSpPr>
        <p:spPr bwMode="auto">
          <a:xfrm>
            <a:off x="10641130" y="2446338"/>
            <a:ext cx="4365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55%</a:t>
            </a:r>
          </a:p>
        </p:txBody>
      </p:sp>
      <p:sp>
        <p:nvSpPr>
          <p:cNvPr id="12" name="Text Box 72"/>
          <p:cNvSpPr txBox="1">
            <a:spLocks noChangeArrowheads="1"/>
          </p:cNvSpPr>
          <p:nvPr/>
        </p:nvSpPr>
        <p:spPr bwMode="auto">
          <a:xfrm>
            <a:off x="9029292" y="2522538"/>
            <a:ext cx="5762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14</a:t>
            </a:r>
            <a:r>
              <a:rPr lang="ru-RU" altLang="ru-R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13" name="Text Box 73"/>
          <p:cNvSpPr txBox="1">
            <a:spLocks noChangeArrowheads="1"/>
          </p:cNvSpPr>
          <p:nvPr/>
        </p:nvSpPr>
        <p:spPr bwMode="auto">
          <a:xfrm>
            <a:off x="9542675" y="2220943"/>
            <a:ext cx="4365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r>
              <a:rPr lang="ru-RU" altLang="ru-R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14" name="Text Box 74"/>
          <p:cNvSpPr txBox="1">
            <a:spLocks noChangeArrowheads="1"/>
          </p:cNvSpPr>
          <p:nvPr/>
        </p:nvSpPr>
        <p:spPr bwMode="auto">
          <a:xfrm>
            <a:off x="9454334" y="3548121"/>
            <a:ext cx="43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ru-RU" altLang="ru-R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15" name="Text Box 75"/>
          <p:cNvSpPr txBox="1">
            <a:spLocks noChangeArrowheads="1"/>
          </p:cNvSpPr>
          <p:nvPr/>
        </p:nvSpPr>
        <p:spPr bwMode="auto">
          <a:xfrm>
            <a:off x="8740367" y="2860735"/>
            <a:ext cx="4365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11</a:t>
            </a:r>
            <a:r>
              <a:rPr lang="ru-RU" altLang="ru-R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16" name="Text Box 76"/>
          <p:cNvSpPr txBox="1">
            <a:spLocks noChangeArrowheads="1"/>
          </p:cNvSpPr>
          <p:nvPr/>
        </p:nvSpPr>
        <p:spPr bwMode="auto">
          <a:xfrm>
            <a:off x="8525087" y="3800908"/>
            <a:ext cx="11715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Предприятия россыпной золотодобычи</a:t>
            </a:r>
          </a:p>
        </p:txBody>
      </p:sp>
      <p:sp>
        <p:nvSpPr>
          <p:cNvPr id="17" name="Line 77"/>
          <p:cNvSpPr>
            <a:spLocks noChangeShapeType="1"/>
          </p:cNvSpPr>
          <p:nvPr/>
        </p:nvSpPr>
        <p:spPr bwMode="auto">
          <a:xfrm>
            <a:off x="9821454" y="2162175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Line 78"/>
          <p:cNvSpPr>
            <a:spLocks noChangeShapeType="1"/>
          </p:cNvSpPr>
          <p:nvPr/>
        </p:nvSpPr>
        <p:spPr bwMode="auto">
          <a:xfrm flipV="1">
            <a:off x="9389654" y="3411538"/>
            <a:ext cx="287338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" name="Line 79"/>
          <p:cNvSpPr>
            <a:spLocks noChangeShapeType="1"/>
          </p:cNvSpPr>
          <p:nvPr/>
        </p:nvSpPr>
        <p:spPr bwMode="auto">
          <a:xfrm flipV="1">
            <a:off x="8740367" y="3256022"/>
            <a:ext cx="741362" cy="2745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Line 80"/>
          <p:cNvSpPr>
            <a:spLocks noChangeShapeType="1"/>
          </p:cNvSpPr>
          <p:nvPr/>
        </p:nvSpPr>
        <p:spPr bwMode="auto">
          <a:xfrm>
            <a:off x="8381592" y="2811463"/>
            <a:ext cx="863600" cy="106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Line 81"/>
          <p:cNvSpPr>
            <a:spLocks noChangeShapeType="1"/>
          </p:cNvSpPr>
          <p:nvPr/>
        </p:nvSpPr>
        <p:spPr bwMode="auto">
          <a:xfrm>
            <a:off x="8813392" y="2306638"/>
            <a:ext cx="65087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Line 82"/>
          <p:cNvSpPr>
            <a:spLocks noChangeShapeType="1"/>
          </p:cNvSpPr>
          <p:nvPr/>
        </p:nvSpPr>
        <p:spPr bwMode="auto">
          <a:xfrm flipV="1">
            <a:off x="11116854" y="2378075"/>
            <a:ext cx="215900" cy="217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Text Box 61"/>
          <p:cNvSpPr txBox="1">
            <a:spLocks noChangeArrowheads="1"/>
          </p:cNvSpPr>
          <p:nvPr/>
        </p:nvSpPr>
        <p:spPr bwMode="auto">
          <a:xfrm>
            <a:off x="7377672" y="2522538"/>
            <a:ext cx="117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ООО «ЗК Майское»</a:t>
            </a:r>
          </a:p>
        </p:txBody>
      </p:sp>
    </p:spTree>
    <p:extLst>
      <p:ext uri="{BB962C8B-B14F-4D97-AF65-F5344CB8AC3E}">
        <p14:creationId xmlns:p14="http://schemas.microsoft.com/office/powerpoint/2010/main" val="61520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51" y="118585"/>
            <a:ext cx="6715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Перспективные проекты Чукотского автономного округа</a:t>
            </a:r>
            <a:endParaRPr lang="ru-RU" sz="14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18" y="668618"/>
            <a:ext cx="3515345" cy="23469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0337" y="701870"/>
            <a:ext cx="6751598" cy="234696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Месторождение «Песчанка»</a:t>
            </a:r>
          </a:p>
          <a:p>
            <a:pPr indent="0">
              <a:lnSpc>
                <a:spcPts val="1320"/>
              </a:lnSpc>
            </a:pPr>
            <a:endParaRPr lang="ru" sz="1050" b="1" dirty="0" smtClean="0"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Инвестиционный </a:t>
            </a:r>
            <a:r>
              <a:rPr lang="ru" sz="1050" b="1" dirty="0">
                <a:latin typeface="Arial"/>
              </a:rPr>
              <a:t>проект </a:t>
            </a:r>
            <a:r>
              <a:rPr lang="ru" sz="1000" dirty="0">
                <a:latin typeface="Arial"/>
              </a:rPr>
              <a:t>«Освоение месторождения меди «Песчанка»</a:t>
            </a:r>
          </a:p>
          <a:p>
            <a:pPr indent="0">
              <a:lnSpc>
                <a:spcPts val="1320"/>
              </a:lnSpc>
            </a:pPr>
            <a:r>
              <a:rPr lang="ru" sz="1050" b="1" dirty="0">
                <a:latin typeface="Arial"/>
              </a:rPr>
              <a:t>Краткое описание проекта: </a:t>
            </a:r>
            <a:r>
              <a:rPr lang="ru" sz="1000" dirty="0">
                <a:latin typeface="Arial"/>
              </a:rPr>
              <a:t>строительство горно-обогатительного комбината, горной и вспомогательной инфраструктуры. Общий ресурсный потенциал территории оценивается: меди 27 млн. т, золота - 2 000 т (попутно: молибден, серебро, свинец, цинк, платиноиды). </a:t>
            </a:r>
            <a:endParaRPr lang="ru" sz="1000" dirty="0" smtClean="0"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Инициатор</a:t>
            </a:r>
            <a:r>
              <a:rPr lang="ru" sz="1050" b="1" dirty="0">
                <a:latin typeface="Arial"/>
              </a:rPr>
              <a:t>: </a:t>
            </a:r>
            <a:r>
              <a:rPr lang="ru" sz="1000" dirty="0">
                <a:latin typeface="Arial"/>
              </a:rPr>
              <a:t>ООО «ГДК Баимская</a:t>
            </a:r>
            <a:r>
              <a:rPr lang="ru" sz="1000" dirty="0" smtClean="0">
                <a:latin typeface="Arial"/>
              </a:rPr>
              <a:t>».</a:t>
            </a:r>
            <a:endParaRPr lang="en-US" sz="1000" dirty="0"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ru" sz="1050" b="1" dirty="0">
                <a:latin typeface="Arial"/>
              </a:rPr>
              <a:t>Отрасль: </a:t>
            </a:r>
            <a:r>
              <a:rPr lang="ru" sz="1000" dirty="0">
                <a:latin typeface="Arial"/>
              </a:rPr>
              <a:t>горнодобывающая промышленность </a:t>
            </a:r>
            <a:endParaRPr lang="ru" sz="1000" dirty="0" smtClean="0"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Сроки </a:t>
            </a:r>
            <a:r>
              <a:rPr lang="ru" sz="1050" b="1" dirty="0">
                <a:latin typeface="Arial"/>
              </a:rPr>
              <a:t>реализации: </a:t>
            </a:r>
            <a:r>
              <a:rPr lang="ru" sz="1000" dirty="0">
                <a:latin typeface="Arial"/>
              </a:rPr>
              <a:t>2015 - </a:t>
            </a:r>
            <a:r>
              <a:rPr lang="ru" sz="1000" dirty="0" smtClean="0">
                <a:latin typeface="Arial"/>
              </a:rPr>
              <a:t>202</a:t>
            </a:r>
            <a:r>
              <a:rPr lang="ru" sz="1000" dirty="0">
                <a:latin typeface="Arial"/>
              </a:rPr>
              <a:t>9</a:t>
            </a:r>
            <a:r>
              <a:rPr lang="ru" sz="1000" dirty="0" smtClean="0">
                <a:latin typeface="Arial"/>
              </a:rPr>
              <a:t> </a:t>
            </a:r>
            <a:r>
              <a:rPr lang="ru" sz="1000" dirty="0">
                <a:latin typeface="Arial"/>
              </a:rPr>
              <a:t>гг.</a:t>
            </a:r>
          </a:p>
          <a:p>
            <a:pPr indent="0">
              <a:lnSpc>
                <a:spcPts val="1320"/>
              </a:lnSpc>
            </a:pPr>
            <a:r>
              <a:rPr lang="ru" sz="1050" b="1" dirty="0">
                <a:latin typeface="Arial"/>
              </a:rPr>
              <a:t>Текущий статус: </a:t>
            </a:r>
            <a:r>
              <a:rPr lang="ru" sz="1000" dirty="0">
                <a:latin typeface="Arial"/>
              </a:rPr>
              <a:t>Разработка ТЭО, строительно-монтажные и геологоразведочные работы </a:t>
            </a:r>
            <a:endParaRPr lang="ru" sz="1000" dirty="0" smtClean="0"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Количество </a:t>
            </a:r>
            <a:r>
              <a:rPr lang="ru" sz="1050" b="1" dirty="0">
                <a:latin typeface="Arial"/>
              </a:rPr>
              <a:t>создаваемых рабочих мест: </a:t>
            </a:r>
            <a:r>
              <a:rPr lang="ru" sz="1000" dirty="0">
                <a:latin typeface="Arial"/>
              </a:rPr>
              <a:t>План - 3500 рабочих мест, факт - 106 </a:t>
            </a:r>
            <a:endParaRPr lang="ru" sz="1000" dirty="0" smtClean="0"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Выпускаемая </a:t>
            </a:r>
            <a:r>
              <a:rPr lang="ru" sz="1050" b="1" dirty="0">
                <a:latin typeface="Arial"/>
              </a:rPr>
              <a:t>продукция: </a:t>
            </a:r>
            <a:r>
              <a:rPr lang="ru" sz="1000" dirty="0">
                <a:latin typeface="Arial"/>
              </a:rPr>
              <a:t>медный и молибденовый концентраты, содержащие, медь, золото и </a:t>
            </a:r>
            <a:r>
              <a:rPr lang="ru" sz="1000" dirty="0" smtClean="0">
                <a:latin typeface="Arial"/>
              </a:rPr>
              <a:t>серебро </a:t>
            </a:r>
            <a:r>
              <a:rPr lang="ru" sz="1000" dirty="0">
                <a:latin typeface="Arial"/>
              </a:rPr>
              <a:t>и </a:t>
            </a:r>
            <a:r>
              <a:rPr lang="ru" sz="1000" dirty="0" smtClean="0">
                <a:latin typeface="Arial"/>
              </a:rPr>
              <a:t>молибден.</a:t>
            </a:r>
            <a:endParaRPr lang="ru" sz="1000" dirty="0">
              <a:latin typeface="Arial"/>
            </a:endParaRPr>
          </a:p>
          <a:p>
            <a:pPr indent="0">
              <a:lnSpc>
                <a:spcPts val="1320"/>
              </a:lnSpc>
              <a:spcAft>
                <a:spcPts val="4410"/>
              </a:spcAft>
            </a:pPr>
            <a:r>
              <a:rPr lang="ru" sz="1050" b="1" dirty="0">
                <a:latin typeface="Arial"/>
              </a:rPr>
              <a:t>Объем предоставленной государственной поддержки: </a:t>
            </a:r>
            <a:r>
              <a:rPr lang="ru" sz="1000" dirty="0">
                <a:latin typeface="Arial"/>
              </a:rPr>
              <a:t>с 2021 года является резидентом ТОР Чукотка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17" y="3360500"/>
            <a:ext cx="3515345" cy="2314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0336" y="3260744"/>
            <a:ext cx="6585343" cy="228384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/>
          <a:p>
            <a:pPr lvl="0">
              <a:lnSpc>
                <a:spcPts val="1320"/>
              </a:lnSpc>
            </a:pPr>
            <a:r>
              <a:rPr lang="ru" sz="1050" b="1" dirty="0">
                <a:solidFill>
                  <a:prstClr val="black"/>
                </a:solidFill>
                <a:latin typeface="Arial"/>
              </a:rPr>
              <a:t>Месторождение </a:t>
            </a:r>
            <a:r>
              <a:rPr lang="ru" sz="1050" b="1" dirty="0" smtClean="0">
                <a:solidFill>
                  <a:prstClr val="black"/>
                </a:solidFill>
                <a:latin typeface="Arial"/>
              </a:rPr>
              <a:t>«Пыркакайские штокверки»</a:t>
            </a:r>
          </a:p>
          <a:p>
            <a:pPr lvl="0">
              <a:lnSpc>
                <a:spcPts val="1320"/>
              </a:lnSpc>
            </a:pPr>
            <a:endParaRPr lang="ru" sz="1050" b="1" dirty="0">
              <a:solidFill>
                <a:prstClr val="black"/>
              </a:solidFill>
              <a:latin typeface="Arial"/>
            </a:endParaRPr>
          </a:p>
          <a:p>
            <a:pPr lvl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Инвестиционный </a:t>
            </a:r>
            <a:r>
              <a:rPr lang="ru" sz="1050" b="1" dirty="0">
                <a:latin typeface="Arial"/>
              </a:rPr>
              <a:t>проект </a:t>
            </a:r>
            <a:r>
              <a:rPr lang="ru" sz="1000" dirty="0">
                <a:latin typeface="Arial"/>
              </a:rPr>
              <a:t>«Освоение месторождения олова «Пыркакайские штокверки»</a:t>
            </a:r>
          </a:p>
          <a:p>
            <a:pPr indent="0" algn="just">
              <a:lnSpc>
                <a:spcPts val="1320"/>
              </a:lnSpc>
            </a:pPr>
            <a:r>
              <a:rPr lang="ru" sz="1050" b="1" dirty="0">
                <a:latin typeface="Arial"/>
              </a:rPr>
              <a:t>Краткое описание проекта: </a:t>
            </a:r>
            <a:r>
              <a:rPr lang="ru" sz="1000" dirty="0">
                <a:latin typeface="Arial"/>
              </a:rPr>
              <a:t>Строительство горно-обогатительного комбината по добыче олова и вольфрама. С выходом на проектную мощность до 6 млн. т. руды в год.</a:t>
            </a:r>
          </a:p>
          <a:p>
            <a:pPr indent="0" algn="just">
              <a:lnSpc>
                <a:spcPts val="1320"/>
              </a:lnSpc>
            </a:pPr>
            <a:r>
              <a:rPr lang="ru" sz="1050" b="1" dirty="0">
                <a:latin typeface="Arial"/>
              </a:rPr>
              <a:t>Инициатор: </a:t>
            </a:r>
            <a:r>
              <a:rPr lang="ru" sz="1000" dirty="0">
                <a:latin typeface="Arial"/>
              </a:rPr>
              <a:t>ООО «Территория», ПАО «Русолово»</a:t>
            </a:r>
          </a:p>
          <a:p>
            <a:pPr marR="2854452" indent="0">
              <a:lnSpc>
                <a:spcPts val="1320"/>
              </a:lnSpc>
            </a:pPr>
            <a:r>
              <a:rPr lang="ru" sz="1050" b="1" dirty="0">
                <a:latin typeface="Arial"/>
              </a:rPr>
              <a:t>Отрасль: </a:t>
            </a:r>
            <a:r>
              <a:rPr lang="ru" sz="1000" dirty="0">
                <a:latin typeface="Arial"/>
              </a:rPr>
              <a:t>горнодобывающая промышленность </a:t>
            </a:r>
            <a:endParaRPr lang="ru" sz="1000" dirty="0" smtClean="0">
              <a:latin typeface="Arial"/>
            </a:endParaRPr>
          </a:p>
          <a:p>
            <a:pPr marR="2854452"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Сроки </a:t>
            </a:r>
            <a:r>
              <a:rPr lang="ru" sz="1050" b="1" dirty="0">
                <a:latin typeface="Arial"/>
              </a:rPr>
              <a:t>реализации: </a:t>
            </a:r>
            <a:r>
              <a:rPr lang="ru" sz="1000" dirty="0">
                <a:latin typeface="Arial"/>
              </a:rPr>
              <a:t>2021 -2028 гг.</a:t>
            </a:r>
          </a:p>
          <a:p>
            <a:pPr indent="0" algn="just">
              <a:lnSpc>
                <a:spcPts val="1320"/>
              </a:lnSpc>
            </a:pPr>
            <a:r>
              <a:rPr lang="ru" sz="1050" b="1" dirty="0">
                <a:latin typeface="Arial"/>
              </a:rPr>
              <a:t>Текущий статус: </a:t>
            </a:r>
            <a:r>
              <a:rPr lang="ru" sz="1000" dirty="0" smtClean="0">
                <a:latin typeface="Arial"/>
              </a:rPr>
              <a:t>проектирование, опытно-промышленные испытания</a:t>
            </a:r>
            <a:endParaRPr lang="ru" sz="1000" dirty="0"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Количество </a:t>
            </a:r>
            <a:r>
              <a:rPr lang="ru" sz="1050" b="1" dirty="0">
                <a:latin typeface="Arial"/>
              </a:rPr>
              <a:t>создаваемых рабочих мест: </a:t>
            </a:r>
            <a:r>
              <a:rPr lang="ru" sz="1000" dirty="0">
                <a:latin typeface="Arial"/>
              </a:rPr>
              <a:t>План -1150 рабочих мест, факт - 3 рабочих места </a:t>
            </a:r>
            <a:r>
              <a:rPr lang="ru" sz="1050" b="1" dirty="0">
                <a:latin typeface="Arial"/>
              </a:rPr>
              <a:t>Выпускаемая продукция: </a:t>
            </a:r>
            <a:r>
              <a:rPr lang="ru" sz="1000" dirty="0">
                <a:latin typeface="Arial"/>
              </a:rPr>
              <a:t>олово, вольфрам</a:t>
            </a:r>
          </a:p>
          <a:p>
            <a:pPr indent="0" algn="just">
              <a:lnSpc>
                <a:spcPts val="1320"/>
              </a:lnSpc>
            </a:pPr>
            <a:r>
              <a:rPr lang="ru" sz="1050" b="1" dirty="0">
                <a:latin typeface="Arial"/>
              </a:rPr>
              <a:t>Объем предоставленной государственной поддержки: </a:t>
            </a:r>
            <a:r>
              <a:rPr lang="ru" sz="1000" dirty="0">
                <a:latin typeface="Arial"/>
              </a:rPr>
              <a:t>с 2021 года является резидентом ТОР «Свободный порт Владивосток»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3949" y="523702"/>
            <a:ext cx="11255433" cy="2737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3948" y="3256923"/>
            <a:ext cx="11255433" cy="2512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1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949" y="282634"/>
            <a:ext cx="11255433" cy="2668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3949" y="2951018"/>
            <a:ext cx="11255433" cy="28845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18" y="507074"/>
            <a:ext cx="3528772" cy="23242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7232" y="349135"/>
            <a:ext cx="7114331" cy="249381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320"/>
              </a:lnSpc>
            </a:pPr>
            <a:endParaRPr lang="ru" sz="1050" b="1" dirty="0" smtClean="0">
              <a:latin typeface="Arial"/>
            </a:endParaRPr>
          </a:p>
          <a:p>
            <a:pPr indent="0" algn="just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Месторождение «Клен»</a:t>
            </a:r>
          </a:p>
          <a:p>
            <a:pPr indent="0" algn="just">
              <a:lnSpc>
                <a:spcPts val="1320"/>
              </a:lnSpc>
            </a:pPr>
            <a:endParaRPr lang="ru" sz="1050" b="1" dirty="0" smtClean="0">
              <a:latin typeface="Arial"/>
            </a:endParaRPr>
          </a:p>
          <a:p>
            <a:pPr indent="0" algn="just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Инвестиционный </a:t>
            </a:r>
            <a:r>
              <a:rPr lang="ru" sz="1050" b="1" dirty="0">
                <a:latin typeface="Arial"/>
              </a:rPr>
              <a:t>проект </a:t>
            </a:r>
            <a:r>
              <a:rPr lang="ru" sz="1000" dirty="0">
                <a:latin typeface="Arial"/>
              </a:rPr>
              <a:t>«Освоение золоторудного месторождения «Клен»</a:t>
            </a:r>
          </a:p>
          <a:p>
            <a:pPr indent="0" algn="just">
              <a:lnSpc>
                <a:spcPts val="1320"/>
              </a:lnSpc>
            </a:pPr>
            <a:r>
              <a:rPr lang="ru" sz="1050" b="1" dirty="0">
                <a:latin typeface="Arial"/>
              </a:rPr>
              <a:t>Краткое описание проекта: </a:t>
            </a:r>
            <a:r>
              <a:rPr lang="ru" sz="1000" dirty="0">
                <a:latin typeface="Arial"/>
              </a:rPr>
              <a:t>золото-серебряное месторождение с запасами 19,5 т. золота и 43,8 т. серебра (с учетом флангов), геологическое изучение не закончено не только в центральной части рудного поля, но и на флангах, где находится более 60 тонн золота. Ориентировочно годовой уровень добычи золота составит до 2 т.</a:t>
            </a:r>
          </a:p>
          <a:p>
            <a:pPr marR="2857500" indent="0">
              <a:lnSpc>
                <a:spcPts val="1320"/>
              </a:lnSpc>
            </a:pPr>
            <a:r>
              <a:rPr lang="ru" sz="1050" b="1" dirty="0">
                <a:latin typeface="Arial"/>
              </a:rPr>
              <a:t>Инициатор: </a:t>
            </a:r>
            <a:r>
              <a:rPr lang="ru" sz="1000" dirty="0">
                <a:latin typeface="Arial"/>
              </a:rPr>
              <a:t>ООО «Клен», </a:t>
            </a:r>
            <a:r>
              <a:rPr lang="en-US" sz="1000" dirty="0">
                <a:latin typeface="Arial"/>
              </a:rPr>
              <a:t>Highland </a:t>
            </a:r>
            <a:r>
              <a:rPr lang="en-US" sz="1000" dirty="0" smtClean="0">
                <a:latin typeface="Arial"/>
              </a:rPr>
              <a:t>Gold</a:t>
            </a:r>
            <a:endParaRPr lang="ru-RU" sz="1000" dirty="0" smtClean="0">
              <a:latin typeface="Arial"/>
            </a:endParaRPr>
          </a:p>
          <a:p>
            <a:pPr marR="2857500"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Отрасль</a:t>
            </a:r>
            <a:r>
              <a:rPr lang="ru" sz="1050" b="1" dirty="0">
                <a:latin typeface="Arial"/>
              </a:rPr>
              <a:t>: </a:t>
            </a:r>
            <a:r>
              <a:rPr lang="ru" sz="1000" dirty="0">
                <a:latin typeface="Arial"/>
              </a:rPr>
              <a:t>горнодобывающая промышленность </a:t>
            </a:r>
            <a:endParaRPr lang="ru" sz="1000" dirty="0" smtClean="0">
              <a:latin typeface="Arial"/>
            </a:endParaRPr>
          </a:p>
          <a:p>
            <a:pPr marR="2857500"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Сроки </a:t>
            </a:r>
            <a:r>
              <a:rPr lang="ru" sz="1050" b="1" dirty="0">
                <a:latin typeface="Arial"/>
              </a:rPr>
              <a:t>реализации: </a:t>
            </a:r>
            <a:r>
              <a:rPr lang="ru" sz="1000" dirty="0">
                <a:latin typeface="Arial"/>
              </a:rPr>
              <a:t>2014 - 2027 гг.</a:t>
            </a:r>
          </a:p>
          <a:p>
            <a:pPr marR="2146300" indent="0">
              <a:lnSpc>
                <a:spcPts val="1320"/>
              </a:lnSpc>
            </a:pPr>
            <a:r>
              <a:rPr lang="ru" sz="1050" b="1" dirty="0">
                <a:latin typeface="Arial"/>
              </a:rPr>
              <a:t>Текущий статус: </a:t>
            </a:r>
            <a:r>
              <a:rPr lang="ru" sz="1000" dirty="0">
                <a:latin typeface="Arial"/>
              </a:rPr>
              <a:t>ведется добыча золота и серебра </a:t>
            </a:r>
            <a:endParaRPr lang="ru" sz="1000" dirty="0" smtClean="0"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Количество </a:t>
            </a:r>
            <a:r>
              <a:rPr lang="ru" sz="1050" b="1" dirty="0">
                <a:latin typeface="Arial"/>
              </a:rPr>
              <a:t>создаваемых рабочих мест: </a:t>
            </a:r>
            <a:r>
              <a:rPr lang="ru" sz="1000" dirty="0">
                <a:latin typeface="Arial"/>
              </a:rPr>
              <a:t>План - 600 рабочих мест, факт - 0 рабочих мест </a:t>
            </a:r>
            <a:endParaRPr lang="ru" sz="1000" dirty="0" smtClean="0"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Выпускаемая </a:t>
            </a:r>
            <a:r>
              <a:rPr lang="ru" sz="1050" b="1" dirty="0">
                <a:latin typeface="Arial"/>
              </a:rPr>
              <a:t>продукция: </a:t>
            </a:r>
            <a:r>
              <a:rPr lang="ru" sz="1000" dirty="0">
                <a:latin typeface="Arial"/>
              </a:rPr>
              <a:t>рудное золото и серебро</a:t>
            </a:r>
          </a:p>
          <a:p>
            <a:pPr indent="0" algn="just">
              <a:lnSpc>
                <a:spcPts val="1320"/>
              </a:lnSpc>
              <a:spcAft>
                <a:spcPts val="3570"/>
              </a:spcAft>
            </a:pPr>
            <a:r>
              <a:rPr lang="ru" sz="1050" b="1" dirty="0">
                <a:latin typeface="Arial"/>
              </a:rPr>
              <a:t>Объем предоставленной государственной поддержки: </a:t>
            </a:r>
            <a:r>
              <a:rPr lang="ru" sz="1000" dirty="0">
                <a:latin typeface="Arial"/>
              </a:rPr>
              <a:t>с 2019 года является резидентом ТОР Чукотка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7232" y="2962659"/>
            <a:ext cx="7322150" cy="2764809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Месторождение «Совиное»</a:t>
            </a:r>
          </a:p>
          <a:p>
            <a:pPr indent="0">
              <a:lnSpc>
                <a:spcPts val="1320"/>
              </a:lnSpc>
            </a:pPr>
            <a:endParaRPr lang="ru" sz="1050" b="1" dirty="0"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Инвестиционный </a:t>
            </a:r>
            <a:r>
              <a:rPr lang="ru" sz="1050" b="1" dirty="0">
                <a:latin typeface="Arial"/>
              </a:rPr>
              <a:t>проект </a:t>
            </a:r>
            <a:r>
              <a:rPr lang="ru" sz="1000" dirty="0">
                <a:latin typeface="Arial"/>
              </a:rPr>
              <a:t>«Освоение месторождения золота «Совиное»</a:t>
            </a:r>
          </a:p>
          <a:p>
            <a:pPr indent="0">
              <a:lnSpc>
                <a:spcPts val="1320"/>
              </a:lnSpc>
            </a:pPr>
            <a:r>
              <a:rPr lang="ru" sz="1050" b="1" dirty="0">
                <a:latin typeface="Arial"/>
              </a:rPr>
              <a:t>Краткое описание проекта: </a:t>
            </a:r>
            <a:r>
              <a:rPr lang="ru" sz="1000" dirty="0">
                <a:latin typeface="Arial"/>
              </a:rPr>
              <a:t>Строительство горно-металлургического комбината на кварцевожильном месторождении золота «Совиное». Месторождение «Совиное» является частью обширного рудно-россыпного узла, включающего 3 рудных поля, более 40 пунктов рудной минерализации и рудопроявлений, а также множество россыпей золота. По геологическим признакам и оценкам специалистов здесь имеются очень крупные месторождения золота. </a:t>
            </a:r>
            <a:endParaRPr lang="ru" sz="1000" dirty="0" smtClean="0"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Инициатор</a:t>
            </a:r>
            <a:r>
              <a:rPr lang="ru" sz="1050" b="1" dirty="0">
                <a:latin typeface="Arial"/>
              </a:rPr>
              <a:t>: </a:t>
            </a:r>
            <a:r>
              <a:rPr lang="ru" sz="1000" dirty="0">
                <a:latin typeface="Arial"/>
              </a:rPr>
              <a:t>АО «Эльконский ГМК, АО «Атомредметзолото»</a:t>
            </a:r>
          </a:p>
          <a:p>
            <a:pPr indent="0">
              <a:lnSpc>
                <a:spcPts val="1320"/>
              </a:lnSpc>
            </a:pPr>
            <a:r>
              <a:rPr lang="ru" sz="1050" b="1" dirty="0">
                <a:latin typeface="Arial"/>
              </a:rPr>
              <a:t>Отрасль: </a:t>
            </a:r>
            <a:r>
              <a:rPr lang="ru" sz="1000" dirty="0">
                <a:latin typeface="Arial"/>
              </a:rPr>
              <a:t>горнодобывающая промышленность </a:t>
            </a:r>
            <a:endParaRPr lang="ru" sz="1000" dirty="0" smtClean="0"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Сроки </a:t>
            </a:r>
            <a:r>
              <a:rPr lang="ru" sz="1050" b="1" dirty="0">
                <a:latin typeface="Arial"/>
              </a:rPr>
              <a:t>реализации: </a:t>
            </a:r>
            <a:r>
              <a:rPr lang="ru" sz="1000" dirty="0">
                <a:latin typeface="Arial"/>
              </a:rPr>
              <a:t>2020 - 2046 гг.</a:t>
            </a:r>
          </a:p>
          <a:p>
            <a:pPr indent="0">
              <a:lnSpc>
                <a:spcPts val="1320"/>
              </a:lnSpc>
            </a:pPr>
            <a:r>
              <a:rPr lang="ru" sz="1050" b="1" dirty="0">
                <a:latin typeface="Arial"/>
              </a:rPr>
              <a:t>Текущий </a:t>
            </a:r>
            <a:r>
              <a:rPr lang="ru" sz="1050" b="1" dirty="0" smtClean="0">
                <a:latin typeface="Arial"/>
              </a:rPr>
              <a:t>статус: </a:t>
            </a:r>
            <a:r>
              <a:rPr lang="ru-RU" sz="1000" dirty="0" smtClean="0">
                <a:latin typeface="Arial"/>
              </a:rPr>
              <a:t>По </a:t>
            </a:r>
            <a:r>
              <a:rPr lang="ru-RU" sz="1000" dirty="0">
                <a:latin typeface="Arial"/>
              </a:rPr>
              <a:t>результатам </a:t>
            </a:r>
            <a:r>
              <a:rPr lang="ru-RU" sz="1000" dirty="0" smtClean="0">
                <a:latin typeface="Arial"/>
              </a:rPr>
              <a:t>оценочных </a:t>
            </a:r>
            <a:r>
              <a:rPr lang="ru-RU" sz="1000" dirty="0">
                <a:latin typeface="Arial"/>
              </a:rPr>
              <a:t>работ утверждены балансовые запасы золоторудного месторождения Совиное в более чем 86,1 тонн </a:t>
            </a:r>
            <a:r>
              <a:rPr lang="ru-RU" sz="1000" dirty="0" smtClean="0">
                <a:latin typeface="Arial"/>
              </a:rPr>
              <a:t>золота </a:t>
            </a:r>
            <a:r>
              <a:rPr lang="ru-RU" sz="1000" dirty="0">
                <a:latin typeface="Arial"/>
              </a:rPr>
              <a:t>Уже к концу 2028 года завершится строительство и запуск горно-обогатительного производства. По отработке месторождения </a:t>
            </a:r>
            <a:r>
              <a:rPr lang="ru-RU" sz="1000" dirty="0" smtClean="0">
                <a:latin typeface="Arial"/>
              </a:rPr>
              <a:t>Совиное планируется </a:t>
            </a:r>
            <a:r>
              <a:rPr lang="ru-RU" sz="1000" dirty="0">
                <a:latin typeface="Arial"/>
              </a:rPr>
              <a:t>выйти на проектную мощность в </a:t>
            </a:r>
            <a:r>
              <a:rPr lang="ru-RU" sz="1000" dirty="0" smtClean="0">
                <a:latin typeface="Arial"/>
              </a:rPr>
              <a:t>2030 году, выпуская </a:t>
            </a:r>
            <a:r>
              <a:rPr lang="ru-RU" sz="1000" dirty="0">
                <a:latin typeface="Arial"/>
              </a:rPr>
              <a:t>в год от 2,8 тонн </a:t>
            </a:r>
            <a:r>
              <a:rPr lang="ru-RU" sz="1000" dirty="0" smtClean="0">
                <a:latin typeface="Arial"/>
              </a:rPr>
              <a:t>золота.</a:t>
            </a:r>
            <a:endParaRPr lang="ru-RU" sz="1000" dirty="0"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Количество </a:t>
            </a:r>
            <a:r>
              <a:rPr lang="ru" sz="1050" b="1" dirty="0">
                <a:latin typeface="Arial"/>
              </a:rPr>
              <a:t>создаваемых рабочих мест: </a:t>
            </a:r>
            <a:r>
              <a:rPr lang="ru" sz="1000" dirty="0">
                <a:latin typeface="Arial"/>
              </a:rPr>
              <a:t>План - 500 рабочих мест, факт - </a:t>
            </a:r>
            <a:r>
              <a:rPr lang="ru" sz="1000" dirty="0" smtClean="0">
                <a:latin typeface="Arial"/>
              </a:rPr>
              <a:t>18 </a:t>
            </a:r>
            <a:r>
              <a:rPr lang="ru" sz="1000" dirty="0">
                <a:latin typeface="Arial"/>
              </a:rPr>
              <a:t>рабочих мест </a:t>
            </a:r>
            <a:endParaRPr lang="ru" sz="1000" dirty="0" smtClean="0"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Выпускаемая </a:t>
            </a:r>
            <a:r>
              <a:rPr lang="ru" sz="1050" b="1" dirty="0">
                <a:latin typeface="Arial"/>
              </a:rPr>
              <a:t>продукция: </a:t>
            </a:r>
            <a:r>
              <a:rPr lang="ru" sz="1000" dirty="0">
                <a:latin typeface="Arial"/>
              </a:rPr>
              <a:t>рудное золото, </a:t>
            </a:r>
            <a:r>
              <a:rPr lang="ru" sz="1000" dirty="0" smtClean="0">
                <a:latin typeface="Arial"/>
              </a:rPr>
              <a:t>серебро</a:t>
            </a:r>
            <a:endParaRPr lang="ru" sz="1000" dirty="0">
              <a:latin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1" y="3318087"/>
            <a:ext cx="3528060" cy="23520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" y="3325091"/>
            <a:ext cx="3521703" cy="23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0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3949" y="157945"/>
            <a:ext cx="11255433" cy="2768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5" y="332513"/>
            <a:ext cx="3521703" cy="23478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55926" y="249382"/>
            <a:ext cx="7322150" cy="26766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Месторождение «Амаамское»</a:t>
            </a:r>
          </a:p>
          <a:p>
            <a:pPr indent="0">
              <a:lnSpc>
                <a:spcPts val="1320"/>
              </a:lnSpc>
            </a:pPr>
            <a:endParaRPr lang="ru" sz="1050" b="1" dirty="0"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Инвестиционный </a:t>
            </a:r>
            <a:r>
              <a:rPr lang="ru" sz="1050" b="1" dirty="0">
                <a:latin typeface="Arial"/>
              </a:rPr>
              <a:t>проект </a:t>
            </a:r>
            <a:r>
              <a:rPr lang="ru" sz="1000" dirty="0">
                <a:latin typeface="Arial"/>
              </a:rPr>
              <a:t>«Освоение месторождения </a:t>
            </a:r>
            <a:r>
              <a:rPr lang="ru" sz="1000" dirty="0" smtClean="0">
                <a:latin typeface="Arial"/>
              </a:rPr>
              <a:t>угля «Амаамское»</a:t>
            </a:r>
            <a:endParaRPr lang="ru" sz="1000" dirty="0"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ru" sz="1050" b="1" dirty="0">
                <a:latin typeface="Arial"/>
              </a:rPr>
              <a:t>Краткое описание проекта: </a:t>
            </a:r>
            <a:r>
              <a:rPr lang="ru-RU" sz="1000" dirty="0" smtClean="0">
                <a:latin typeface="Arial"/>
              </a:rPr>
              <a:t>ООО </a:t>
            </a:r>
            <a:r>
              <a:rPr lang="ru-RU" sz="1000" dirty="0">
                <a:latin typeface="Arial"/>
              </a:rPr>
              <a:t>«</a:t>
            </a:r>
            <a:r>
              <a:rPr lang="ru-RU" sz="1000" dirty="0" err="1">
                <a:latin typeface="Arial"/>
              </a:rPr>
              <a:t>Берингпромуголь</a:t>
            </a:r>
            <a:r>
              <a:rPr lang="ru-RU" sz="1000" dirty="0">
                <a:latin typeface="Arial"/>
              </a:rPr>
              <a:t>» реализует проект по добыче коксующегося угля </a:t>
            </a:r>
            <a:r>
              <a:rPr lang="ru-RU" sz="1000" dirty="0" err="1" smtClean="0">
                <a:latin typeface="Arial"/>
              </a:rPr>
              <a:t>Беринговского</a:t>
            </a:r>
            <a:r>
              <a:rPr lang="ru-RU" sz="1000" dirty="0" smtClean="0">
                <a:latin typeface="Arial"/>
              </a:rPr>
              <a:t> каменноугольного месторождения. С </a:t>
            </a:r>
            <a:r>
              <a:rPr lang="ru-RU" sz="1000" dirty="0">
                <a:latin typeface="Arial"/>
              </a:rPr>
              <a:t>декабря 2017 года начата промышленная добыча каменного угля на месторождении «</a:t>
            </a:r>
            <a:r>
              <a:rPr lang="ru-RU" sz="1000" dirty="0" err="1">
                <a:latin typeface="Arial"/>
              </a:rPr>
              <a:t>Фандюшкинское</a:t>
            </a:r>
            <a:r>
              <a:rPr lang="ru-RU" sz="1000" dirty="0">
                <a:latin typeface="Arial"/>
              </a:rPr>
              <a:t> поле», осуществляются экспортные поставки угля в страны Азиатско-Тихоокеанского </a:t>
            </a:r>
            <a:r>
              <a:rPr lang="ru-RU" sz="1000" dirty="0" smtClean="0">
                <a:latin typeface="Arial"/>
              </a:rPr>
              <a:t>региона. Дальнейшей </a:t>
            </a:r>
            <a:r>
              <a:rPr lang="ru-RU" sz="1000" dirty="0">
                <a:latin typeface="Arial"/>
              </a:rPr>
              <a:t>целью реализации проекта является увеличение объёма добычи угля с достижением к 2035 году объема производства до 5 млн тонн ежегодно и созданием 750 рабочих мест. </a:t>
            </a:r>
            <a:endParaRPr lang="ru-RU" sz="1000" dirty="0" smtClean="0"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Инициатор</a:t>
            </a:r>
            <a:r>
              <a:rPr lang="ru" sz="1050" b="1" dirty="0">
                <a:latin typeface="Arial"/>
              </a:rPr>
              <a:t>: </a:t>
            </a:r>
            <a:r>
              <a:rPr lang="ru" sz="1000" dirty="0" smtClean="0">
                <a:latin typeface="Arial"/>
              </a:rPr>
              <a:t>АО «Берингугольинвест»,ООО «Берингпромуголь»</a:t>
            </a:r>
            <a:endParaRPr lang="ru" sz="1000" dirty="0"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ru" sz="1050" b="1" dirty="0">
                <a:latin typeface="Arial"/>
              </a:rPr>
              <a:t>Отрасль: </a:t>
            </a:r>
            <a:r>
              <a:rPr lang="ru" sz="1000" dirty="0">
                <a:latin typeface="Arial"/>
              </a:rPr>
              <a:t>горнодобывающая промышленность </a:t>
            </a:r>
            <a:endParaRPr lang="ru" sz="1000" dirty="0" smtClean="0"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Сроки </a:t>
            </a:r>
            <a:r>
              <a:rPr lang="ru" sz="1050" b="1" dirty="0">
                <a:latin typeface="Arial"/>
              </a:rPr>
              <a:t>реализации: </a:t>
            </a:r>
            <a:r>
              <a:rPr lang="ru" sz="1000" dirty="0" smtClean="0">
                <a:latin typeface="Arial"/>
              </a:rPr>
              <a:t>2014 </a:t>
            </a:r>
            <a:r>
              <a:rPr lang="ru" sz="1000" dirty="0">
                <a:latin typeface="Arial"/>
              </a:rPr>
              <a:t>- </a:t>
            </a:r>
            <a:r>
              <a:rPr lang="ru" sz="1000" dirty="0" smtClean="0">
                <a:latin typeface="Arial"/>
              </a:rPr>
              <a:t>2035 </a:t>
            </a:r>
            <a:r>
              <a:rPr lang="ru" sz="1000" dirty="0">
                <a:latin typeface="Arial"/>
              </a:rPr>
              <a:t>гг.</a:t>
            </a:r>
          </a:p>
          <a:p>
            <a:pPr indent="0">
              <a:lnSpc>
                <a:spcPts val="1320"/>
              </a:lnSpc>
            </a:pPr>
            <a:r>
              <a:rPr lang="ru" sz="1050" b="1" dirty="0">
                <a:latin typeface="Arial"/>
              </a:rPr>
              <a:t>Текущий </a:t>
            </a:r>
            <a:r>
              <a:rPr lang="ru" sz="1050" b="1" dirty="0" smtClean="0">
                <a:latin typeface="Arial"/>
              </a:rPr>
              <a:t>статус: </a:t>
            </a:r>
            <a:r>
              <a:rPr lang="ru-RU" sz="1000" dirty="0">
                <a:latin typeface="Arial"/>
              </a:rPr>
              <a:t>Выход на третий этап развития – разработку </a:t>
            </a:r>
            <a:r>
              <a:rPr lang="ru-RU" sz="1000" dirty="0" err="1">
                <a:latin typeface="Arial"/>
              </a:rPr>
              <a:t>Амаамского</a:t>
            </a:r>
            <a:r>
              <a:rPr lang="ru-RU" sz="1000" dirty="0">
                <a:latin typeface="Arial"/>
              </a:rPr>
              <a:t> угольного месторождения с его интеграцией в уже созданную инфраструктуру проекта. Увеличение объём добычи до 2 млн. тонн в год и создание до 1500 рабочих мест</a:t>
            </a:r>
            <a:r>
              <a:rPr lang="ru-RU" sz="1000" dirty="0" smtClean="0">
                <a:latin typeface="Arial"/>
              </a:rPr>
              <a:t>.</a:t>
            </a:r>
          </a:p>
          <a:p>
            <a:pPr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Инвестиции </a:t>
            </a:r>
            <a:r>
              <a:rPr lang="ru" sz="1050" b="1" dirty="0">
                <a:latin typeface="Arial"/>
              </a:rPr>
              <a:t>в проект: </a:t>
            </a:r>
            <a:r>
              <a:rPr lang="ru" sz="1000" dirty="0">
                <a:latin typeface="Arial"/>
              </a:rPr>
              <a:t>План </a:t>
            </a:r>
            <a:r>
              <a:rPr lang="ru" sz="1000" dirty="0" smtClean="0">
                <a:latin typeface="Arial"/>
              </a:rPr>
              <a:t>- 2,3  </a:t>
            </a:r>
            <a:r>
              <a:rPr lang="ru" sz="1000" dirty="0">
                <a:latin typeface="Arial"/>
              </a:rPr>
              <a:t>млрд. руб., факт </a:t>
            </a:r>
            <a:r>
              <a:rPr lang="ru" sz="1000" dirty="0" smtClean="0">
                <a:latin typeface="Arial"/>
              </a:rPr>
              <a:t>– 5 416 </a:t>
            </a:r>
            <a:r>
              <a:rPr lang="ru" sz="1000" dirty="0">
                <a:latin typeface="Arial"/>
              </a:rPr>
              <a:t>млн. руб.</a:t>
            </a:r>
          </a:p>
          <a:p>
            <a:pPr indent="0">
              <a:lnSpc>
                <a:spcPts val="1320"/>
              </a:lnSpc>
            </a:pPr>
            <a:r>
              <a:rPr lang="ru" sz="1050" b="1" dirty="0">
                <a:latin typeface="Arial"/>
              </a:rPr>
              <a:t>Количество создаваемых рабочих мест: </a:t>
            </a:r>
            <a:r>
              <a:rPr lang="ru" sz="1000" dirty="0">
                <a:latin typeface="Arial"/>
              </a:rPr>
              <a:t>План - 500 рабочих мест, факт - </a:t>
            </a:r>
            <a:r>
              <a:rPr lang="ru" sz="1000" dirty="0" smtClean="0">
                <a:latin typeface="Arial"/>
              </a:rPr>
              <a:t>345 </a:t>
            </a:r>
            <a:r>
              <a:rPr lang="ru" sz="1000" dirty="0">
                <a:latin typeface="Arial"/>
              </a:rPr>
              <a:t>рабочих мест </a:t>
            </a:r>
            <a:endParaRPr lang="ru" sz="1000" dirty="0" smtClean="0"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ru" sz="1050" b="1" dirty="0" smtClean="0">
                <a:latin typeface="Arial"/>
              </a:rPr>
              <a:t>Выпускаемая </a:t>
            </a:r>
            <a:r>
              <a:rPr lang="ru" sz="1050" b="1" dirty="0">
                <a:latin typeface="Arial"/>
              </a:rPr>
              <a:t>продукция: </a:t>
            </a:r>
            <a:r>
              <a:rPr lang="ru" sz="1000" dirty="0" smtClean="0">
                <a:latin typeface="Arial"/>
              </a:rPr>
              <a:t>каменный уголь (коксующиеся угли)</a:t>
            </a:r>
            <a:endParaRPr lang="ru" sz="10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0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975" y="1281928"/>
            <a:ext cx="11334750" cy="347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altLang="ru-RU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fontAlgn="base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конъюнктура мирового рынка минерального и топливно-энергетического сырья; 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 административные барьеры и неактуальность ряда положений федерального законодательства в сфере недропользования; 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 разрушение государственной геологической службы и сокращение фонда выявленных перспективных площадей на </a:t>
            </a:r>
            <a:r>
              <a:rPr lang="ru-RU" alt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территории Чукотского автономного округа 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в результате свёртывания геолого-съёмочных работ за счёт средств федерального бюджета;</a:t>
            </a:r>
            <a:r>
              <a:rPr lang="ru-RU" altLang="ru-RU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alt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fontAlgn="base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 снижение качества руд, ухудшение горно-геологических условий, </a:t>
            </a:r>
            <a:r>
              <a:rPr lang="ru-RU" alt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не подтверждение 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прогнозных ресурсов полезных ископаемых или их низкие качественные характеристики по результатам геологоразведочных работ;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 ограничения транспортной инфраструктуры: неразвитая автодорожная сеть, низкое качество дорог;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 ограничения энергетической инфраструктуры: изолированность узлов энергосистемы, удаленность месторождений от линий электропередач,  физический и моральный износ линий электропередач и генерирующих мощностей;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 рост тарифов на электроэнергию, цен на дизельное топливо, технику и материалы, высокие тарифы на перевозку грузов;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низкая плотность населения, дефицит рабочей силы, прежде всего квалифицированных трудовых ресурсов; 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удаленность региона от промышленных и транспортных центров </a:t>
            </a:r>
            <a:r>
              <a:rPr lang="ru-RU" alt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Российской Федерации, 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от масштабных рынков сбыта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32172" y="806890"/>
            <a:ext cx="6537174" cy="32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10000"/>
              </a:lnSpc>
              <a:spcBef>
                <a:spcPts val="363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80808"/>
                </a:solidFill>
                <a:latin typeface="Arial" panose="020B0604020202020204" pitchFamily="34" charset="0"/>
              </a:rPr>
              <a:t>Проблемы </a:t>
            </a:r>
            <a:r>
              <a:rPr lang="ru-RU" altLang="ru-RU" sz="1400" b="1" dirty="0" smtClean="0">
                <a:solidFill>
                  <a:srgbClr val="080808"/>
                </a:solidFill>
                <a:latin typeface="Arial" panose="020B0604020202020204" pitchFamily="34" charset="0"/>
              </a:rPr>
              <a:t>горнодобывающей отрасли Чукотского автономного округа</a:t>
            </a:r>
            <a:endParaRPr lang="ru-RU" altLang="ru-RU" sz="1400" b="1" dirty="0">
              <a:solidFill>
                <a:srgbClr val="08080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34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1176" y="188054"/>
            <a:ext cx="6715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1400" b="1" dirty="0" smtClean="0">
                <a:latin typeface="Times New Roman" panose="02020603050405020304" pitchFamily="18" charset="0"/>
              </a:rPr>
              <a:t>Предложения для решения</a:t>
            </a:r>
            <a:endParaRPr lang="ru-RU" sz="1400" b="1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725" y="495831"/>
            <a:ext cx="11287125" cy="4621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Arial" charset="0"/>
              </a:rPr>
              <a:t>В целях повышения инвестиционной привлекательности горнодобывающей отрасли Чукотского 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</a:rPr>
              <a:t>автономного округа 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</a:rPr>
              <a:t>предстоит решить следующие задачи:</a:t>
            </a:r>
            <a:endParaRPr lang="ru-RU" sz="1400" dirty="0">
              <a:solidFill>
                <a:srgbClr val="000000"/>
              </a:solidFill>
              <a:latin typeface="Arial" charset="0"/>
            </a:endParaRPr>
          </a:p>
          <a:p>
            <a:pPr marL="144000" lvl="0" indent="-342900" algn="just" eaLnBrk="0" fontAlgn="base" hangingPunct="0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solidFill>
                  <a:srgbClr val="000000"/>
                </a:solidFill>
                <a:latin typeface="Arial" charset="0"/>
              </a:rPr>
              <a:t>1. </a:t>
            </a:r>
            <a:r>
              <a:rPr lang="ru-RU" sz="1300" dirty="0" smtClean="0">
                <a:solidFill>
                  <a:srgbClr val="000000"/>
                </a:solidFill>
                <a:latin typeface="Arial" charset="0"/>
              </a:rPr>
              <a:t>Построить (достроить) </a:t>
            </a:r>
            <a:r>
              <a:rPr lang="ru-RU" sz="1300" dirty="0">
                <a:solidFill>
                  <a:srgbClr val="000000"/>
                </a:solidFill>
                <a:latin typeface="Arial" charset="0"/>
              </a:rPr>
              <a:t>автомобильную </a:t>
            </a:r>
            <a:r>
              <a:rPr lang="ru-RU" sz="1300" dirty="0" err="1">
                <a:solidFill>
                  <a:srgbClr val="000000"/>
                </a:solidFill>
                <a:latin typeface="Arial" charset="0"/>
              </a:rPr>
              <a:t>трансмагистраль</a:t>
            </a:r>
            <a:r>
              <a:rPr lang="ru-RU" sz="1300" dirty="0">
                <a:solidFill>
                  <a:srgbClr val="000000"/>
                </a:solidFill>
                <a:latin typeface="Arial" charset="0"/>
              </a:rPr>
              <a:t> Колыма </a:t>
            </a:r>
            <a:r>
              <a:rPr lang="ru-RU" sz="1300" dirty="0" smtClean="0">
                <a:solidFill>
                  <a:srgbClr val="000000"/>
                </a:solidFill>
                <a:latin typeface="Arial" charset="0"/>
              </a:rPr>
              <a:t>– Омсукчан</a:t>
            </a:r>
            <a:r>
              <a:rPr lang="ru-RU" sz="1300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ru-RU" sz="1300" dirty="0" smtClean="0">
                <a:solidFill>
                  <a:srgbClr val="000000"/>
                </a:solidFill>
                <a:latin typeface="Arial" charset="0"/>
              </a:rPr>
              <a:t>– </a:t>
            </a:r>
            <a:r>
              <a:rPr lang="ru-RU" sz="1300" dirty="0" err="1" smtClean="0">
                <a:solidFill>
                  <a:srgbClr val="000000"/>
                </a:solidFill>
                <a:latin typeface="Arial" charset="0"/>
              </a:rPr>
              <a:t>Омолон</a:t>
            </a:r>
            <a:r>
              <a:rPr lang="ru-RU" sz="1300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ru-RU" sz="1300" dirty="0" smtClean="0">
                <a:solidFill>
                  <a:srgbClr val="000000"/>
                </a:solidFill>
                <a:latin typeface="Arial" charset="0"/>
              </a:rPr>
              <a:t>– Анадырь </a:t>
            </a:r>
            <a:r>
              <a:rPr lang="ru-RU" sz="1300" dirty="0">
                <a:solidFill>
                  <a:srgbClr val="000000"/>
                </a:solidFill>
                <a:latin typeface="Arial" charset="0"/>
              </a:rPr>
              <a:t>с подъездами до </a:t>
            </a:r>
            <a:r>
              <a:rPr lang="ru-RU" sz="1300" dirty="0" err="1">
                <a:solidFill>
                  <a:srgbClr val="000000"/>
                </a:solidFill>
                <a:latin typeface="Arial" charset="0"/>
              </a:rPr>
              <a:t>Билибино</a:t>
            </a:r>
            <a:r>
              <a:rPr lang="ru-RU" sz="1300" dirty="0">
                <a:solidFill>
                  <a:srgbClr val="000000"/>
                </a:solidFill>
                <a:latin typeface="Arial" charset="0"/>
              </a:rPr>
              <a:t>, Комсомольского, </a:t>
            </a:r>
            <a:r>
              <a:rPr lang="ru-RU" sz="1300" dirty="0" err="1">
                <a:solidFill>
                  <a:srgbClr val="000000"/>
                </a:solidFill>
                <a:latin typeface="Arial" charset="0"/>
              </a:rPr>
              <a:t>Эгвекинота</a:t>
            </a:r>
            <a:r>
              <a:rPr lang="ru-RU" sz="13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144000" lvl="0" indent="-342900" algn="just" eaLnBrk="0" fontAlgn="base" hangingPunct="0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solidFill>
                  <a:srgbClr val="000000"/>
                </a:solidFill>
                <a:latin typeface="Arial" charset="0"/>
              </a:rPr>
              <a:t>2. Обеспечить замещение выбывающих мощностей </a:t>
            </a:r>
            <a:r>
              <a:rPr lang="ru-RU" sz="1300" dirty="0" err="1">
                <a:solidFill>
                  <a:srgbClr val="000000"/>
                </a:solidFill>
                <a:latin typeface="Arial" charset="0"/>
              </a:rPr>
              <a:t>Чаун-Билибинского</a:t>
            </a:r>
            <a:r>
              <a:rPr lang="ru-RU" sz="1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300" dirty="0" err="1" smtClean="0">
                <a:solidFill>
                  <a:srgbClr val="000000"/>
                </a:solidFill>
                <a:latin typeface="Arial" charset="0"/>
              </a:rPr>
              <a:t>энергоузла</a:t>
            </a:r>
            <a:r>
              <a:rPr lang="ru-RU" sz="13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ru-RU" sz="1300" dirty="0">
              <a:solidFill>
                <a:srgbClr val="000000"/>
              </a:solidFill>
              <a:latin typeface="Arial" charset="0"/>
            </a:endParaRPr>
          </a:p>
          <a:p>
            <a:pPr marL="144000" lvl="0" indent="-342900" algn="just" eaLnBrk="0" fontAlgn="base" hangingPunct="0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solidFill>
                  <a:srgbClr val="000000"/>
                </a:solidFill>
                <a:latin typeface="Arial" charset="0"/>
              </a:rPr>
              <a:t>В целях оптимизации схемы энергообеспечения </a:t>
            </a:r>
            <a:r>
              <a:rPr lang="ru-RU" sz="1300" dirty="0" smtClean="0">
                <a:latin typeface="Arial" charset="0"/>
              </a:rPr>
              <a:t>рассмотреть возможность объединения </a:t>
            </a:r>
            <a:r>
              <a:rPr lang="ru-RU" sz="1300" dirty="0">
                <a:latin typeface="Arial" charset="0"/>
              </a:rPr>
              <a:t>локальных энергосистем Анадырского и </a:t>
            </a:r>
            <a:r>
              <a:rPr lang="ru-RU" sz="1300" dirty="0" err="1">
                <a:latin typeface="Arial" charset="0"/>
              </a:rPr>
              <a:t>Эгвекинотского</a:t>
            </a:r>
            <a:r>
              <a:rPr lang="ru-RU" sz="1300" dirty="0">
                <a:latin typeface="Arial" charset="0"/>
              </a:rPr>
              <a:t> </a:t>
            </a:r>
            <a:r>
              <a:rPr lang="ru-RU" sz="1300" dirty="0" err="1">
                <a:latin typeface="Arial" charset="0"/>
              </a:rPr>
              <a:t>энергоузлов</a:t>
            </a:r>
            <a:r>
              <a:rPr lang="ru-RU" sz="1300" dirty="0">
                <a:latin typeface="Arial" charset="0"/>
              </a:rPr>
              <a:t>. </a:t>
            </a:r>
          </a:p>
          <a:p>
            <a:pPr marL="144000" lvl="0" indent="-342900" algn="just" eaLnBrk="0" fontAlgn="base" hangingPunct="0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solidFill>
                  <a:srgbClr val="000000"/>
                </a:solidFill>
                <a:latin typeface="Arial" charset="0"/>
              </a:rPr>
              <a:t>В целях обеспечения потребности в электроэнергии добывающих предприятий </a:t>
            </a:r>
            <a:r>
              <a:rPr lang="ru-RU" sz="1300" dirty="0" smtClean="0">
                <a:solidFill>
                  <a:srgbClr val="000000"/>
                </a:solidFill>
                <a:latin typeface="Arial" charset="0"/>
              </a:rPr>
              <a:t>предусмотреть возможность строительства новых линий электропередач на территории региона.</a:t>
            </a:r>
            <a:endParaRPr lang="ru-RU" sz="1300" dirty="0">
              <a:solidFill>
                <a:srgbClr val="000000"/>
              </a:solidFill>
              <a:latin typeface="Arial" charset="0"/>
            </a:endParaRPr>
          </a:p>
          <a:p>
            <a:pPr marL="144000" lvl="0" indent="-342900" algn="just" eaLnBrk="0" fontAlgn="base" hangingPunct="0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solidFill>
                  <a:srgbClr val="000000"/>
                </a:solidFill>
                <a:latin typeface="Arial" charset="0"/>
              </a:rPr>
              <a:t>3. Полноценное использование новых институтов развития – режимов ТОР </a:t>
            </a:r>
            <a:r>
              <a:rPr lang="ru-RU" sz="1300" dirty="0" smtClean="0">
                <a:solidFill>
                  <a:srgbClr val="000000"/>
                </a:solidFill>
                <a:latin typeface="Arial" charset="0"/>
              </a:rPr>
              <a:t>«Чукотка» </a:t>
            </a:r>
            <a:r>
              <a:rPr lang="ru-RU" sz="1300" dirty="0">
                <a:solidFill>
                  <a:srgbClr val="000000"/>
                </a:solidFill>
                <a:latin typeface="Arial" charset="0"/>
              </a:rPr>
              <a:t>и свободный порт Владивосток. </a:t>
            </a:r>
            <a:endParaRPr lang="ru-RU" sz="1300" dirty="0" smtClean="0">
              <a:solidFill>
                <a:srgbClr val="000000"/>
              </a:solidFill>
              <a:latin typeface="Arial" charset="0"/>
            </a:endParaRPr>
          </a:p>
          <a:p>
            <a:pPr marL="144000" lvl="0" indent="-342900" algn="just" eaLnBrk="0" fontAlgn="base" hangingPunct="0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 smtClean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ru-RU" sz="13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ru-RU" sz="1300" dirty="0" smtClean="0">
                <a:solidFill>
                  <a:srgbClr val="000000"/>
                </a:solidFill>
                <a:latin typeface="Arial" charset="0"/>
              </a:rPr>
              <a:t>Возможность строительства </a:t>
            </a:r>
            <a:r>
              <a:rPr lang="ru-RU" sz="1300" dirty="0">
                <a:solidFill>
                  <a:srgbClr val="000000"/>
                </a:solidFill>
                <a:latin typeface="Arial" charset="0"/>
              </a:rPr>
              <a:t>глубоководного круглогодичного морского порта в лагуне </a:t>
            </a:r>
            <a:r>
              <a:rPr lang="ru-RU" sz="1300" dirty="0" err="1">
                <a:solidFill>
                  <a:srgbClr val="000000"/>
                </a:solidFill>
                <a:latin typeface="Arial" charset="0"/>
              </a:rPr>
              <a:t>Аринай</a:t>
            </a:r>
            <a:r>
              <a:rPr lang="ru-RU" sz="1300" dirty="0">
                <a:solidFill>
                  <a:srgbClr val="000000"/>
                </a:solidFill>
                <a:latin typeface="Arial" charset="0"/>
              </a:rPr>
              <a:t> на побережье Берингова моря.</a:t>
            </a:r>
          </a:p>
          <a:p>
            <a:pPr marL="144000" lvl="0" indent="-342900" algn="just" eaLnBrk="0" fontAlgn="base" hangingPunct="0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solidFill>
                  <a:srgbClr val="000000"/>
                </a:solidFill>
                <a:latin typeface="Arial" charset="0"/>
              </a:rPr>
              <a:t>5. На федеральном уровне </a:t>
            </a:r>
            <a:r>
              <a:rPr lang="ru-RU" sz="1300" dirty="0" smtClean="0">
                <a:solidFill>
                  <a:srgbClr val="000000"/>
                </a:solidFill>
                <a:latin typeface="Arial" charset="0"/>
              </a:rPr>
              <a:t>- решение </a:t>
            </a:r>
            <a:r>
              <a:rPr lang="ru-RU" sz="1300" dirty="0">
                <a:solidFill>
                  <a:srgbClr val="000000"/>
                </a:solidFill>
                <a:latin typeface="Arial" charset="0"/>
              </a:rPr>
              <a:t>вопроса восполнения фонда рентабельных, подготовленных к освоению месторождений полезных ископаемых путем дальнейшего наращивания объемов геологоразведочных работ из всех источников финансирования, снятия административных барьеров для привлечения инвестиций в отрасль, совершенствования правовых основ недропользования. Стимулирование развития </a:t>
            </a:r>
            <a:r>
              <a:rPr lang="ru-RU" sz="1300" dirty="0" smtClean="0">
                <a:solidFill>
                  <a:srgbClr val="000000"/>
                </a:solidFill>
                <a:latin typeface="Arial" charset="0"/>
              </a:rPr>
              <a:t>«</a:t>
            </a:r>
            <a:r>
              <a:rPr lang="ru-RU" sz="1300" dirty="0" err="1" smtClean="0">
                <a:solidFill>
                  <a:srgbClr val="000000"/>
                </a:solidFill>
                <a:latin typeface="Arial" charset="0"/>
              </a:rPr>
              <a:t>юниорных</a:t>
            </a:r>
            <a:r>
              <a:rPr lang="ru-RU" sz="1300" dirty="0" smtClean="0">
                <a:solidFill>
                  <a:srgbClr val="000000"/>
                </a:solidFill>
                <a:latin typeface="Arial" charset="0"/>
              </a:rPr>
              <a:t>» </a:t>
            </a:r>
            <a:r>
              <a:rPr lang="ru-RU" sz="1300" dirty="0">
                <a:solidFill>
                  <a:srgbClr val="000000"/>
                </a:solidFill>
                <a:latin typeface="Arial" charset="0"/>
              </a:rPr>
              <a:t>компаний. Решение на законодательном уровне вопросов отработки техногенных россыпных месторождений, в том числе упрощенного порядка предоставления в пользование таких участков недр. В целях поддержки региональных геологических организаций, обеспечить допуск к выполнению работ по воспроизводству минерально-сырьевой базы полезных ископаемых за счет средств федерального бюджета компаний, не входящих в АО «</a:t>
            </a:r>
            <a:r>
              <a:rPr lang="ru-RU" sz="1300" dirty="0" err="1">
                <a:solidFill>
                  <a:srgbClr val="000000"/>
                </a:solidFill>
                <a:latin typeface="Arial" charset="0"/>
              </a:rPr>
              <a:t>Росгеология</a:t>
            </a:r>
            <a:r>
              <a:rPr lang="ru-RU" sz="1300" dirty="0">
                <a:solidFill>
                  <a:srgbClr val="000000"/>
                </a:solidFill>
                <a:latin typeface="Arial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8371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6175" y="4773585"/>
            <a:ext cx="41148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10000"/>
              </a:lnSpc>
              <a:spcBef>
                <a:spcPts val="363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80808"/>
                </a:solidFill>
                <a:latin typeface="Arial" panose="020B0604020202020204" pitchFamily="34" charset="0"/>
              </a:rPr>
              <a:t>Благодарим за внимание!</a:t>
            </a:r>
            <a:endParaRPr lang="ru-RU" altLang="ru-RU" sz="2400" b="1" dirty="0">
              <a:solidFill>
                <a:srgbClr val="08080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838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HlpP95ZkqigazWY7h_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HlpP95ZkqigazWY7h_p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jCwiZmB0SqJpVzJf_Qb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HlpP95ZkqigazWY7h_p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HlpP95ZkqigazWY7h_p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HlpP95ZkqigazWY7h_p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HlpP95ZkqigazWY7h_p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HlpP95ZkqigazWY7h_p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HlpP95ZkqigazWY7h_p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HlpP95ZkqigazWY7h_p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HlpP95ZkqigazWY7h_p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ВБМ_шаблон_презентации" id="{D85C76A9-F536-4C05-9166-DE74AD5AF645}" vid="{D14C04D2-9FCB-4D6A-A865-7F983DE31C2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ВБМ_шаблон_презентации</Template>
  <TotalTime>791</TotalTime>
  <Words>1275</Words>
  <Application>Microsoft Office PowerPoint</Application>
  <PresentationFormat>Широкоэкранный</PresentationFormat>
  <Paragraphs>172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Алексей Ануфриев</dc:creator>
  <cp:lastModifiedBy>Тынелькут Петр Григорьевич</cp:lastModifiedBy>
  <cp:revision>57</cp:revision>
  <dcterms:created xsi:type="dcterms:W3CDTF">2024-02-19T12:54:32Z</dcterms:created>
  <dcterms:modified xsi:type="dcterms:W3CDTF">2025-10-29T05:46:15Z</dcterms:modified>
</cp:coreProperties>
</file>