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4" r:id="rId1"/>
  </p:sldMasterIdLst>
  <p:notesMasterIdLst>
    <p:notesMasterId r:id="rId12"/>
  </p:notesMasterIdLst>
  <p:sldIdLst>
    <p:sldId id="314" r:id="rId2"/>
    <p:sldId id="343" r:id="rId3"/>
    <p:sldId id="340" r:id="rId4"/>
    <p:sldId id="341" r:id="rId5"/>
    <p:sldId id="315" r:id="rId6"/>
    <p:sldId id="333" r:id="rId7"/>
    <p:sldId id="334" r:id="rId8"/>
    <p:sldId id="346" r:id="rId9"/>
    <p:sldId id="345" r:id="rId10"/>
    <p:sldId id="330" r:id="rId11"/>
  </p:sldIdLst>
  <p:sldSz cx="9144000" cy="5143500" type="screen16x9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5F5F5F"/>
    <a:srgbClr val="808080"/>
    <a:srgbClr val="969696"/>
    <a:srgbClr val="00CC00"/>
    <a:srgbClr val="FFFF00"/>
    <a:srgbClr val="00FF00"/>
    <a:srgbClr val="E3EBF5"/>
    <a:srgbClr val="E6EDF6"/>
    <a:srgbClr val="C8D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22" autoAdjust="0"/>
  </p:normalViewPr>
  <p:slideViewPr>
    <p:cSldViewPr>
      <p:cViewPr varScale="1">
        <p:scale>
          <a:sx n="139" d="100"/>
          <a:sy n="139" d="100"/>
        </p:scale>
        <p:origin x="876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2976" y="19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1" i="0"/>
              <a:t>Валовой региональный продукт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Валовой региональный продукт, млрд руб.</c:v>
                </c:pt>
              </c:strCache>
            </c:strRef>
          </c:tx>
          <c:spPr>
            <a:solidFill>
              <a:srgbClr val="8BBEB2"/>
            </a:solidFill>
            <a:ln w="19050">
              <a:solidFill>
                <a:srgbClr val="8BBEB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6.5321960111427947E-3"/>
                  <c:y val="2.2160365140000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73-4E49-B402-DEF1BA66A1BB}"/>
                </c:ext>
              </c:extLst>
            </c:dLbl>
            <c:dLbl>
              <c:idx val="2"/>
              <c:layout>
                <c:manualLayout>
                  <c:x val="6.5321960111427947E-3"/>
                  <c:y val="4.986082156500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73-4E49-B402-DEF1BA66A1B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Лист1!$B$2:$G$2</c:f>
              <c:strCache>
                <c:ptCount val="6"/>
                <c:pt idx="0">
                  <c:v>2022</c:v>
                </c:pt>
                <c:pt idx="1">
                  <c:v>оценка
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Лист1!$B$3:$G$3</c:f>
              <c:numCache>
                <c:formatCode>#,##0.00</c:formatCode>
                <c:ptCount val="6"/>
                <c:pt idx="0">
                  <c:v>141.0421</c:v>
                </c:pt>
                <c:pt idx="1">
                  <c:v>175.407331</c:v>
                </c:pt>
                <c:pt idx="2">
                  <c:v>230.94624041892001</c:v>
                </c:pt>
                <c:pt idx="3">
                  <c:v>313.24505679044853</c:v>
                </c:pt>
                <c:pt idx="4">
                  <c:v>315.19957457477511</c:v>
                </c:pt>
                <c:pt idx="5">
                  <c:v>337.5921330463612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3-4E49-B402-DEF1BA66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667695440"/>
        <c:axId val="675644464"/>
      </c:barChart>
      <c:lineChart>
        <c:grouping val="standar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Индекс физического объема валового регионального продукта, в % к предыдущему году (пр. шкала)</c:v>
                </c:pt>
              </c:strCache>
            </c:strRef>
          </c:tx>
          <c:spPr>
            <a:ln w="28575" cap="rnd">
              <a:solidFill>
                <a:srgbClr val="EE1133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3595243055279925E-2"/>
                  <c:y val="-7.050285249729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73-4E49-B402-DEF1BA66A1BB}"/>
                </c:ext>
              </c:extLst>
            </c:dLbl>
            <c:dLbl>
              <c:idx val="1"/>
              <c:layout>
                <c:manualLayout>
                  <c:x val="-7.3531438893620876E-2"/>
                  <c:y val="-4.8342313079719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73-4E49-B402-DEF1BA66A1BB}"/>
                </c:ext>
              </c:extLst>
            </c:dLbl>
            <c:dLbl>
              <c:idx val="2"/>
              <c:layout>
                <c:manualLayout>
                  <c:x val="-8.332973291033513E-2"/>
                  <c:y val="-6.266933812485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73-4E49-B402-DEF1BA66A1BB}"/>
                </c:ext>
              </c:extLst>
            </c:dLbl>
            <c:dLbl>
              <c:idx val="3"/>
              <c:layout>
                <c:manualLayout>
                  <c:x val="-5.4494053819099907E-2"/>
                  <c:y val="7.050285249729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73-4E49-B402-DEF1BA66A1BB}"/>
                </c:ext>
              </c:extLst>
            </c:dLbl>
            <c:dLbl>
              <c:idx val="4"/>
              <c:layout>
                <c:manualLayout>
                  <c:x val="-4.3595243055279925E-2"/>
                  <c:y val="5.8752377081083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73-4E49-B402-DEF1BA66A1BB}"/>
                </c:ext>
              </c:extLst>
            </c:dLbl>
            <c:dLbl>
              <c:idx val="5"/>
              <c:layout>
                <c:manualLayout>
                  <c:x val="-5.4494053819099907E-2"/>
                  <c:y val="3.916825138738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73-4E49-B402-DEF1BA66A1B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Лист1!$B$2:$G$2</c:f>
              <c:strCache>
                <c:ptCount val="6"/>
                <c:pt idx="0">
                  <c:v>2022</c:v>
                </c:pt>
                <c:pt idx="1">
                  <c:v>оценка
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Лист1!$B$4:$G$4</c:f>
              <c:numCache>
                <c:formatCode>#,##0.00</c:formatCode>
                <c:ptCount val="6"/>
                <c:pt idx="0">
                  <c:v>94.5</c:v>
                </c:pt>
                <c:pt idx="1">
                  <c:v>113.88757257065369</c:v>
                </c:pt>
                <c:pt idx="2">
                  <c:v>121.12495041823436</c:v>
                </c:pt>
                <c:pt idx="3">
                  <c:v>126.52564040988126</c:v>
                </c:pt>
                <c:pt idx="4">
                  <c:v>96.475511084922488</c:v>
                </c:pt>
                <c:pt idx="5">
                  <c:v>102.88592476693137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E773-4E49-B402-DEF1BA66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9169936"/>
        <c:axId val="919179056"/>
      </c:lineChart>
      <c:catAx>
        <c:axId val="6676954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75644464"/>
        <c:crosses val="autoZero"/>
        <c:auto val="1"/>
        <c:lblAlgn val="ctr"/>
        <c:lblOffset val="100"/>
        <c:noMultiLvlLbl val="0"/>
      </c:catAx>
      <c:valAx>
        <c:axId val="67564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67695440"/>
        <c:crosses val="autoZero"/>
        <c:crossBetween val="between"/>
        <c:majorUnit val="100"/>
      </c:valAx>
      <c:valAx>
        <c:axId val="919179056"/>
        <c:scaling>
          <c:orientation val="minMax"/>
          <c:max val="16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19169936"/>
        <c:crosses val="max"/>
        <c:crossBetween val="between"/>
        <c:majorUnit val="40"/>
      </c:valAx>
      <c:catAx>
        <c:axId val="919169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9179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778108794589388E-2"/>
          <c:y val="0.74335330819789558"/>
          <c:w val="0.91297222222222219"/>
          <c:h val="0.23278547501484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350358705630142"/>
          <c:y val="0.11826473743834294"/>
          <c:w val="0.31292957894654966"/>
          <c:h val="0.7895435622290283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49348539817417E-2"/>
          <c:y val="3.8613295389449277E-2"/>
          <c:w val="0.80810130292036519"/>
          <c:h val="0.351723506152893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</c:v>
                </c:pt>
                <c:pt idx="1">
                  <c:v>0.29799999999999999</c:v>
                </c:pt>
                <c:pt idx="2">
                  <c:v>0.191</c:v>
                </c:pt>
                <c:pt idx="3">
                  <c:v>9.0999999999999998E-2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0-42B8-9DD9-9A699078E7D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719860628512541E-2"/>
          <c:y val="0.48938747078513256"/>
          <c:w val="0.95168424772726401"/>
          <c:h val="0.49172584988569834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16056110724541"/>
          <c:y val="4.6558887954541148E-2"/>
          <c:w val="0.80840621189427686"/>
          <c:h val="0.356879008296881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644-4698-8DC6-9781A472A05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644-4698-8DC6-9781A472A05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644-4698-8DC6-9781A472A0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0.314</c:v>
                </c:pt>
                <c:pt idx="1">
                  <c:v>0.26</c:v>
                </c:pt>
                <c:pt idx="2">
                  <c:v>0.188</c:v>
                </c:pt>
                <c:pt idx="3">
                  <c:v>7.6999999999999999E-2</c:v>
                </c:pt>
                <c:pt idx="4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44-4698-8DC6-9781A472A05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159861379924643E-2"/>
          <c:y val="0.47934982999567155"/>
          <c:w val="0.96315126779285742"/>
          <c:h val="0.48733427674926649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902149305814836E-2"/>
          <c:y val="0"/>
          <c:w val="0.9681957013883703"/>
          <c:h val="0.88171358267716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из федерального бюджета</c:v>
                </c:pt>
              </c:strCache>
            </c:strRef>
          </c:tx>
          <c:spPr>
            <a:effectLst>
              <a:glow>
                <a:schemeClr val="accent1">
                  <a:alpha val="40000"/>
                </a:schemeClr>
              </a:glow>
              <a:softEdge rad="1270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glow>
                  <a:schemeClr val="accent1">
                    <a:alpha val="40000"/>
                  </a:schemeClr>
                </a:glo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1-B48C-4FA5-AB2F-8B6DC86E653E}"/>
              </c:ext>
            </c:extLst>
          </c:dPt>
          <c:dPt>
            <c:idx val="1"/>
            <c:invertIfNegative val="0"/>
            <c:bubble3D val="0"/>
            <c:spPr>
              <a:solidFill>
                <a:srgbClr val="8CADD4"/>
              </a:solidFill>
              <a:effectLst>
                <a:glow>
                  <a:schemeClr val="accent1">
                    <a:alpha val="40000"/>
                  </a:schemeClr>
                </a:glo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B48C-4FA5-AB2F-8B6DC86E653E}"/>
              </c:ext>
            </c:extLst>
          </c:dPt>
          <c:dPt>
            <c:idx val="2"/>
            <c:invertIfNegative val="0"/>
            <c:bubble3D val="0"/>
            <c:spPr>
              <a:solidFill>
                <a:srgbClr val="C8D8EA"/>
              </a:solidFill>
              <a:effectLst>
                <a:glow>
                  <a:schemeClr val="accent1">
                    <a:alpha val="40000"/>
                  </a:schemeClr>
                </a:glo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B48C-4FA5-AB2F-8B6DC86E653E}"/>
              </c:ext>
            </c:extLst>
          </c:dPt>
          <c:dPt>
            <c:idx val="3"/>
            <c:invertIfNegative val="0"/>
            <c:bubble3D val="0"/>
            <c:spPr>
              <a:solidFill>
                <a:srgbClr val="E3EBF5"/>
              </a:solidFill>
              <a:effectLst>
                <a:glow>
                  <a:schemeClr val="accent1">
                    <a:alpha val="40000"/>
                  </a:schemeClr>
                </a:glo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B48C-4FA5-AB2F-8B6DC86E653E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#\ ##0.0">
                  <c:v>7.7</c:v>
                </c:pt>
                <c:pt idx="1">
                  <c:v>7</c:v>
                </c:pt>
                <c:pt idx="2">
                  <c:v>6.5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8C-4FA5-AB2F-8B6DC86E65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гарантиии Чукотского автономного округа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>
                <a:glow>
                  <a:schemeClr val="accent1">
                    <a:alpha val="39000"/>
                  </a:schemeClr>
                </a:glow>
              </a:effectLst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8C-4FA5-AB2F-8B6DC86E65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4800"/>
        <c:axId val="80605696"/>
      </c:barChart>
      <c:catAx>
        <c:axId val="80204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605696"/>
        <c:crosses val="autoZero"/>
        <c:auto val="1"/>
        <c:lblAlgn val="ctr"/>
        <c:lblOffset val="100"/>
        <c:noMultiLvlLbl val="0"/>
      </c:catAx>
      <c:valAx>
        <c:axId val="8060569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802048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00"/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  <a:effectLst>
      <a:softEdge rad="12700"/>
    </a:effectLst>
  </c:spPr>
  <c:txPr>
    <a:bodyPr rot="0" anchor="t" anchorCtr="0"/>
    <a:lstStyle/>
    <a:p>
      <a:pPr>
        <a:defRPr sz="2000">
          <a:ln>
            <a:noFill/>
          </a:ln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1"/>
              <a:t>Добыча драгоценных металлов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Золото, т</c:v>
                </c:pt>
              </c:strCache>
            </c:strRef>
          </c:tx>
          <c:spPr>
            <a:solidFill>
              <a:srgbClr val="FFBB57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Лист1!$B$15:$G$15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Лист1!$B$16:$G$16</c:f>
              <c:numCache>
                <c:formatCode>General</c:formatCode>
                <c:ptCount val="6"/>
                <c:pt idx="0">
                  <c:v>21.895820000000001</c:v>
                </c:pt>
                <c:pt idx="1">
                  <c:v>23.801649999999995</c:v>
                </c:pt>
                <c:pt idx="2">
                  <c:v>23.9937</c:v>
                </c:pt>
                <c:pt idx="3">
                  <c:v>23.969000000000001</c:v>
                </c:pt>
                <c:pt idx="4">
                  <c:v>24.547999999999998</c:v>
                </c:pt>
                <c:pt idx="5">
                  <c:v>30.261786427464916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1-47F2-BF50-91FBFF6CD00E}"/>
            </c:ext>
          </c:extLst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Серебро, т</c:v>
                </c:pt>
              </c:strCache>
            </c:strRef>
          </c:tx>
          <c:spPr>
            <a:solidFill>
              <a:srgbClr val="C0C0C0"/>
            </a:solidFill>
            <a:ln w="28575"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C0C0"/>
              </a:solidFill>
              <a:ln w="28575">
                <a:solidFill>
                  <a:srgbClr val="C0C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9D1-47F2-BF50-91FBFF6CD00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Лист1!$B$15:$G$15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Лист1!$B$17:$G$17</c:f>
              <c:numCache>
                <c:formatCode>0.00</c:formatCode>
                <c:ptCount val="6"/>
                <c:pt idx="0">
                  <c:v>60.059309999999996</c:v>
                </c:pt>
                <c:pt idx="1">
                  <c:v>129.61653000000001</c:v>
                </c:pt>
                <c:pt idx="2">
                  <c:v>110.70089999999999</c:v>
                </c:pt>
                <c:pt idx="3">
                  <c:v>108.14864</c:v>
                </c:pt>
                <c:pt idx="4">
                  <c:v>106.53364000000001</c:v>
                </c:pt>
                <c:pt idx="5">
                  <c:v>104.80164000000001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D1-47F2-BF50-91FBFF6CD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5"/>
        <c:axId val="913300144"/>
        <c:axId val="913294384"/>
      </c:barChart>
      <c:catAx>
        <c:axId val="9133001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13294384"/>
        <c:crosses val="autoZero"/>
        <c:auto val="1"/>
        <c:lblAlgn val="ctr"/>
        <c:lblOffset val="100"/>
        <c:noMultiLvlLbl val="0"/>
      </c:catAx>
      <c:valAx>
        <c:axId val="91329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1330014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1"/>
              <a:t>Инвесиции в основной капитал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Инвестиции в основной капитал, млрд рублей</c:v>
                </c:pt>
              </c:strCache>
            </c:strRef>
          </c:tx>
          <c:spPr>
            <a:solidFill>
              <a:srgbClr val="00BBEE"/>
            </a:solidFill>
            <a:ln w="28575">
              <a:solidFill>
                <a:srgbClr val="00BBEE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2155125239662884E-2"/>
                  <c:y val="3.9719097960967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D5-49C3-B2D8-F36A84ED1BD6}"/>
                </c:ext>
              </c:extLst>
            </c:dLbl>
            <c:dLbl>
              <c:idx val="2"/>
              <c:layout>
                <c:manualLayout>
                  <c:x val="9.1163439297472608E-3"/>
                  <c:y val="2.269662740626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D5-49C3-B2D8-F36A84ED1BD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Лист1!$B$7:$G$7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Лист1!$B$8:$G$8</c:f>
              <c:numCache>
                <c:formatCode>#,##0.00</c:formatCode>
                <c:ptCount val="6"/>
                <c:pt idx="0">
                  <c:v>81.37939999999999</c:v>
                </c:pt>
                <c:pt idx="1">
                  <c:v>88.174199999999999</c:v>
                </c:pt>
                <c:pt idx="2">
                  <c:v>182.76184299800002</c:v>
                </c:pt>
                <c:pt idx="3">
                  <c:v>249.16988557000002</c:v>
                </c:pt>
                <c:pt idx="4">
                  <c:v>249.01618780999996</c:v>
                </c:pt>
                <c:pt idx="5">
                  <c:v>224.39326954000001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D5-49C3-B2D8-F36A84ED1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818714416"/>
        <c:axId val="818711536"/>
      </c:barChart>
      <c:lineChart>
        <c:grouping val="standard"/>
        <c:varyColors val="0"/>
        <c:ser>
          <c:idx val="1"/>
          <c:order val="1"/>
          <c:tx>
            <c:strRef>
              <c:f>Лист1!$A$9</c:f>
              <c:strCache>
                <c:ptCount val="1"/>
                <c:pt idx="0">
                  <c:v>Индекс физического объема инвестиций в основной капитал, % к предыдущему году в сопоставимых ценах (пр. шкала)</c:v>
                </c:pt>
              </c:strCache>
            </c:strRef>
          </c:tx>
          <c:spPr>
            <a:ln w="28575" cap="rnd">
              <a:solidFill>
                <a:srgbClr val="EE1133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7736844888398975E-2"/>
                  <c:y val="-3.4044941109400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D5-49C3-B2D8-F36A84ED1BD6}"/>
                </c:ext>
              </c:extLst>
            </c:dLbl>
            <c:dLbl>
              <c:idx val="1"/>
              <c:layout>
                <c:manualLayout>
                  <c:x val="-7.349830964798712E-2"/>
                  <c:y val="-6.2279009461991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D5-49C3-B2D8-F36A84ED1BD6}"/>
                </c:ext>
              </c:extLst>
            </c:dLbl>
            <c:dLbl>
              <c:idx val="2"/>
              <c:layout>
                <c:manualLayout>
                  <c:x val="-5.2226901624667879E-2"/>
                  <c:y val="-3.321548809440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D5-49C3-B2D8-F36A84ED1BD6}"/>
                </c:ext>
              </c:extLst>
            </c:dLbl>
            <c:dLbl>
              <c:idx val="3"/>
              <c:layout>
                <c:manualLayout>
                  <c:x val="-5.3509110481713723E-2"/>
                  <c:y val="5.397508196252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D5-49C3-B2D8-F36A84ED1BD6}"/>
                </c:ext>
              </c:extLst>
            </c:dLbl>
            <c:dLbl>
              <c:idx val="4"/>
              <c:layout>
                <c:manualLayout>
                  <c:x val="-5.4364036908511389E-2"/>
                  <c:y val="6.338658700805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D5-49C3-B2D8-F36A84ED1BD6}"/>
                </c:ext>
              </c:extLst>
            </c:dLbl>
            <c:dLbl>
              <c:idx val="5"/>
              <c:layout>
                <c:manualLayout>
                  <c:x val="-4.7004211462201087E-2"/>
                  <c:y val="5.812710416520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D5-49C3-B2D8-F36A84ED1BD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Лист1!$B$7:$G$7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Лист1!$B$9:$G$9</c:f>
              <c:numCache>
                <c:formatCode>#,##0.00</c:formatCode>
                <c:ptCount val="6"/>
                <c:pt idx="0">
                  <c:v>146.19999999999999</c:v>
                </c:pt>
                <c:pt idx="1">
                  <c:v>100.4</c:v>
                </c:pt>
                <c:pt idx="2">
                  <c:v>189.98497247951559</c:v>
                </c:pt>
                <c:pt idx="3">
                  <c:v>126.4710904165804</c:v>
                </c:pt>
                <c:pt idx="4">
                  <c:v>94.908182409441721</c:v>
                </c:pt>
                <c:pt idx="5">
                  <c:v>86.314100229846389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8BD5-49C3-B2D8-F36A84ED1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139056"/>
        <c:axId val="958129456"/>
      </c:lineChart>
      <c:catAx>
        <c:axId val="8187144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18711536"/>
        <c:crosses val="autoZero"/>
        <c:auto val="1"/>
        <c:lblAlgn val="ctr"/>
        <c:lblOffset val="100"/>
        <c:noMultiLvlLbl val="0"/>
      </c:catAx>
      <c:valAx>
        <c:axId val="81871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18714416"/>
        <c:crosses val="autoZero"/>
        <c:crossBetween val="between"/>
      </c:valAx>
      <c:valAx>
        <c:axId val="958129456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58139056"/>
        <c:crosses val="max"/>
        <c:crossBetween val="between"/>
        <c:majorUnit val="40"/>
      </c:valAx>
      <c:catAx>
        <c:axId val="958139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8129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759873200983025E-2"/>
          <c:y val="0.73194108881175579"/>
          <c:w val="0.97052019925559807"/>
          <c:h val="0.25975532767176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1" dirty="0"/>
              <a:t>Номинальная и реальная заработная плата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Лист1!$A$13</c:f>
              <c:strCache>
                <c:ptCount val="1"/>
                <c:pt idx="0">
                  <c:v>Номинальная начисленная среднемесячная заработная плата работников организаций, тыс. рублей</c:v>
                </c:pt>
              </c:strCache>
            </c:strRef>
          </c:tx>
          <c:spPr>
            <a:solidFill>
              <a:srgbClr val="70AC72"/>
            </a:solidFill>
            <a:ln w="28575">
              <a:solidFill>
                <a:srgbClr val="70AC72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4.727564773686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66-4481-A2ED-FD2E44F5FF8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Лист1!$B$11:$G$11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Лист1!$B$13:$G$13</c:f>
              <c:numCache>
                <c:formatCode>#,##0.00</c:formatCode>
                <c:ptCount val="6"/>
                <c:pt idx="0">
                  <c:v>140.602</c:v>
                </c:pt>
                <c:pt idx="1">
                  <c:v>159.071</c:v>
                </c:pt>
                <c:pt idx="2">
                  <c:v>187.43199999999999</c:v>
                </c:pt>
                <c:pt idx="3">
                  <c:v>202.24600000000001</c:v>
                </c:pt>
                <c:pt idx="4">
                  <c:v>215.39099999999999</c:v>
                </c:pt>
                <c:pt idx="5">
                  <c:v>228.53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6-4481-A2ED-FD2E44F5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927869216"/>
        <c:axId val="927876896"/>
      </c:barChart>
      <c:lineChart>
        <c:grouping val="standar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Реальная заработная плата работников организаций, % г/г (пр. шкала)</c:v>
                </c:pt>
              </c:strCache>
            </c:strRef>
          </c:tx>
          <c:spPr>
            <a:ln w="28575" cap="rnd">
              <a:solidFill>
                <a:srgbClr val="EE1133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826400679016263E-2"/>
                  <c:y val="3.1502518731114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66-4481-A2ED-FD2E44F5FF8D}"/>
                </c:ext>
              </c:extLst>
            </c:dLbl>
            <c:dLbl>
              <c:idx val="1"/>
              <c:layout>
                <c:manualLayout>
                  <c:x val="-6.0060924518777571E-2"/>
                  <c:y val="7.532919451144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66-4481-A2ED-FD2E44F5FF8D}"/>
                </c:ext>
              </c:extLst>
            </c:dLbl>
            <c:dLbl>
              <c:idx val="2"/>
              <c:layout>
                <c:manualLayout>
                  <c:x val="-5.2226890885893495E-2"/>
                  <c:y val="-6.2774328759539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6-4481-A2ED-FD2E44F5FF8D}"/>
                </c:ext>
              </c:extLst>
            </c:dLbl>
            <c:dLbl>
              <c:idx val="3"/>
              <c:layout>
                <c:manualLayout>
                  <c:x val="-6.0060899449356983E-2"/>
                  <c:y val="5.3415898204735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66-4481-A2ED-FD2E44F5FF8D}"/>
                </c:ext>
              </c:extLst>
            </c:dLbl>
            <c:dLbl>
              <c:idx val="4"/>
              <c:layout>
                <c:manualLayout>
                  <c:x val="-5.2226890885893495E-2"/>
                  <c:y val="5.0219463007631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66-4481-A2ED-FD2E44F5FF8D}"/>
                </c:ext>
              </c:extLst>
            </c:dLbl>
            <c:dLbl>
              <c:idx val="5"/>
              <c:layout>
                <c:manualLayout>
                  <c:x val="-6.0060924518777523E-2"/>
                  <c:y val="5.0219463007631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66-4481-A2ED-FD2E44F5FF8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Лист1!$B$11:$G$11</c:f>
              <c:strCache>
                <c:ptCount val="6"/>
                <c:pt idx="0">
                  <c:v>2022</c:v>
                </c:pt>
                <c:pt idx="1">
                  <c:v>2023</c:v>
                </c:pt>
                <c:pt idx="2">
                  <c:v>оценка
2024</c:v>
                </c:pt>
                <c:pt idx="3">
                  <c:v>прогноз
2025</c:v>
                </c:pt>
                <c:pt idx="4">
                  <c:v>прогноз
2026</c:v>
                </c:pt>
                <c:pt idx="5">
                  <c:v>прогноз
2027</c:v>
                </c:pt>
              </c:strCache>
            </c:strRef>
          </c:cat>
          <c:val>
            <c:numRef>
              <c:f>Лист1!$B$12:$G$12</c:f>
              <c:numCache>
                <c:formatCode>#,##0.00</c:formatCode>
                <c:ptCount val="6"/>
                <c:pt idx="0">
                  <c:v>102</c:v>
                </c:pt>
                <c:pt idx="1">
                  <c:v>106.8</c:v>
                </c:pt>
                <c:pt idx="2">
                  <c:v>113.52649144996585</c:v>
                </c:pt>
                <c:pt idx="3">
                  <c:v>103.27686293677871</c:v>
                </c:pt>
                <c:pt idx="4">
                  <c:v>102.40337547799747</c:v>
                </c:pt>
                <c:pt idx="5">
                  <c:v>102.01929728511618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D266-4481-A2ED-FD2E44F5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9166576"/>
        <c:axId val="919178096"/>
      </c:lineChart>
      <c:catAx>
        <c:axId val="9278692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876896"/>
        <c:crosses val="autoZero"/>
        <c:auto val="1"/>
        <c:lblAlgn val="ctr"/>
        <c:lblOffset val="100"/>
        <c:noMultiLvlLbl val="0"/>
      </c:catAx>
      <c:valAx>
        <c:axId val="92787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869216"/>
        <c:crosses val="autoZero"/>
        <c:crossBetween val="between"/>
      </c:valAx>
      <c:valAx>
        <c:axId val="919178096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19166576"/>
        <c:crosses val="max"/>
        <c:crossBetween val="between"/>
        <c:majorUnit val="5"/>
      </c:valAx>
      <c:catAx>
        <c:axId val="91916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9178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746103121881214E-2"/>
          <c:y val="0.71436938506345604"/>
          <c:w val="0.88250779375623756"/>
          <c:h val="0.26714263115550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902149305814836E-2"/>
          <c:y val="0"/>
          <c:w val="0.9681957013883703"/>
          <c:h val="0.8817135826771654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204800"/>
        <c:axId val="80605696"/>
        <c:axId val="0"/>
      </c:bar3DChart>
      <c:catAx>
        <c:axId val="80204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605696"/>
        <c:crosses val="autoZero"/>
        <c:auto val="1"/>
        <c:lblAlgn val="ctr"/>
        <c:lblOffset val="100"/>
        <c:noMultiLvlLbl val="0"/>
      </c:catAx>
      <c:valAx>
        <c:axId val="80605696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80204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solidFill>
            <a:schemeClr val="accent1"/>
          </a:solidFill>
          <a:prstDash val="solid"/>
        </a:ln>
        <a:effectLst/>
      </c:spPr>
    </c:floor>
    <c:sideWall>
      <c:thickness val="0"/>
      <c:spPr>
        <a:noFill/>
        <a:ln w="25400">
          <a:noFill/>
        </a:ln>
        <a:effectLst/>
      </c:spPr>
    </c:sideWall>
    <c:backWall>
      <c:thickness val="0"/>
      <c:spPr>
        <a:noFill/>
        <a:ln w="25400"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30.6</c:v>
                </c:pt>
                <c:pt idx="1">
                  <c:v>28.4</c:v>
                </c:pt>
                <c:pt idx="2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C-4F08-9D5E-DC730EDD74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20.6</c:v>
                </c:pt>
                <c:pt idx="1">
                  <c:v>16.7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C-4F08-9D5E-DC730EDD74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79514624"/>
        <c:axId val="71265088"/>
        <c:axId val="0"/>
      </c:bar3DChart>
      <c:catAx>
        <c:axId val="79514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265088"/>
        <c:crosses val="autoZero"/>
        <c:auto val="1"/>
        <c:lblAlgn val="ctr"/>
        <c:lblOffset val="100"/>
        <c:noMultiLvlLbl val="0"/>
      </c:catAx>
      <c:valAx>
        <c:axId val="7126508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ru-RU"/>
          </a:p>
        </c:txPr>
        <c:crossAx val="7951462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5787518640656906"/>
          <c:y val="0.40675705079874896"/>
          <c:w val="0.33352143348119406"/>
          <c:h val="0.17918466871112212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902149305814836E-2"/>
          <c:y val="0"/>
          <c:w val="0.9681957013883703"/>
          <c:h val="0.8817135826771654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57664"/>
        <c:axId val="80608576"/>
      </c:barChart>
      <c:catAx>
        <c:axId val="86257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608576"/>
        <c:crosses val="autoZero"/>
        <c:auto val="1"/>
        <c:lblAlgn val="ctr"/>
        <c:lblOffset val="100"/>
        <c:noMultiLvlLbl val="0"/>
      </c:catAx>
      <c:valAx>
        <c:axId val="806085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625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Социальные расходы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Дотации местным бюджетам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0.35</c:v>
                </c:pt>
                <c:pt idx="1">
                  <c:v>0.219</c:v>
                </c:pt>
                <c:pt idx="2">
                  <c:v>0.24099999999999999</c:v>
                </c:pt>
                <c:pt idx="3">
                  <c:v>0.107</c:v>
                </c:pt>
                <c:pt idx="4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7-4E47-9F26-19E521037F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50358705630142"/>
          <c:y val="0.11826473743834294"/>
          <c:w val="0.31292957894654966"/>
          <c:h val="0.7895435622290283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902149305814836E-2"/>
          <c:y val="0"/>
          <c:w val="0.9681957013883703"/>
          <c:h val="0.8817135826771654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57664"/>
        <c:axId val="80608576"/>
      </c:barChart>
      <c:catAx>
        <c:axId val="86257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608576"/>
        <c:crosses val="autoZero"/>
        <c:auto val="1"/>
        <c:lblAlgn val="ctr"/>
        <c:lblOffset val="100"/>
        <c:noMultiLvlLbl val="0"/>
      </c:catAx>
      <c:valAx>
        <c:axId val="806085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625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32A64-614A-4C20-B588-1878AA4B5C98}" type="datetimeFigureOut">
              <a:rPr lang="ru-RU"/>
              <a:pPr>
                <a:defRPr/>
              </a:pPr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0" tIns="45496" rIns="90990" bIns="454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0990" tIns="45496" rIns="90990" bIns="4549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5300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</p:spPr>
        <p:txBody>
          <a:bodyPr vert="horz" wrap="square" lIns="90990" tIns="45496" rIns="90990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1E83FB7-4561-4B37-9A0A-5D625F7C13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480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325438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cap="all" dirty="0"/>
              <a:t>	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99E813C-33E1-448D-81AD-4254871723C9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325438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cap="all" dirty="0"/>
              <a:t>	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99E813C-33E1-448D-81AD-4254871723C9}" type="slidenum">
              <a:rPr lang="ru-RU" altLang="ru-RU" smtClean="0">
                <a:latin typeface="Calibri" pitchFamily="34" charset="0"/>
              </a:rPr>
              <a:pPr/>
              <a:t>10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8D4D3-1E8C-4492-BCD5-732C9A45FE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333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5B6E3-59C3-48F9-9953-4F57DDE0C72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80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4F365-E646-4FC8-B557-5C70724210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0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9B7FC-B265-4C9B-B28F-7824C33A5C8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95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DFF0E-F312-4893-A531-DF37BAE9CEE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254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A147C-675E-4F64-AD61-404B8A367AD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02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869D5-31AF-4FEF-BB79-305BB0907A0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46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10797-BABB-40B0-801C-390D518DB6D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06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11198-E69D-45EC-B1BC-8207FE7489E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06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E96D0-C8E3-43E6-A7E7-F57C6B809EB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69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01510-37E9-4801-B8A4-3BD55D5D42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920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0631B-F3AE-4511-A3C0-270CC10F2AD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67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776" r:id="rId2"/>
    <p:sldLayoutId id="2147484777" r:id="rId3"/>
    <p:sldLayoutId id="2147484778" r:id="rId4"/>
    <p:sldLayoutId id="2147484779" r:id="rId5"/>
    <p:sldLayoutId id="2147484780" r:id="rId6"/>
    <p:sldLayoutId id="2147484781" r:id="rId7"/>
    <p:sldLayoutId id="2147484782" r:id="rId8"/>
    <p:sldLayoutId id="2147484783" r:id="rId9"/>
    <p:sldLayoutId id="2147484784" r:id="rId10"/>
    <p:sldLayoutId id="21474847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43000" y="161925"/>
            <a:ext cx="789349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 и имущественных отношений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Чукотского автономного округа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200150"/>
            <a:ext cx="8735888" cy="266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окружного бюджета 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2025 год и плановый период 2026 и 2027 годов </a:t>
            </a:r>
          </a:p>
        </p:txBody>
      </p:sp>
      <p:pic>
        <p:nvPicPr>
          <p:cNvPr id="2" name="Picture 2" descr="C:\Users\room205_1\Desktop\ГЕР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048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0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443958"/>
            <a:ext cx="9144000" cy="699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200150"/>
            <a:ext cx="8735888" cy="266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194899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7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Прогноз социально –экономического развития </a:t>
            </a:r>
          </a:p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Чукотского автономного округа в 2025 - 2027 годах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00609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3940ECC-7458-45C1-B5D4-AA0C20CB1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498445"/>
              </p:ext>
            </p:extLst>
          </p:nvPr>
        </p:nvGraphicFramePr>
        <p:xfrm>
          <a:off x="234898" y="700609"/>
          <a:ext cx="3888432" cy="229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11F407A-123A-4103-1BBF-F6E5297A31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655368"/>
              </p:ext>
            </p:extLst>
          </p:nvPr>
        </p:nvGraphicFramePr>
        <p:xfrm>
          <a:off x="212446" y="3114854"/>
          <a:ext cx="4067944" cy="199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2D594DF7-2979-0D06-8787-E61D053D1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477915"/>
              </p:ext>
            </p:extLst>
          </p:nvPr>
        </p:nvGraphicFramePr>
        <p:xfrm>
          <a:off x="4725369" y="754772"/>
          <a:ext cx="4179307" cy="223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51AA500-5D95-0F36-4E3F-1462C18472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44080"/>
              </p:ext>
            </p:extLst>
          </p:nvPr>
        </p:nvGraphicFramePr>
        <p:xfrm>
          <a:off x="4725369" y="2994402"/>
          <a:ext cx="4207263" cy="2149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50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и бюджетной политики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2025 год и плановый период 2026 и 2027 годов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7504" y="1275606"/>
            <a:ext cx="8928992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Сохранение финансовой устойчивости и сбалансированности бюджетной системы Чукотского автономного округа;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налоговых поступлений;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потенциала экономики региона;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поручений и указов Президента Российской Федерации;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Адресное решение социальных задач и достижение общественно значимых результатов.</a:t>
            </a:r>
          </a:p>
          <a:p>
            <a:pPr algn="ctr" eaLnBrk="1" hangingPunct="1">
              <a:spcAft>
                <a:spcPts val="600"/>
              </a:spcAft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hangingPunct="1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9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1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доходов окружного бюджета на 2025-2027 годы </a:t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8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70349"/>
              </p:ext>
            </p:extLst>
          </p:nvPr>
        </p:nvGraphicFramePr>
        <p:xfrm>
          <a:off x="111081" y="1412334"/>
          <a:ext cx="8928994" cy="3213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017"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</a:t>
                      </a:r>
                    </a:p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2027 год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доходы, всего: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организаций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добычу полезных ископаемых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налоговые и неналоговые доходы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поступления: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7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96336" y="1111845"/>
            <a:ext cx="1547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(млрд.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36004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доходов окружного бюджета на 2025 – 2027 годы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37147113"/>
              </p:ext>
            </p:extLst>
          </p:nvPr>
        </p:nvGraphicFramePr>
        <p:xfrm>
          <a:off x="395536" y="1369218"/>
          <a:ext cx="8352928" cy="337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323138" y="1111845"/>
            <a:ext cx="1820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(млрд. рублей)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DBA5865-BDE0-53B6-75F0-0E11BF3C91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766451"/>
              </p:ext>
            </p:extLst>
          </p:nvPr>
        </p:nvGraphicFramePr>
        <p:xfrm>
          <a:off x="179512" y="1369218"/>
          <a:ext cx="8856984" cy="3479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1000"/>
              </a:lnSpc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расходов окружного бюджета на 2025-2027 годы</a:t>
            </a:r>
            <a:endParaRPr lang="ru-RU" alt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8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21451"/>
              </p:ext>
            </p:extLst>
          </p:nvPr>
        </p:nvGraphicFramePr>
        <p:xfrm>
          <a:off x="107504" y="1412334"/>
          <a:ext cx="8932571" cy="321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020"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2024 год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2026 год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2027 год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расходы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местным бюджетам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8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48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524328" y="1111845"/>
            <a:ext cx="16196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(млрд.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375914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окружного бюджета на 2025 год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200150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661733880"/>
              </p:ext>
            </p:extLst>
          </p:nvPr>
        </p:nvGraphicFramePr>
        <p:xfrm>
          <a:off x="395536" y="1369218"/>
          <a:ext cx="8352928" cy="337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3431866-88E4-6CFA-CDB1-3E60A81FB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7833391"/>
              </p:ext>
            </p:extLst>
          </p:nvPr>
        </p:nvGraphicFramePr>
        <p:xfrm>
          <a:off x="395535" y="1340767"/>
          <a:ext cx="8496945" cy="340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50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106488" y="1130300"/>
            <a:ext cx="18208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altLang="ru-RU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79512" y="0"/>
            <a:ext cx="8856984" cy="59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окружного бюджета на 2026-2027 годы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99542"/>
            <a:ext cx="914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876006"/>
            <a:ext cx="9144000" cy="2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395536" y="1369218"/>
          <a:ext cx="8352928" cy="337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3431866-88E4-6CFA-CDB1-3E60A81FB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349654"/>
              </p:ext>
            </p:extLst>
          </p:nvPr>
        </p:nvGraphicFramePr>
        <p:xfrm>
          <a:off x="395535" y="1340767"/>
          <a:ext cx="8496945" cy="340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4F756DE-AFB3-F841-3C10-72A1A26949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575580"/>
              </p:ext>
            </p:extLst>
          </p:nvPr>
        </p:nvGraphicFramePr>
        <p:xfrm>
          <a:off x="251520" y="1413354"/>
          <a:ext cx="4176464" cy="336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1098426-9252-6AF0-6BCE-68DD40E98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344763"/>
              </p:ext>
            </p:extLst>
          </p:nvPr>
        </p:nvGraphicFramePr>
        <p:xfrm>
          <a:off x="4884886" y="1413354"/>
          <a:ext cx="4104456" cy="343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8">
            <a:extLst>
              <a:ext uri="{FF2B5EF4-FFF2-40B4-BE49-F238E27FC236}">
                <a16:creationId xmlns:a16="http://schemas.microsoft.com/office/drawing/2014/main" id="{82762EC2-7FE4-3DC9-85DA-ADEDA115F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869221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2026 год – 44,8 млрд. рублей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84B878-E5E9-9A60-FAD5-A2878F6F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883" y="869221"/>
            <a:ext cx="3096344" cy="36933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2027 год – 39,0 млрд.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6390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11B4DF-908C-62B6-A65B-00142E0C61FF}"/>
              </a:ext>
            </a:extLst>
          </p:cNvPr>
          <p:cNvSpPr txBox="1"/>
          <p:nvPr/>
        </p:nvSpPr>
        <p:spPr>
          <a:xfrm>
            <a:off x="107504" y="349931"/>
            <a:ext cx="89289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долга </a:t>
            </a:r>
          </a:p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Чукотского автономного округа на 2024 - 2027 годы</a:t>
            </a:r>
          </a:p>
          <a:p>
            <a:endParaRPr lang="ru-RU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757A1-CF24-4B68-A057-DD255D48E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1111845"/>
            <a:ext cx="14756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(млрд. рублей)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6A5CBB5-03EB-96B4-706F-8B3B84513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1830548"/>
              </p:ext>
            </p:extLst>
          </p:nvPr>
        </p:nvGraphicFramePr>
        <p:xfrm>
          <a:off x="179512" y="1369219"/>
          <a:ext cx="8568952" cy="33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Нижний колонтитул 24">
            <a:extLst>
              <a:ext uri="{FF2B5EF4-FFF2-40B4-BE49-F238E27FC236}">
                <a16:creationId xmlns:a16="http://schemas.microsoft.com/office/drawing/2014/main" id="{5244ADEF-C1F7-253A-38CF-95AB01A9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Номер слайда 25">
            <a:extLst>
              <a:ext uri="{FF2B5EF4-FFF2-40B4-BE49-F238E27FC236}">
                <a16:creationId xmlns:a16="http://schemas.microsoft.com/office/drawing/2014/main" id="{75CE7618-6DD4-7343-275A-90332901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8822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21977</TotalTime>
  <Words>384</Words>
  <Application>Microsoft Office PowerPoint</Application>
  <PresentationFormat>Экран (16:9)</PresentationFormat>
  <Paragraphs>158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Скобелев Игнат Игоревич</dc:creator>
  <cp:lastModifiedBy>Молько Анастасия Константиновна</cp:lastModifiedBy>
  <cp:revision>21</cp:revision>
  <cp:lastPrinted>2023-11-20T07:49:31Z</cp:lastPrinted>
  <dcterms:created xsi:type="dcterms:W3CDTF">2017-11-09T05:09:06Z</dcterms:created>
  <dcterms:modified xsi:type="dcterms:W3CDTF">2024-11-12T04:59:46Z</dcterms:modified>
</cp:coreProperties>
</file>