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50" r:id="rId1"/>
    <p:sldMasterId id="2147485074" r:id="rId2"/>
    <p:sldMasterId id="2147485086" r:id="rId3"/>
    <p:sldMasterId id="2147485098" r:id="rId4"/>
    <p:sldMasterId id="2147485110" r:id="rId5"/>
    <p:sldMasterId id="2147485122" r:id="rId6"/>
    <p:sldMasterId id="2147485146" r:id="rId7"/>
    <p:sldMasterId id="2147485158" r:id="rId8"/>
    <p:sldMasterId id="2147485170" r:id="rId9"/>
    <p:sldMasterId id="2147485182" r:id="rId10"/>
    <p:sldMasterId id="2147485194" r:id="rId11"/>
  </p:sldMasterIdLst>
  <p:notesMasterIdLst>
    <p:notesMasterId r:id="rId54"/>
  </p:notesMasterIdLst>
  <p:handoutMasterIdLst>
    <p:handoutMasterId r:id="rId55"/>
  </p:handoutMasterIdLst>
  <p:sldIdLst>
    <p:sldId id="514" r:id="rId12"/>
    <p:sldId id="489" r:id="rId13"/>
    <p:sldId id="490" r:id="rId14"/>
    <p:sldId id="491" r:id="rId15"/>
    <p:sldId id="492" r:id="rId16"/>
    <p:sldId id="515" r:id="rId17"/>
    <p:sldId id="494" r:id="rId18"/>
    <p:sldId id="495" r:id="rId19"/>
    <p:sldId id="496" r:id="rId20"/>
    <p:sldId id="497" r:id="rId21"/>
    <p:sldId id="498" r:id="rId22"/>
    <p:sldId id="447" r:id="rId23"/>
    <p:sldId id="448" r:id="rId24"/>
    <p:sldId id="479" r:id="rId25"/>
    <p:sldId id="484" r:id="rId26"/>
    <p:sldId id="485" r:id="rId27"/>
    <p:sldId id="505" r:id="rId28"/>
    <p:sldId id="506" r:id="rId29"/>
    <p:sldId id="508" r:id="rId30"/>
    <p:sldId id="509" r:id="rId31"/>
    <p:sldId id="510" r:id="rId32"/>
    <p:sldId id="511" r:id="rId33"/>
    <p:sldId id="512" r:id="rId34"/>
    <p:sldId id="501" r:id="rId35"/>
    <p:sldId id="502" r:id="rId36"/>
    <p:sldId id="499" r:id="rId37"/>
    <p:sldId id="500" r:id="rId38"/>
    <p:sldId id="486" r:id="rId39"/>
    <p:sldId id="487" r:id="rId40"/>
    <p:sldId id="503" r:id="rId41"/>
    <p:sldId id="504" r:id="rId42"/>
    <p:sldId id="482" r:id="rId43"/>
    <p:sldId id="483" r:id="rId44"/>
    <p:sldId id="451" r:id="rId45"/>
    <p:sldId id="481" r:id="rId46"/>
    <p:sldId id="457" r:id="rId47"/>
    <p:sldId id="488" r:id="rId48"/>
    <p:sldId id="470" r:id="rId49"/>
    <p:sldId id="473" r:id="rId50"/>
    <p:sldId id="474" r:id="rId51"/>
    <p:sldId id="475" r:id="rId52"/>
    <p:sldId id="477" r:id="rId53"/>
  </p:sldIdLst>
  <p:sldSz cx="9144000" cy="5715000" type="screen16x1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514"/>
            <p14:sldId id="489"/>
            <p14:sldId id="490"/>
            <p14:sldId id="491"/>
            <p14:sldId id="492"/>
            <p14:sldId id="515"/>
            <p14:sldId id="494"/>
            <p14:sldId id="495"/>
            <p14:sldId id="496"/>
            <p14:sldId id="497"/>
            <p14:sldId id="498"/>
            <p14:sldId id="447"/>
            <p14:sldId id="448"/>
            <p14:sldId id="479"/>
            <p14:sldId id="484"/>
            <p14:sldId id="485"/>
            <p14:sldId id="505"/>
            <p14:sldId id="506"/>
            <p14:sldId id="508"/>
            <p14:sldId id="509"/>
            <p14:sldId id="510"/>
            <p14:sldId id="511"/>
            <p14:sldId id="512"/>
            <p14:sldId id="501"/>
            <p14:sldId id="502"/>
            <p14:sldId id="499"/>
            <p14:sldId id="500"/>
            <p14:sldId id="486"/>
            <p14:sldId id="487"/>
            <p14:sldId id="503"/>
            <p14:sldId id="504"/>
            <p14:sldId id="482"/>
            <p14:sldId id="483"/>
            <p14:sldId id="451"/>
            <p14:sldId id="481"/>
            <p14:sldId id="457"/>
            <p14:sldId id="488"/>
            <p14:sldId id="470"/>
            <p14:sldId id="473"/>
            <p14:sldId id="474"/>
            <p14:sldId id="475"/>
            <p14:sldId id="4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0EA00"/>
    <a:srgbClr val="FFFF66"/>
    <a:srgbClr val="FFFFCC"/>
    <a:srgbClr val="00AC00"/>
    <a:srgbClr val="61B0FF"/>
    <a:srgbClr val="3399FF"/>
    <a:srgbClr val="9ECB7F"/>
    <a:srgbClr val="CC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8737" autoAdjust="0"/>
  </p:normalViewPr>
  <p:slideViewPr>
    <p:cSldViewPr snapToGrid="0">
      <p:cViewPr>
        <p:scale>
          <a:sx n="130" d="100"/>
          <a:sy n="130" d="100"/>
        </p:scale>
        <p:origin x="-1404" y="-24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6.pn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image" Target="../media/image26.pn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29.jp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29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8.png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11.pn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image" Target="../media/image9.png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UserShapes" Target="../drawings/drawing2.xml"/><Relationship Id="rId2" Type="http://schemas.openxmlformats.org/officeDocument/2006/relationships/image" Target="../media/image8.png"/><Relationship Id="rId1" Type="http://schemas.openxmlformats.org/officeDocument/2006/relationships/image" Target="../media/image10.png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316308357895392"/>
          <c:y val="0"/>
          <c:w val="0.67368697035847869"/>
          <c:h val="0.7633851204318439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9.4359838725533329E-2"/>
                  <c:y val="-5.59279990734656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320 786,7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83315354189035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100 306,3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683207479323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167 954,4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83315354189141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140 553,2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299892125133795E-3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104 296,5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944983818770227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506652283351312E-2"/>
                  <c:y val="-5.2185257664709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702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9449838187702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22 431,7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698309960445882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 </a:t>
                    </a:r>
                    <a:r>
                      <a:rPr lang="ru-RU" dirty="0" smtClean="0"/>
                      <a:t>237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320786.7</c:v>
                </c:pt>
                <c:pt idx="1">
                  <c:v>100306.3</c:v>
                </c:pt>
                <c:pt idx="2">
                  <c:v>167954.4</c:v>
                </c:pt>
                <c:pt idx="3">
                  <c:v>140553.20000000001</c:v>
                </c:pt>
                <c:pt idx="4">
                  <c:v>104296.5</c:v>
                </c:pt>
                <c:pt idx="5">
                  <c:v>47713.7</c:v>
                </c:pt>
                <c:pt idx="6">
                  <c:v>164702.1</c:v>
                </c:pt>
                <c:pt idx="7">
                  <c:v>22431.7</c:v>
                </c:pt>
                <c:pt idx="8">
                  <c:v>51237.599999999999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0791680"/>
        <c:axId val="77900032"/>
        <c:axId val="0"/>
      </c:bar3DChart>
      <c:catAx>
        <c:axId val="11079168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7900032"/>
        <c:crosses val="autoZero"/>
        <c:auto val="1"/>
        <c:lblAlgn val="l"/>
        <c:lblOffset val="100"/>
        <c:noMultiLvlLbl val="0"/>
      </c:catAx>
      <c:valAx>
        <c:axId val="77900032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0791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98898334030584"/>
          <c:y val="0.86653066220188624"/>
          <c:w val="0.36347684517293016"/>
          <c:h val="7.678253905645257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социальную политику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023363031718145E-2"/>
          <c:y val="0.29553521830907681"/>
          <c:w val="0.9127810476801077"/>
          <c:h val="0.49833477975479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944417481878232E-3"/>
                  <c:y val="2.18941232380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238E-3"/>
                  <c:y val="2.18941232380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726310052749894E-17"/>
                  <c:y val="3.64902053967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91921643174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45262010549979E-16"/>
                  <c:y val="3.64902053967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67.2</c:v>
                </c:pt>
                <c:pt idx="1">
                  <c:v>73.5</c:v>
                </c:pt>
                <c:pt idx="2">
                  <c:v>67.2</c:v>
                </c:pt>
                <c:pt idx="3">
                  <c:v>64.7</c:v>
                </c:pt>
                <c:pt idx="4">
                  <c:v>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6160"/>
        <c:axId val="9328256"/>
      </c:barChart>
      <c:catAx>
        <c:axId val="23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28256"/>
        <c:crosses val="autoZero"/>
        <c:auto val="1"/>
        <c:lblAlgn val="ctr"/>
        <c:lblOffset val="100"/>
        <c:noMultiLvlLbl val="0"/>
      </c:catAx>
      <c:valAx>
        <c:axId val="93282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39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государственную поддержку семьи и детей</a:t>
            </a:r>
            <a:endParaRPr lang="ru-RU" dirty="0"/>
          </a:p>
        </c:rich>
      </c:tx>
      <c:layout>
        <c:manualLayout>
          <c:xMode val="edge"/>
          <c:yMode val="edge"/>
          <c:x val="0.1162476807626602"/>
          <c:y val="2.2278210112465491E-2"/>
        </c:manualLayout>
      </c:layout>
      <c:overlay val="0"/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036187760962"/>
          <c:y val="0.16066660673184943"/>
          <c:w val="0.72197375904847205"/>
          <c:h val="0.5791914354608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культуры, спорта и туризма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1054.8</c:v>
                </c:pt>
                <c:pt idx="1">
                  <c:v>1161.5999999999999</c:v>
                </c:pt>
                <c:pt idx="2">
                  <c:v>39.5</c:v>
                </c:pt>
                <c:pt idx="3">
                  <c:v>130.30000000000001</c:v>
                </c:pt>
                <c:pt idx="4">
                  <c:v>6778.1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106.9</c:v>
                </c:pt>
                <c:pt idx="1">
                  <c:v>0.3</c:v>
                </c:pt>
                <c:pt idx="2">
                  <c:v>2626.3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окружного бюджета на здравоохранение в расчете на 1 жителя, тыс. рублей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-2.9727518037815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78.8</c:v>
                </c:pt>
                <c:pt idx="1">
                  <c:v>79</c:v>
                </c:pt>
                <c:pt idx="2">
                  <c:v>54.4</c:v>
                </c:pt>
                <c:pt idx="3">
                  <c:v>46.5</c:v>
                </c:pt>
                <c:pt idx="4">
                  <c:v>45.7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447424"/>
        <c:axId val="215495744"/>
      </c:barChart>
      <c:catAx>
        <c:axId val="12144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5495744"/>
        <c:crosses val="autoZero"/>
        <c:auto val="1"/>
        <c:lblAlgn val="ctr"/>
        <c:lblOffset val="100"/>
        <c:noMultiLvlLbl val="0"/>
      </c:catAx>
      <c:valAx>
        <c:axId val="2154957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44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12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промышленной политики</c:v>
                </c:pt>
                <c:pt idx="1">
                  <c:v>Департамент культуры</c:v>
                </c:pt>
                <c:pt idx="2">
                  <c:v>Аппарат губернатора</c:v>
                </c:pt>
                <c:pt idx="3">
                  <c:v>Департамент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1064.2</c:v>
                </c:pt>
                <c:pt idx="1">
                  <c:v>124.2</c:v>
                </c:pt>
                <c:pt idx="2">
                  <c:v>15.3</c:v>
                </c:pt>
                <c:pt idx="3">
                  <c:v>7267.2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образование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145.30000000000001</c:v>
                </c:pt>
                <c:pt idx="1">
                  <c:v>162.9</c:v>
                </c:pt>
                <c:pt idx="2">
                  <c:v>168.4</c:v>
                </c:pt>
                <c:pt idx="3">
                  <c:v>120.6</c:v>
                </c:pt>
                <c:pt idx="4">
                  <c:v>106.2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264128"/>
        <c:axId val="125249216"/>
      </c:barChart>
      <c:catAx>
        <c:axId val="6526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249216"/>
        <c:crosses val="autoZero"/>
        <c:auto val="1"/>
        <c:lblAlgn val="ctr"/>
        <c:lblOffset val="100"/>
        <c:noMultiLvlLbl val="0"/>
      </c:catAx>
      <c:valAx>
        <c:axId val="1252492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6526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культуру, </a:t>
            </a:r>
            <a:r>
              <a:rPr lang="ru-RU" dirty="0" smtClean="0"/>
              <a:t>кинематографию на</a:t>
            </a:r>
            <a:r>
              <a:rPr lang="ru-RU" baseline="0" dirty="0" smtClean="0"/>
              <a:t> 2023 год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7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культуры, спорта и туризма Чукотского автономного округа</c:v>
                </c:pt>
                <c:pt idx="2">
                  <c:v>Комитет по охране объектов культурного наследия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123.5</c:v>
                </c:pt>
                <c:pt idx="1">
                  <c:v>467.4</c:v>
                </c:pt>
                <c:pt idx="2">
                  <c:v>22.8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65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культуру и кинематографию 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15</c:v>
                </c:pt>
                <c:pt idx="1">
                  <c:v>22.7</c:v>
                </c:pt>
                <c:pt idx="2">
                  <c:v>12.2</c:v>
                </c:pt>
                <c:pt idx="3">
                  <c:v>14.9</c:v>
                </c:pt>
                <c:pt idx="4">
                  <c:v>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645056"/>
        <c:axId val="125254400"/>
      </c:barChart>
      <c:catAx>
        <c:axId val="12164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254400"/>
        <c:crosses val="autoZero"/>
        <c:auto val="1"/>
        <c:lblAlgn val="ctr"/>
        <c:lblOffset val="100"/>
        <c:noMultiLvlLbl val="0"/>
      </c:catAx>
      <c:valAx>
        <c:axId val="12525440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164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2022 год</c:v>
                </c:pt>
              </c:strCache>
            </c:strRef>
          </c:tx>
          <c:dPt>
            <c:idx val="0"/>
            <c:bubble3D val="0"/>
            <c:explosion val="19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Департамент культуры</c:v>
                </c:pt>
                <c:pt idx="1">
                  <c:v>Департамент промышленной политики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195.4</c:v>
                </c:pt>
                <c:pt idx="1">
                  <c:v>347.8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физическую культуру и спорт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1189227121983009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3.6</c:v>
                </c:pt>
                <c:pt idx="1">
                  <c:v>4.3</c:v>
                </c:pt>
                <c:pt idx="2">
                  <c:v>5.4</c:v>
                </c:pt>
                <c:pt idx="3">
                  <c:v>2.9</c:v>
                </c:pt>
                <c:pt idx="4">
                  <c:v>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274304"/>
        <c:axId val="125273216"/>
      </c:barChart>
      <c:catAx>
        <c:axId val="12227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273216"/>
        <c:crosses val="autoZero"/>
        <c:auto val="1"/>
        <c:lblAlgn val="ctr"/>
        <c:lblOffset val="100"/>
        <c:noMultiLvlLbl val="0"/>
      </c:catAx>
      <c:valAx>
        <c:axId val="1252732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227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56293767042084"/>
          <c:y val="6.9667719217338123E-2"/>
          <c:w val="0.67292724599924558"/>
          <c:h val="0.727292575236096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10502527155609671"/>
                  <c:y val="-4.3396843258396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03573830200651E-2"/>
                  <c:y val="-4.8046702908509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03573830200651E-2"/>
                  <c:y val="-7.2070054362764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454098787148259E-3"/>
                  <c:y val="-4.8046702908509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32655805943825E-2"/>
                  <c:y val="-9.6093405817018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003573830200755E-2"/>
                  <c:y val="-7.207005436276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003461304061038E-2"/>
                  <c:y val="-7.2070054362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719901733172614E-2"/>
                  <c:y val="-7.207005436276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574491854457791E-3"/>
                  <c:y val="-7.2070054362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287604.8</c:v>
                </c:pt>
                <c:pt idx="1">
                  <c:v>99476.7</c:v>
                </c:pt>
                <c:pt idx="2">
                  <c:v>166999.5</c:v>
                </c:pt>
                <c:pt idx="3">
                  <c:v>134771.6</c:v>
                </c:pt>
                <c:pt idx="4">
                  <c:v>108465.60000000001</c:v>
                </c:pt>
                <c:pt idx="5">
                  <c:v>47121.2</c:v>
                </c:pt>
                <c:pt idx="6">
                  <c:v>161955.6</c:v>
                </c:pt>
                <c:pt idx="7">
                  <c:v>20164.900000000001</c:v>
                </c:pt>
                <c:pt idx="8">
                  <c:v>54604.7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4042368"/>
        <c:axId val="77891264"/>
        <c:axId val="0"/>
      </c:bar3DChart>
      <c:catAx>
        <c:axId val="1140423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7891264"/>
        <c:crosses val="autoZero"/>
        <c:auto val="1"/>
        <c:lblAlgn val="ctr"/>
        <c:lblOffset val="100"/>
        <c:noMultiLvlLbl val="0"/>
      </c:catAx>
      <c:valAx>
        <c:axId val="77891264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042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90836054044746"/>
          <c:y val="0.89179756538764776"/>
          <c:w val="0.36818315304280158"/>
          <c:h val="7.379382469309958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explosion val="25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сельского хозяйства и  продовольствия Чукотского автономного округа</c:v>
                </c:pt>
                <c:pt idx="2">
                  <c:v>Департамент природных ресурсов и экологии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6790.8</c:v>
                </c:pt>
                <c:pt idx="1">
                  <c:v>2.7</c:v>
                </c:pt>
                <c:pt idx="2">
                  <c:v>20.100000000000001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0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жилищно-коммунальное хозяйство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418.8</c:v>
                </c:pt>
                <c:pt idx="1">
                  <c:v>353</c:v>
                </c:pt>
                <c:pt idx="2">
                  <c:v>135.5</c:v>
                </c:pt>
                <c:pt idx="3">
                  <c:v>71.400000000000006</c:v>
                </c:pt>
                <c:pt idx="4">
                  <c:v>83.8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842112"/>
        <c:axId val="64989440"/>
      </c:barChart>
      <c:catAx>
        <c:axId val="12284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989440"/>
        <c:crosses val="autoZero"/>
        <c:auto val="1"/>
        <c:lblAlgn val="ctr"/>
        <c:lblOffset val="100"/>
        <c:noMultiLvlLbl val="0"/>
      </c:catAx>
      <c:valAx>
        <c:axId val="649894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284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жилищно-коммунальное хозяйство на </a:t>
            </a:r>
            <a:r>
              <a:rPr lang="ru-RU" dirty="0" smtClean="0"/>
              <a:t>2021-2025 </a:t>
            </a:r>
            <a:r>
              <a:rPr lang="ru-RU" dirty="0"/>
              <a:t>годы, млн. рублей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жилищно-коммунальное хозяйство на 2020-2024 годы,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19887.7</c:v>
                </c:pt>
                <c:pt idx="1">
                  <c:v>17749.8</c:v>
                </c:pt>
                <c:pt idx="2">
                  <c:v>6813.6</c:v>
                </c:pt>
                <c:pt idx="3">
                  <c:v>3590</c:v>
                </c:pt>
                <c:pt idx="4">
                  <c:v>4214.1000000000004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22384896"/>
        <c:axId val="64990592"/>
        <c:axId val="0"/>
      </c:bar3DChart>
      <c:catAx>
        <c:axId val="122384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64990592"/>
        <c:crosses val="autoZero"/>
        <c:auto val="1"/>
        <c:lblAlgn val="ctr"/>
        <c:lblOffset val="100"/>
        <c:noMultiLvlLbl val="0"/>
      </c:catAx>
      <c:valAx>
        <c:axId val="64990592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12238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3487456833311308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11763.1</c:v>
                </c:pt>
                <c:pt idx="1">
                  <c:v>13836</c:v>
                </c:pt>
                <c:pt idx="2">
                  <c:v>13176.9</c:v>
                </c:pt>
                <c:pt idx="3">
                  <c:v>13529.6</c:v>
                </c:pt>
                <c:pt idx="4">
                  <c:v>12505.8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390528"/>
        <c:axId val="64992896"/>
        <c:axId val="0"/>
      </c:bar3DChart>
      <c:catAx>
        <c:axId val="122390528"/>
        <c:scaling>
          <c:orientation val="minMax"/>
        </c:scaling>
        <c:delete val="0"/>
        <c:axPos val="b"/>
        <c:majorTickMark val="out"/>
        <c:minorTickMark val="none"/>
        <c:tickLblPos val="nextTo"/>
        <c:crossAx val="64992896"/>
        <c:crosses val="autoZero"/>
        <c:auto val="1"/>
        <c:lblAlgn val="ctr"/>
        <c:lblOffset val="100"/>
        <c:noMultiLvlLbl val="0"/>
      </c:catAx>
      <c:valAx>
        <c:axId val="649928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23905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033839658135639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Межбюджетные трансферты общего характера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6118.9</c:v>
                </c:pt>
                <c:pt idx="1">
                  <c:v>4532.8</c:v>
                </c:pt>
                <c:pt idx="2">
                  <c:v>3914.1</c:v>
                </c:pt>
                <c:pt idx="3">
                  <c:v>2982.5</c:v>
                </c:pt>
                <c:pt idx="4">
                  <c:v>1725.8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536448"/>
        <c:axId val="64994624"/>
        <c:axId val="0"/>
      </c:bar3DChart>
      <c:catAx>
        <c:axId val="122536448"/>
        <c:scaling>
          <c:orientation val="minMax"/>
        </c:scaling>
        <c:delete val="0"/>
        <c:axPos val="b"/>
        <c:majorTickMark val="out"/>
        <c:minorTickMark val="none"/>
        <c:tickLblPos val="nextTo"/>
        <c:crossAx val="64994624"/>
        <c:crosses val="autoZero"/>
        <c:auto val="1"/>
        <c:lblAlgn val="ctr"/>
        <c:lblOffset val="100"/>
        <c:noMultiLvlLbl val="0"/>
      </c:catAx>
      <c:valAx>
        <c:axId val="649946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25364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07165921936955"/>
          <c:y val="3.5357904503792177E-2"/>
          <c:w val="0.53384383622080078"/>
          <c:h val="0.63886607013079921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181.6</c:v>
                </c:pt>
                <c:pt idx="1">
                  <c:v>198.8</c:v>
                </c:pt>
                <c:pt idx="2">
                  <c:v>196</c:v>
                </c:pt>
                <c:pt idx="3">
                  <c:v>166.5</c:v>
                </c:pt>
                <c:pt idx="4">
                  <c:v>166.5</c:v>
                </c:pt>
              </c:numCache>
            </c:numRef>
          </c:val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128.4</c:v>
                </c:pt>
                <c:pt idx="1">
                  <c:v>211.9</c:v>
                </c:pt>
                <c:pt idx="2">
                  <c:v>384.1</c:v>
                </c:pt>
                <c:pt idx="3">
                  <c:v>113.1</c:v>
                </c:pt>
                <c:pt idx="4">
                  <c:v>113.3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505.6</c:v>
                </c:pt>
                <c:pt idx="1">
                  <c:v>615</c:v>
                </c:pt>
                <c:pt idx="2">
                  <c:v>620</c:v>
                </c:pt>
                <c:pt idx="3">
                  <c:v>788.4</c:v>
                </c:pt>
                <c:pt idx="4">
                  <c:v>562.29999999999995</c:v>
                </c:pt>
              </c:numCache>
            </c:numRef>
          </c:val>
        </c:ser>
        <c:ser>
          <c:idx val="1"/>
          <c:order val="3"/>
          <c:tx>
            <c:strRef>
              <c:f>Лист1!$A$3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6</c:v>
                </c:pt>
                <c:pt idx="1">
                  <c:v>6.6</c:v>
                </c:pt>
                <c:pt idx="2">
                  <c:v>7.7</c:v>
                </c:pt>
                <c:pt idx="3">
                  <c:v>8</c:v>
                </c:pt>
                <c:pt idx="4">
                  <c:v>8.4</c:v>
                </c:pt>
              </c:numCache>
            </c:numRef>
          </c:val>
        </c:ser>
        <c:ser>
          <c:idx val="0"/>
          <c:order val="4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1291.4000000000001</c:v>
                </c:pt>
                <c:pt idx="1">
                  <c:v>1560.1</c:v>
                </c:pt>
                <c:pt idx="2">
                  <c:v>2165.1</c:v>
                </c:pt>
                <c:pt idx="3">
                  <c:v>2264.5</c:v>
                </c:pt>
                <c:pt idx="4">
                  <c:v>2879.7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536960"/>
        <c:axId val="125278976"/>
        <c:axId val="0"/>
      </c:bar3DChart>
      <c:catAx>
        <c:axId val="12253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5278976"/>
        <c:crosses val="autoZero"/>
        <c:auto val="1"/>
        <c:lblAlgn val="ctr"/>
        <c:lblOffset val="100"/>
        <c:noMultiLvlLbl val="0"/>
      </c:catAx>
      <c:valAx>
        <c:axId val="1252789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25369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hPercent val="60"/>
      <c:rotY val="240"/>
      <c:depthPercent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62501436860094E-2"/>
          <c:y val="9.9013110528697823E-2"/>
          <c:w val="0.84307499712627987"/>
          <c:h val="0.80805932980834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  <a:bevelB/>
            </a:sp3d>
          </c:spPr>
          <c:explosion val="21"/>
          <c:dPt>
            <c:idx val="0"/>
            <c:bubble3D val="0"/>
          </c:dPt>
          <c:dPt>
            <c:idx val="1"/>
            <c:bubble3D val="0"/>
            <c:explosion val="49"/>
          </c:dPt>
          <c:dPt>
            <c:idx val="2"/>
            <c:bubble3D val="0"/>
          </c:dPt>
          <c:dPt>
            <c:idx val="5"/>
            <c:bubble3D val="0"/>
            <c:explosion val="18"/>
          </c:dPt>
          <c:dPt>
            <c:idx val="6"/>
            <c:bubble3D val="0"/>
            <c:explosion val="24"/>
          </c:dPt>
          <c:dPt>
            <c:idx val="7"/>
            <c:bubble3D val="0"/>
          </c:dPt>
          <c:dPt>
            <c:idx val="9"/>
            <c:bubble3D val="0"/>
            <c:explosion val="9"/>
          </c:dPt>
          <c:dLbls>
            <c:dLbl>
              <c:idx val="0"/>
              <c:layout>
                <c:manualLayout>
                  <c:x val="8.6573133835832511E-2"/>
                  <c:y val="0.158704293119776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20,8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3041929348304253E-2"/>
                  <c:y val="1.828187599600749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</a:t>
                    </a:r>
                    <a:r>
                      <a:rPr lang="ru-RU" dirty="0" smtClean="0"/>
                      <a:t>7,7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3385570171691571E-2"/>
                  <c:y val="-8.67864672966195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</a:t>
                    </a:r>
                    <a:r>
                      <a:rPr lang="ru-RU" dirty="0" smtClean="0"/>
                      <a:t>8,5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9715777077928206E-2"/>
                  <c:y val="-0.172776541026132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283,1</a:t>
                    </a:r>
                    <a:r>
                      <a:rPr lang="ru-RU" dirty="0" smtClean="0"/>
                      <a:t>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6450287154916484E-3"/>
                  <c:y val="-9.2621893044783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Жилищно</a:t>
                    </a:r>
                    <a:r>
                      <a:rPr lang="ru-RU" dirty="0"/>
                      <a:t> - коммунальное хозяйство
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285,7</a:t>
                    </a:r>
                    <a:r>
                      <a:rPr lang="ru-RU" dirty="0" smtClean="0"/>
                      <a:t>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10576341433148813"/>
                  <c:y val="-9.9934424419872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
</a:t>
                    </a:r>
                    <a:r>
                      <a:rPr lang="ru-RU" dirty="0" smtClean="0"/>
                      <a:t>236,1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2889360516707454"/>
                  <c:y val="8.09801468507513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5 </a:t>
                    </a:r>
                    <a:r>
                      <a:rPr lang="ru-RU" dirty="0" smtClean="0"/>
                      <a:t>767,3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5.8269446858572521E-2"/>
                  <c:y val="-0.1713292349690870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</a:t>
                    </a:r>
                    <a:r>
                      <a:rPr lang="ru-RU" dirty="0" smtClean="0"/>
                      <a:t>64,3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0.31258465476851305"/>
                  <c:y val="-6.887801365128519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</a:t>
                    </a:r>
                    <a:r>
                      <a: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общего характера</a:t>
                    </a:r>
                    <a:endParaRPr lang="ru-RU" sz="9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914,1</a:t>
                    </a:r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0.12030455263546991"/>
                  <c:y val="-3.26081909462770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174,0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0.3856065126383128"/>
                  <c:y val="-4.66907329483779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131,7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0.10371056119012921"/>
                  <c:y val="-0.208890606473061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
3 </a:t>
                    </a:r>
                    <a:r>
                      <a:rPr lang="ru-RU" dirty="0" smtClean="0"/>
                      <a:t>584,0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20.8</c:v>
                </c:pt>
                <c:pt idx="1">
                  <c:v>7.7</c:v>
                </c:pt>
                <c:pt idx="2">
                  <c:v>8.5</c:v>
                </c:pt>
                <c:pt idx="3">
                  <c:v>1283.0999999999999</c:v>
                </c:pt>
                <c:pt idx="4">
                  <c:v>1285.7</c:v>
                </c:pt>
                <c:pt idx="5">
                  <c:v>236.1</c:v>
                </c:pt>
                <c:pt idx="6">
                  <c:v>5767.3</c:v>
                </c:pt>
                <c:pt idx="7">
                  <c:v>64.3</c:v>
                </c:pt>
                <c:pt idx="8">
                  <c:v>174</c:v>
                </c:pt>
                <c:pt idx="9">
                  <c:v>131.69999999999999</c:v>
                </c:pt>
                <c:pt idx="10">
                  <c:v>3914.1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4.4620176892650881E-3"/>
                  <c:y val="1.373541693479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3735416934795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2021 года</c:v>
                </c:pt>
                <c:pt idx="1">
                  <c:v>на 1 января
 2022 года</c:v>
                </c:pt>
                <c:pt idx="2">
                  <c:v>на 1 января
 2023 года</c:v>
                </c:pt>
                <c:pt idx="3">
                  <c:v>на 1 января
 2024 года</c:v>
                </c:pt>
                <c:pt idx="4">
                  <c:v>на 1 января
 2025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1.8</c:v>
                </c:pt>
                <c:pt idx="1">
                  <c:v>1.8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2021 года</c:v>
                </c:pt>
                <c:pt idx="1">
                  <c:v>на 1 января
 2022 года</c:v>
                </c:pt>
                <c:pt idx="2">
                  <c:v>на 1 января
 2023 года</c:v>
                </c:pt>
                <c:pt idx="3">
                  <c:v>на 1 января
 2024 года</c:v>
                </c:pt>
                <c:pt idx="4">
                  <c:v>на 1 января
 2025 года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8.4</c:v>
                </c:pt>
                <c:pt idx="1">
                  <c:v>7.9</c:v>
                </c:pt>
                <c:pt idx="2">
                  <c:v>8.1999999999999993</c:v>
                </c:pt>
                <c:pt idx="3">
                  <c:v>7.6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3554816"/>
        <c:axId val="64950208"/>
        <c:axId val="0"/>
      </c:bar3DChart>
      <c:catAx>
        <c:axId val="123554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950208"/>
        <c:crosses val="autoZero"/>
        <c:auto val="1"/>
        <c:lblAlgn val="ctr"/>
        <c:lblOffset val="100"/>
        <c:noMultiLvlLbl val="0"/>
      </c:catAx>
      <c:valAx>
        <c:axId val="6495020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3554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6976320886877"/>
          <c:y val="6.4239616011082093E-2"/>
          <c:w val="0.39243212472849726"/>
          <c:h val="0.70395790330528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/>
            </a:sp3d>
          </c:spPr>
          <c:explosion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8045116851773269"/>
                  <c:y val="0.182933628078704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прибыль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8,1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210890490769215E-2"/>
                  <c:y val="0.212956632134959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</a:t>
                    </a:r>
                    <a:r>
                      <a:rPr lang="ru-RU" dirty="0" smtClean="0"/>
                      <a:t>лиц</a:t>
                    </a:r>
                  </a:p>
                  <a:p>
                    <a:r>
                      <a:rPr lang="ru-RU" dirty="0" smtClean="0"/>
                      <a:t>5,6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052647603857247"/>
                  <c:y val="0.18900567131305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имущество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1,4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055142818833995"/>
                  <c:y val="2.63023427240265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добычу полезных </a:t>
                    </a:r>
                    <a:r>
                      <a:rPr lang="ru-RU" dirty="0" smtClean="0"/>
                      <a:t>ископаемых</a:t>
                    </a:r>
                  </a:p>
                  <a:p>
                    <a:r>
                      <a:rPr lang="ru-RU" dirty="0" smtClean="0"/>
                      <a:t>2,8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768712392615372"/>
                  <c:y val="-0.173060211074151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налоговые и неналоговые </a:t>
                    </a:r>
                    <a:r>
                      <a:rPr lang="ru-RU" dirty="0" smtClean="0"/>
                      <a:t>доходы 1,2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5230942424890677"/>
                  <c:y val="-1.28452125589362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</a:p>
                  <a:p>
                    <a:r>
                      <a:rPr lang="ru-RU" dirty="0" smtClean="0"/>
                      <a:t>13,5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  <c:pt idx="5">
                  <c:v>дотации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8.1</c:v>
                </c:pt>
                <c:pt idx="1">
                  <c:v>5.6</c:v>
                </c:pt>
                <c:pt idx="2">
                  <c:v>1.4</c:v>
                </c:pt>
                <c:pt idx="3">
                  <c:v>2.8</c:v>
                </c:pt>
                <c:pt idx="4">
                  <c:v>1.2</c:v>
                </c:pt>
                <c:pt idx="5">
                  <c:v>13.5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0"/>
      <c:hPercent val="50"/>
      <c:rotY val="3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4040711841779E-2"/>
          <c:y val="7.1708881296405874E-2"/>
          <c:w val="0.82764471351459656"/>
          <c:h val="0.62352795411895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ln w="9525"/>
            </c:spPr>
          </c:dPt>
          <c:dLbls>
            <c:dLbl>
              <c:idx val="0"/>
              <c:layout>
                <c:manualLayout>
                  <c:x val="1.7196661749763604E-2"/>
                  <c:y val="0.14093906836339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96661749763632E-2"/>
                  <c:y val="0.12047253169221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8643899659026E-2"/>
                  <c:y val="0.13530297337538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73990238418817E-2"/>
                  <c:y val="9.6448001719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75479599575104E-2"/>
                  <c:y val="0.1565196628937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Sheet1!$B$2:$F$2</c:f>
              <c:numCache>
                <c:formatCode>_-* #,##0.0_р_._-;\-* #,##0.0_р_._-;_-* "-"??_р_._-;_-@_-</c:formatCode>
                <c:ptCount val="5"/>
                <c:pt idx="0">
                  <c:v>13.7</c:v>
                </c:pt>
                <c:pt idx="1">
                  <c:v>13.9</c:v>
                </c:pt>
                <c:pt idx="2">
                  <c:v>13.7</c:v>
                </c:pt>
                <c:pt idx="3">
                  <c:v>9.1999999999999993</c:v>
                </c:pt>
                <c:pt idx="4">
                  <c:v>6.4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7523749594346338E-2"/>
                  <c:y val="5.684210199908099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56895159551815E-2"/>
                  <c:y val="7.69336914497045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63583627827731E-2"/>
                  <c:y val="8.266969745494491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190015526326339E-2"/>
                  <c:y val="9.093666720043951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92988106240885E-2"/>
                  <c:y val="0.1650044264961324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Sheet1!$B$3:$F$3</c:f>
              <c:numCache>
                <c:formatCode>_-* #,##0.0_р_._-;\-* #,##0.0_р_._-;_-* "-"??_р_._-;_-@_-</c:formatCode>
                <c:ptCount val="5"/>
                <c:pt idx="0">
                  <c:v>5.6</c:v>
                </c:pt>
                <c:pt idx="1">
                  <c:v>7.1</c:v>
                </c:pt>
                <c:pt idx="2">
                  <c:v>8.1999999999999993</c:v>
                </c:pt>
                <c:pt idx="3">
                  <c:v>8.4</c:v>
                </c:pt>
                <c:pt idx="4">
                  <c:v>8.9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6532459682269867E-3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53490245930242E-3"/>
                  <c:y val="-2.625405762145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062675429559287E-2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Sheet1!$B$4:$F$4</c:f>
              <c:numCache>
                <c:formatCode>_-* #,##0.0_р_._-;\-* #,##0.0_р_._-;_-* "-"??_р_._-;_-@_-</c:formatCode>
                <c:ptCount val="5"/>
                <c:pt idx="0">
                  <c:v>0.6</c:v>
                </c:pt>
                <c:pt idx="1">
                  <c:v>0.5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6654378161716121E-2"/>
                  <c:y val="8.842988763430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92367555377506E-2"/>
                  <c:y val="-1.5657857947976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965965154029915E-2"/>
                  <c:y val="-9.094343542612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83050400719251E-2"/>
                  <c:y val="-2.1349510242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Sheet1!$B$5:$F$5</c:f>
              <c:numCache>
                <c:formatCode>_-* #,##0.0_р_._-;\-* #,##0.0_р_._-;_-* "-"??_р_._-;_-@_-</c:formatCode>
                <c:ptCount val="5"/>
                <c:pt idx="0">
                  <c:v>2.2000000000000002</c:v>
                </c:pt>
                <c:pt idx="1">
                  <c:v>1.4</c:v>
                </c:pt>
                <c:pt idx="2">
                  <c:v>1.2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6493996936513326E-2"/>
                  <c:y val="0.1125968312179350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63101999498497E-2"/>
                  <c:y val="0.11344466156297439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Sheet1!$B$6:$F$6</c:f>
              <c:numCache>
                <c:formatCode>_-* #,##0.0_р_._-;\-* #,##0.0_р_._-;_-* "-"??_р_._-;_-@_-</c:formatCode>
                <c:ptCount val="5"/>
                <c:pt idx="0">
                  <c:v>8.4</c:v>
                </c:pt>
                <c:pt idx="1">
                  <c:v>8.8000000000000007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gapDepth val="0"/>
        <c:shape val="cylinder"/>
        <c:axId val="157497344"/>
        <c:axId val="9332992"/>
        <c:axId val="0"/>
      </c:bar3DChart>
      <c:catAx>
        <c:axId val="15749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33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32992"/>
        <c:scaling>
          <c:orientation val="minMax"/>
          <c:min val="0"/>
        </c:scaling>
        <c:delete val="0"/>
        <c:axPos val="l"/>
        <c:majorGridlines/>
        <c:numFmt formatCode="0.0" sourceLinked="0"/>
        <c:majorTickMark val="cross"/>
        <c:minorTickMark val="cross"/>
        <c:tickLblPos val="nextTo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7497344"/>
        <c:crosses val="autoZero"/>
        <c:crossBetween val="between"/>
        <c:minorUnit val="0.4"/>
      </c:valAx>
    </c:plotArea>
    <c:legend>
      <c:legendPos val="b"/>
      <c:layout>
        <c:manualLayout>
          <c:xMode val="edge"/>
          <c:yMode val="edge"/>
          <c:x val="4.0809469263077512E-2"/>
          <c:y val="0.84753472171118804"/>
          <c:w val="0.95919047497177701"/>
          <c:h val="0.1524652782888119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51956395122283E-2"/>
          <c:y val="3.8089452605669261E-2"/>
          <c:w val="0.81802420866265302"/>
          <c:h val="0.3807759940752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доходов окружного бюджета в расчете на 1 жителя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1078.9000000000001</c:v>
                </c:pt>
                <c:pt idx="1">
                  <c:v>998.1</c:v>
                </c:pt>
                <c:pt idx="2">
                  <c:v>850.8</c:v>
                </c:pt>
                <c:pt idx="3">
                  <c:v>746.6</c:v>
                </c:pt>
                <c:pt idx="4">
                  <c:v>701.7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налоговых и неналоговых доходов окружного бюджета в расчете на 1 жителя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prst="slope"/>
              <a:bevelB prst="slope"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426</c:v>
                </c:pt>
                <c:pt idx="1">
                  <c:v>357.6</c:v>
                </c:pt>
                <c:pt idx="2">
                  <c:v>379.8</c:v>
                </c:pt>
                <c:pt idx="3">
                  <c:v>387.5</c:v>
                </c:pt>
                <c:pt idx="4">
                  <c:v>387.7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498880"/>
        <c:axId val="9333568"/>
        <c:axId val="0"/>
      </c:bar3DChart>
      <c:catAx>
        <c:axId val="157498880"/>
        <c:scaling>
          <c:orientation val="minMax"/>
        </c:scaling>
        <c:delete val="0"/>
        <c:axPos val="b"/>
        <c:majorTickMark val="out"/>
        <c:minorTickMark val="none"/>
        <c:tickLblPos val="nextTo"/>
        <c:crossAx val="9333568"/>
        <c:crosses val="autoZero"/>
        <c:auto val="1"/>
        <c:lblAlgn val="ctr"/>
        <c:lblOffset val="100"/>
        <c:noMultiLvlLbl val="0"/>
      </c:catAx>
      <c:valAx>
        <c:axId val="93335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74988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859234038629"/>
          <c:y val="5.8429806235792137E-2"/>
          <c:w val="0.78551707404559956"/>
          <c:h val="0.6752585093813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</a:t>
                    </a:r>
                    <a:r>
                      <a:rPr lang="ru-RU" dirty="0" smtClean="0"/>
                      <a:t>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r>
                      <a:rPr lang="ru-RU" dirty="0" smtClean="0"/>
                      <a:t>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52.7</c:v>
                </c:pt>
                <c:pt idx="1">
                  <c:v>53.7</c:v>
                </c:pt>
                <c:pt idx="2">
                  <c:v>40.700000000000003</c:v>
                </c:pt>
                <c:pt idx="3">
                  <c:v>33.200000000000003</c:v>
                </c:pt>
                <c:pt idx="4">
                  <c:v>30.8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1.9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2.8</c:v>
                </c:pt>
                <c:pt idx="4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160168448"/>
        <c:axId val="9344640"/>
      </c:barChart>
      <c:catAx>
        <c:axId val="16016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344640"/>
        <c:crosses val="autoZero"/>
        <c:auto val="1"/>
        <c:lblAlgn val="ctr"/>
        <c:lblOffset val="100"/>
        <c:noMultiLvlLbl val="0"/>
      </c:catAx>
      <c:valAx>
        <c:axId val="934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01684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3441428943239"/>
          <c:y val="0.15639188366428855"/>
          <c:w val="0.64131384814218284"/>
          <c:h val="0.8325510014339039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8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1"/>
            <c:bubble3D val="0"/>
            <c:explosion val="4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2"/>
            <c:bubble3D val="0"/>
            <c:explosion val="3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3"/>
            <c:bubble3D val="0"/>
            <c:explosion val="6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4"/>
            <c:bubble3D val="0"/>
            <c:explosion val="7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Lbls>
            <c:dLbl>
              <c:idx val="0"/>
              <c:layout>
                <c:manualLayout>
                  <c:x val="2.5314541675328366E-2"/>
                  <c:y val="-0.195173187695748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                   13,2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9356715036445807"/>
                  <c:y val="6.9740963717899651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Господдержка ЖКХ                             6,8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397430136708383E-2"/>
                  <c:y val="-7.8279388958692839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                             15,7 млрд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187062673546493"/>
                  <c:y val="-7.800677284805597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3,9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681371670068242E-2"/>
                  <c:y val="-0.1392667158557741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расходы</a:t>
                    </a:r>
                  </a:p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3,4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291139240506293E-3"/>
                  <c:y val="-0.2649753347427766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Дотации</a:t>
                    </a:r>
                  </a:p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10,4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млрд.руб. 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безвозмездные поступления                          </a:t>
                    </a:r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2,0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мрд.руб.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'КБ (Разделы) (для диаг)'!$A$2:$A$6</c:f>
              <c:strCache>
                <c:ptCount val="5"/>
                <c:pt idx="0">
                  <c:v>Национальная экономика</c:v>
                </c:pt>
                <c:pt idx="1">
                  <c:v>Господдержка ЖКХ</c:v>
                </c:pt>
                <c:pt idx="2">
                  <c:v>Социальная сфера </c:v>
                </c:pt>
                <c:pt idx="3">
                  <c:v>Межбюджетные трансферты общего характера </c:v>
                </c:pt>
                <c:pt idx="4">
                  <c:v>Прочие расходы</c:v>
                </c:pt>
              </c:strCache>
            </c:strRef>
          </c:cat>
          <c:val>
            <c:numRef>
              <c:f>'КБ (Разделы) (для диаг)'!$B$2:$B$6</c:f>
              <c:numCache>
                <c:formatCode>_-* #,##0.0_р_._-;\-* #,##0.0_р_._-;_-* "-"??_р_._-;_-@_-</c:formatCode>
                <c:ptCount val="5"/>
                <c:pt idx="0">
                  <c:v>13.2</c:v>
                </c:pt>
                <c:pt idx="1">
                  <c:v>6.8</c:v>
                </c:pt>
                <c:pt idx="2">
                  <c:v>15.7</c:v>
                </c:pt>
                <c:pt idx="3">
                  <c:v>3.9</c:v>
                </c:pt>
                <c:pt idx="4">
                  <c:v>3.4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  <c:userShapes r:id="rId7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169.1</c:v>
                </c:pt>
                <c:pt idx="1">
                  <c:v>218.2</c:v>
                </c:pt>
                <c:pt idx="2">
                  <c:v>543.20000000000005</c:v>
                </c:pt>
                <c:pt idx="3">
                  <c:v>146.19999999999999</c:v>
                </c:pt>
                <c:pt idx="4">
                  <c:v>331.2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711</c:v>
                </c:pt>
                <c:pt idx="1">
                  <c:v>1140.5999999999999</c:v>
                </c:pt>
                <c:pt idx="2">
                  <c:v>613.6</c:v>
                </c:pt>
                <c:pt idx="3">
                  <c:v>750.8</c:v>
                </c:pt>
                <c:pt idx="4">
                  <c:v>424.1</c:v>
                </c:pt>
              </c:numCache>
            </c:numRef>
          </c:val>
        </c:ser>
        <c:ser>
          <c:idx val="0"/>
          <c:order val="2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6902.1</c:v>
                </c:pt>
                <c:pt idx="1">
                  <c:v>8192.7999999999993</c:v>
                </c:pt>
                <c:pt idx="2">
                  <c:v>8471</c:v>
                </c:pt>
                <c:pt idx="3">
                  <c:v>6064.5</c:v>
                </c:pt>
                <c:pt idx="4">
                  <c:v>5343.1</c:v>
                </c:pt>
              </c:numCache>
            </c:numRef>
          </c:val>
        </c:ser>
        <c:ser>
          <c:idx val="2"/>
          <c:order val="3"/>
          <c:tx>
            <c:strRef>
              <c:f>Лист1!$A$4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3740</c:v>
                </c:pt>
                <c:pt idx="1">
                  <c:v>3971.2</c:v>
                </c:pt>
                <c:pt idx="2">
                  <c:v>2733.6</c:v>
                </c:pt>
                <c:pt idx="3">
                  <c:v>2336.1</c:v>
                </c:pt>
                <c:pt idx="4">
                  <c:v>2297.4</c:v>
                </c:pt>
              </c:numCache>
            </c:numRef>
          </c:val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3191.6</c:v>
                </c:pt>
                <c:pt idx="1">
                  <c:v>3694.1</c:v>
                </c:pt>
                <c:pt idx="2">
                  <c:v>3377.1</c:v>
                </c:pt>
                <c:pt idx="3">
                  <c:v>3252</c:v>
                </c:pt>
                <c:pt idx="4">
                  <c:v>3371.7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8096"/>
        <c:axId val="9324224"/>
        <c:axId val="0"/>
      </c:bar3DChart>
      <c:catAx>
        <c:axId val="2308096"/>
        <c:scaling>
          <c:orientation val="minMax"/>
        </c:scaling>
        <c:delete val="0"/>
        <c:axPos val="b"/>
        <c:majorTickMark val="out"/>
        <c:minorTickMark val="none"/>
        <c:tickLblPos val="nextTo"/>
        <c:crossAx val="9324224"/>
        <c:crosses val="autoZero"/>
        <c:auto val="1"/>
        <c:lblAlgn val="ctr"/>
        <c:lblOffset val="100"/>
        <c:noMultiLvlLbl val="0"/>
      </c:catAx>
      <c:valAx>
        <c:axId val="93242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3080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социальную политику на 2023 год</a:t>
            </a:r>
            <a:endParaRPr lang="ru-RU" dirty="0"/>
          </a:p>
        </c:rich>
      </c:tx>
      <c:layout>
        <c:manualLayout>
          <c:xMode val="edge"/>
          <c:yMode val="edge"/>
          <c:x val="0.10846668416199585"/>
          <c:y val="2.9506372330922098E-2"/>
        </c:manualLayout>
      </c:layout>
      <c:overlay val="0"/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0995324254139"/>
          <c:y val="0.1699491331035817"/>
          <c:w val="0.75569141098468418"/>
          <c:h val="0.60703920452474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5"/>
          <c:dLbls>
            <c:dLbl>
              <c:idx val="0"/>
              <c:delete val="1"/>
            </c:dLbl>
            <c:dLbl>
              <c:idx val="1"/>
              <c:layout>
                <c:manualLayout>
                  <c:x val="-0.25106600674557267"/>
                  <c:y val="0.149299879142048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социальной политики Чукотского автономного округа
</a:t>
                    </a:r>
                    <a:r>
                      <a:rPr lang="ru-RU" b="1" dirty="0"/>
                      <a:t>2 </a:t>
                    </a:r>
                    <a:r>
                      <a:rPr lang="ru-RU" b="1" dirty="0" smtClean="0"/>
                      <a:t>785,4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1.8963983788569286E-2"/>
                  <c:y val="-0.339094532790080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финансов, экономики и имущественных отношений Чукотского автономного округа
</a:t>
                    </a:r>
                    <a:r>
                      <a:rPr lang="ru-RU" b="1" dirty="0" smtClean="0"/>
                      <a:t>5,0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4.2664572673180877E-2"/>
                  <c:y val="0.1255920216927403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сельского хозяйства и продовольствия Чукотского автономного округа
</a:t>
                    </a:r>
                    <a:r>
                      <a:rPr lang="ru-RU" b="1" dirty="0" smtClean="0"/>
                      <a:t>5,1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9.0776455643724302E-2"/>
                  <c:y val="4.05508570819674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здравоохранения Чукотского автономного округа
</a:t>
                    </a:r>
                    <a:r>
                      <a:rPr lang="ru-RU" b="1" dirty="0" smtClean="0"/>
                      <a:t>520,5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8756827518178633E-3"/>
                  <c:y val="3.218088313232403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образования и науки Чукотского автономного округа
</a:t>
                    </a:r>
                    <a:r>
                      <a:rPr lang="ru-RU" b="1" dirty="0" smtClean="0"/>
                      <a:t>61,1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Лист1!$A$2:$A$7</c:f>
              <c:strCache>
                <c:ptCount val="6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финансов, экономики и имущественных отношений Чукотского автономного округа</c:v>
                </c:pt>
                <c:pt idx="3">
                  <c:v>Департамент сельского хозяйства и продовольствия Чукотского автономного округа</c:v>
                </c:pt>
                <c:pt idx="4">
                  <c:v>Департамент здравоохранения Чукотского автономного округа</c:v>
                </c:pt>
                <c:pt idx="5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0</c:v>
                </c:pt>
                <c:pt idx="1">
                  <c:v>2785.4</c:v>
                </c:pt>
                <c:pt idx="2">
                  <c:v>5</c:v>
                </c:pt>
                <c:pt idx="3">
                  <c:v>5.0999999999999996</c:v>
                </c:pt>
                <c:pt idx="4">
                  <c:v>520.5</c:v>
                </c:pt>
                <c:pt idx="5">
                  <c:v>61.1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F662F-8467-4268-ACA4-4B36E39C7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1B348-29F1-434E-A98A-6295A92E2BB5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132 380,8 тыс. рублей</a:t>
          </a:r>
        </a:p>
      </dgm:t>
    </dgm:pt>
    <dgm:pt modelId="{C6130CE3-2564-482D-A72B-595E3DB94E04}" type="par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269B-BF9C-4325-A9E5-1B4D7E425935}" type="sib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7FE3-5906-4BB1-A630-CFE40ED9A7C5}" type="pres">
      <dgm:prSet presAssocID="{BBEF662F-8467-4268-ACA4-4B36E39C7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21EBC8-E8D2-4962-8C8A-3B2D4D4876E4}" type="pres">
      <dgm:prSet presAssocID="{2831B348-29F1-434E-A98A-6295A92E2BB5}" presName="parentText" presStyleLbl="node1" presStyleIdx="0" presStyleCnt="1" custScaleY="319257" custLinFactNeighborX="-1155" custLinFactNeighborY="-509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D10C5-B117-4508-A30D-4366170EFD69}" type="presOf" srcId="{BBEF662F-8467-4268-ACA4-4B36E39C795C}" destId="{F2E27FE3-5906-4BB1-A630-CFE40ED9A7C5}" srcOrd="0" destOrd="0" presId="urn:microsoft.com/office/officeart/2005/8/layout/vList2"/>
    <dgm:cxn modelId="{ADBB7C63-FAF5-4878-A45E-2B48B6ACE7A7}" srcId="{BBEF662F-8467-4268-ACA4-4B36E39C795C}" destId="{2831B348-29F1-434E-A98A-6295A92E2BB5}" srcOrd="0" destOrd="0" parTransId="{C6130CE3-2564-482D-A72B-595E3DB94E04}" sibTransId="{15BF269B-BF9C-4325-A9E5-1B4D7E425935}"/>
    <dgm:cxn modelId="{54803AD0-12A6-4FCF-8DCA-C8329D3C1B8C}" type="presOf" srcId="{2831B348-29F1-434E-A98A-6295A92E2BB5}" destId="{7F21EBC8-E8D2-4962-8C8A-3B2D4D4876E4}" srcOrd="0" destOrd="0" presId="urn:microsoft.com/office/officeart/2005/8/layout/vList2"/>
    <dgm:cxn modelId="{EBC9A15A-9E21-473C-9F66-211194009BDD}" type="presParOf" srcId="{F2E27FE3-5906-4BB1-A630-CFE40ED9A7C5}" destId="{7F21EBC8-E8D2-4962-8C8A-3B2D4D487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16 704,8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06FEF-7700-49E4-A46A-5AD4EF41FCC9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9C8847-7442-40DB-92BF-7A489B7BDAAF}" type="presOf" srcId="{89E1C2C0-8108-4C9B-B106-DD9B018F853D}" destId="{D2BB3B45-7B20-48BE-A5F3-171DC922E3DE}" srcOrd="0" destOrd="0" presId="urn:microsoft.com/office/officeart/2005/8/layout/vList2"/>
    <dgm:cxn modelId="{3864C73B-E601-4652-8BC0-B087A3F7B44E}" type="presOf" srcId="{33F63516-C723-4E2E-952E-4528A0AA3B66}" destId="{D5BC0E73-9EED-4A6C-AD61-5817E425BEE0}" srcOrd="0" destOrd="0" presId="urn:microsoft.com/office/officeart/2005/8/layout/vList2"/>
    <dgm:cxn modelId="{A44C2E16-0D54-457C-8895-44CD975ACB77}" type="presParOf" srcId="{5931A58F-AF49-4D04-A248-9178F9F404D8}" destId="{D2BB3B45-7B20-48BE-A5F3-171DC922E3DE}" srcOrd="0" destOrd="0" presId="urn:microsoft.com/office/officeart/2005/8/layout/vList2"/>
    <dgm:cxn modelId="{0EA756AB-CCC1-4E80-B503-780C03EA78A7}" type="presParOf" srcId="{5931A58F-AF49-4D04-A248-9178F9F404D8}" destId="{904EDA8E-DD2D-4798-9A46-7AB407B485A3}" srcOrd="1" destOrd="0" presId="urn:microsoft.com/office/officeart/2005/8/layout/vList2"/>
    <dgm:cxn modelId="{8B21D568-AB23-47BB-A00B-4B5802B06FC1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5E1A3E1-512D-47E0-874C-F50322C48049}" type="presOf" srcId="{0B232C4D-C2D9-458F-A474-49B972F15ED1}" destId="{5931A58F-AF49-4D04-A248-9178F9F404D8}" srcOrd="0" destOrd="0" presId="urn:microsoft.com/office/officeart/2005/8/layout/vList2"/>
    <dgm:cxn modelId="{B0881F23-1899-4159-9226-1677762F38BC}" type="presOf" srcId="{89E1C2C0-8108-4C9B-B106-DD9B018F853D}" destId="{D2BB3B45-7B20-48BE-A5F3-171DC922E3DE}" srcOrd="0" destOrd="0" presId="urn:microsoft.com/office/officeart/2005/8/layout/vList2"/>
    <dgm:cxn modelId="{40B98441-146B-4060-BF14-BBBDC0C1560F}" type="presOf" srcId="{33F63516-C723-4E2E-952E-4528A0AA3B66}" destId="{D5BC0E73-9EED-4A6C-AD61-5817E425BEE0}" srcOrd="0" destOrd="0" presId="urn:microsoft.com/office/officeart/2005/8/layout/vList2"/>
    <dgm:cxn modelId="{0EB61C20-D230-4132-B4FA-6DD9AC043091}" type="presParOf" srcId="{5931A58F-AF49-4D04-A248-9178F9F404D8}" destId="{D2BB3B45-7B20-48BE-A5F3-171DC922E3DE}" srcOrd="0" destOrd="0" presId="urn:microsoft.com/office/officeart/2005/8/layout/vList2"/>
    <dgm:cxn modelId="{02B7B812-E786-40C1-81E1-14E77160EF11}" type="presParOf" srcId="{5931A58F-AF49-4D04-A248-9178F9F404D8}" destId="{904EDA8E-DD2D-4798-9A46-7AB407B485A3}" srcOrd="1" destOrd="0" presId="urn:microsoft.com/office/officeart/2005/8/layout/vList2"/>
    <dgm:cxn modelId="{C4F76AD7-BB04-4A01-8448-7D55979EFD2D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1 054 785,8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BD8C5-48ED-4BF5-BAE9-2007D78A8471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0BFE21B-18A3-4042-ADC4-E293FA61AFFC}" type="presOf" srcId="{33F63516-C723-4E2E-952E-4528A0AA3B66}" destId="{D5BC0E73-9EED-4A6C-AD61-5817E425BEE0}" srcOrd="0" destOrd="0" presId="urn:microsoft.com/office/officeart/2005/8/layout/vList2"/>
    <dgm:cxn modelId="{8FFD7D50-755D-4A7C-B786-B7A85B45B512}" type="presOf" srcId="{0B232C4D-C2D9-458F-A474-49B972F15ED1}" destId="{5931A58F-AF49-4D04-A248-9178F9F404D8}" srcOrd="0" destOrd="0" presId="urn:microsoft.com/office/officeart/2005/8/layout/vList2"/>
    <dgm:cxn modelId="{0F01D977-20A1-434D-A533-6DF793AC46FD}" type="presParOf" srcId="{5931A58F-AF49-4D04-A248-9178F9F404D8}" destId="{D2BB3B45-7B20-48BE-A5F3-171DC922E3DE}" srcOrd="0" destOrd="0" presId="urn:microsoft.com/office/officeart/2005/8/layout/vList2"/>
    <dgm:cxn modelId="{7D97199F-CD3B-408C-8C17-AA8863D87FB7}" type="presParOf" srcId="{5931A58F-AF49-4D04-A248-9178F9F404D8}" destId="{904EDA8E-DD2D-4798-9A46-7AB407B485A3}" srcOrd="1" destOrd="0" presId="urn:microsoft.com/office/officeart/2005/8/layout/vList2"/>
    <dgm:cxn modelId="{0F026DAF-E1D2-4AB3-BCFD-1F709445210F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1 055 144,2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0894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84FBC-B1B2-444D-94E4-7F7549341B8C}" type="presOf" srcId="{89E1C2C0-8108-4C9B-B106-DD9B018F853D}" destId="{D2BB3B45-7B20-48BE-A5F3-171DC922E3DE}" srcOrd="0" destOrd="0" presId="urn:microsoft.com/office/officeart/2005/8/layout/vList2"/>
    <dgm:cxn modelId="{350684CD-2723-46ED-BC08-E1672B634129}" type="presOf" srcId="{0B232C4D-C2D9-458F-A474-49B972F15ED1}" destId="{5931A58F-AF49-4D04-A248-9178F9F404D8}" srcOrd="0" destOrd="0" presId="urn:microsoft.com/office/officeart/2005/8/layout/vList2"/>
    <dgm:cxn modelId="{D50259F7-484A-42D6-B522-7A476458FF16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87395B64-B665-4CA0-A462-AD1930802BD6}" type="presParOf" srcId="{5931A58F-AF49-4D04-A248-9178F9F404D8}" destId="{D2BB3B45-7B20-48BE-A5F3-171DC922E3DE}" srcOrd="0" destOrd="0" presId="urn:microsoft.com/office/officeart/2005/8/layout/vList2"/>
    <dgm:cxn modelId="{F2DACB7E-7151-4DCD-A5BA-882A3CE93FA7}" type="presParOf" srcId="{5931A58F-AF49-4D04-A248-9178F9F404D8}" destId="{904EDA8E-DD2D-4798-9A46-7AB407B485A3}" srcOrd="1" destOrd="0" presId="urn:microsoft.com/office/officeart/2005/8/layout/vList2"/>
    <dgm:cxn modelId="{43811A6A-850E-4382-BFDE-50E57A9EF5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3 700,0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"Поддержка, сохранение и развитие родных языков"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68C71-E250-4050-B416-A90C53A4A636}" type="presOf" srcId="{33F63516-C723-4E2E-952E-4528A0AA3B66}" destId="{D5BC0E73-9EED-4A6C-AD61-5817E425BEE0}" srcOrd="0" destOrd="0" presId="urn:microsoft.com/office/officeart/2005/8/layout/vList2"/>
    <dgm:cxn modelId="{62DF303E-10EC-40B0-AA52-2CE24D1B902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4150F10-759C-4596-B3E5-287D5345B695}" type="presOf" srcId="{89E1C2C0-8108-4C9B-B106-DD9B018F853D}" destId="{D2BB3B45-7B20-48BE-A5F3-171DC922E3DE}" srcOrd="0" destOrd="0" presId="urn:microsoft.com/office/officeart/2005/8/layout/vList2"/>
    <dgm:cxn modelId="{29EE3C31-F86E-46B2-BF5C-88E0660C77F6}" type="presParOf" srcId="{5931A58F-AF49-4D04-A248-9178F9F404D8}" destId="{D2BB3B45-7B20-48BE-A5F3-171DC922E3DE}" srcOrd="0" destOrd="0" presId="urn:microsoft.com/office/officeart/2005/8/layout/vList2"/>
    <dgm:cxn modelId="{09BDE72A-7FFF-49FD-BC48-C9349AC2A8DC}" type="presParOf" srcId="{5931A58F-AF49-4D04-A248-9178F9F404D8}" destId="{904EDA8E-DD2D-4798-9A46-7AB407B485A3}" srcOrd="1" destOrd="0" presId="urn:microsoft.com/office/officeart/2005/8/layout/vList2"/>
    <dgm:cxn modelId="{A1901309-901F-41D4-B213-130ACBD7E225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15541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26655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E219A-E1B6-49B5-8728-E0A5FDB195A1}" type="presOf" srcId="{33F63516-C723-4E2E-952E-4528A0AA3B66}" destId="{D5BC0E73-9EED-4A6C-AD61-5817E425BEE0}" srcOrd="0" destOrd="0" presId="urn:microsoft.com/office/officeart/2005/8/layout/vList2"/>
    <dgm:cxn modelId="{34A9F3B4-404A-4EBD-906F-51E952C19F08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0A8EDCB-52D3-4AF4-8648-0D470D035703}" type="presOf" srcId="{0B232C4D-C2D9-458F-A474-49B972F15ED1}" destId="{5931A58F-AF49-4D04-A248-9178F9F404D8}" srcOrd="0" destOrd="0" presId="urn:microsoft.com/office/officeart/2005/8/layout/vList2"/>
    <dgm:cxn modelId="{5C388603-866B-4B3A-ADE6-CD8212F51C4B}" type="presParOf" srcId="{5931A58F-AF49-4D04-A248-9178F9F404D8}" destId="{D2BB3B45-7B20-48BE-A5F3-171DC922E3DE}" srcOrd="0" destOrd="0" presId="urn:microsoft.com/office/officeart/2005/8/layout/vList2"/>
    <dgm:cxn modelId="{C8CCC35B-8444-4611-9EF8-61F85B1A14A3}" type="presParOf" srcId="{5931A58F-AF49-4D04-A248-9178F9F404D8}" destId="{904EDA8E-DD2D-4798-9A46-7AB407B485A3}" srcOrd="1" destOrd="0" presId="urn:microsoft.com/office/officeart/2005/8/layout/vList2"/>
    <dgm:cxn modelId="{BD158532-95B2-45AF-AD86-5229ECFCE0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96657" custLinFactY="-5803" custLinFactNeighborX="-15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BBEAD-3AED-486B-856F-8EB95B8B384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3560C1C5-8D10-44F9-9F54-A3C62C512F2F}" type="presOf" srcId="{33F63516-C723-4E2E-952E-4528A0AA3B66}" destId="{D5BC0E73-9EED-4A6C-AD61-5817E425BEE0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70D226C3-F2E9-4A24-86B6-F344B7586004}" type="presOf" srcId="{0B232C4D-C2D9-458F-A474-49B972F15ED1}" destId="{5931A58F-AF49-4D04-A248-9178F9F404D8}" srcOrd="0" destOrd="0" presId="urn:microsoft.com/office/officeart/2005/8/layout/vList2"/>
    <dgm:cxn modelId="{5D28E9C7-C53E-4BAB-AFBB-0FA9E42D524B}" type="presParOf" srcId="{5931A58F-AF49-4D04-A248-9178F9F404D8}" destId="{D2BB3B45-7B20-48BE-A5F3-171DC922E3DE}" srcOrd="0" destOrd="0" presId="urn:microsoft.com/office/officeart/2005/8/layout/vList2"/>
    <dgm:cxn modelId="{09FF8E70-6205-4868-B215-755F8C53F634}" type="presParOf" srcId="{5931A58F-AF49-4D04-A248-9178F9F404D8}" destId="{904EDA8E-DD2D-4798-9A46-7AB407B485A3}" srcOrd="1" destOrd="0" presId="urn:microsoft.com/office/officeart/2005/8/layout/vList2"/>
    <dgm:cxn modelId="{60B42B20-D63E-49CA-947C-E11EF9587999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организацию работы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58353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170CE6-689C-4C41-8B4A-475D2A274A1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A2F4D8-BD36-42DA-876E-856FCC45B837}" type="presOf" srcId="{89E1C2C0-8108-4C9B-B106-DD9B018F853D}" destId="{D2BB3B45-7B20-48BE-A5F3-171DC922E3DE}" srcOrd="0" destOrd="0" presId="urn:microsoft.com/office/officeart/2005/8/layout/vList2"/>
    <dgm:cxn modelId="{BCFEC234-9685-4F1D-A79B-70F9D7B8047A}" type="presOf" srcId="{33F63516-C723-4E2E-952E-4528A0AA3B66}" destId="{D5BC0E73-9EED-4A6C-AD61-5817E425BEE0}" srcOrd="0" destOrd="0" presId="urn:microsoft.com/office/officeart/2005/8/layout/vList2"/>
    <dgm:cxn modelId="{99433436-261F-4827-AA27-DB83CAADBB47}" type="presParOf" srcId="{5931A58F-AF49-4D04-A248-9178F9F404D8}" destId="{D2BB3B45-7B20-48BE-A5F3-171DC922E3DE}" srcOrd="0" destOrd="0" presId="urn:microsoft.com/office/officeart/2005/8/layout/vList2"/>
    <dgm:cxn modelId="{262CB726-E945-4D67-AA8E-E59F602BEFFE}" type="presParOf" srcId="{5931A58F-AF49-4D04-A248-9178F9F404D8}" destId="{904EDA8E-DD2D-4798-9A46-7AB407B485A3}" srcOrd="1" destOrd="0" presId="urn:microsoft.com/office/officeart/2005/8/layout/vList2"/>
    <dgm:cxn modelId="{41A445AF-D2C4-4F0A-A4C6-E7CAFF86C2B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8E855-F9DC-4483-8AA3-3B5B6FFA8C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6D893-2AD9-4ED7-97D7-A33BF7F6A480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Выплаты на содержание подопечных детей в соответствии с Законом Чукотского автономного округа от 1 марта 2007 года № 12-ОЗ "О формах семейного устройства детей, оставшихся без попечения родителей, и о патронате в Чукотском автономном округе" 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150 618,0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D2EDA-C425-4132-B0EE-82217635D7B6}" type="parTrans" cxnId="{108F34FB-D735-4DCC-8290-232A32474A6D}">
      <dgm:prSet/>
      <dgm:spPr/>
      <dgm:t>
        <a:bodyPr/>
        <a:lstStyle/>
        <a:p>
          <a:endParaRPr lang="ru-RU"/>
        </a:p>
      </dgm:t>
    </dgm:pt>
    <dgm:pt modelId="{B97936CB-0BAA-485C-A5C5-4EF1144D82B4}" type="sibTrans" cxnId="{108F34FB-D735-4DCC-8290-232A32474A6D}">
      <dgm:prSet/>
      <dgm:spPr/>
      <dgm:t>
        <a:bodyPr/>
        <a:lstStyle/>
        <a:p>
          <a:endParaRPr lang="ru-RU"/>
        </a:p>
      </dgm:t>
    </dgm:pt>
    <dgm:pt modelId="{6CB5AD4C-D1F1-41EB-B6CB-BF72270FC961}" type="pres">
      <dgm:prSet presAssocID="{6DF8E855-F9DC-4483-8AA3-3B5B6FFA8C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3EBDF-7CE6-4FE7-B778-19446A67CA8C}" type="pres">
      <dgm:prSet presAssocID="{26D6D893-2AD9-4ED7-97D7-A33BF7F6A480}" presName="parentText" presStyleLbl="node1" presStyleIdx="0" presStyleCnt="1" custScaleY="103589" custLinFactNeighborX="-2886" custLinFactNeighborY="52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16983-FE03-43EF-AD6D-3B98F2AB89CC}" type="presOf" srcId="{26D6D893-2AD9-4ED7-97D7-A33BF7F6A480}" destId="{A463EBDF-7CE6-4FE7-B778-19446A67CA8C}" srcOrd="0" destOrd="0" presId="urn:microsoft.com/office/officeart/2005/8/layout/vList2"/>
    <dgm:cxn modelId="{108F34FB-D735-4DCC-8290-232A32474A6D}" srcId="{6DF8E855-F9DC-4483-8AA3-3B5B6FFA8C55}" destId="{26D6D893-2AD9-4ED7-97D7-A33BF7F6A480}" srcOrd="0" destOrd="0" parTransId="{493D2EDA-C425-4132-B0EE-82217635D7B6}" sibTransId="{B97936CB-0BAA-485C-A5C5-4EF1144D82B4}"/>
    <dgm:cxn modelId="{1CF4DF28-2B0E-4C42-9B5E-FA6BBE6A605D}" type="presOf" srcId="{6DF8E855-F9DC-4483-8AA3-3B5B6FFA8C55}" destId="{6CB5AD4C-D1F1-41EB-B6CB-BF72270FC961}" srcOrd="0" destOrd="0" presId="urn:microsoft.com/office/officeart/2005/8/layout/vList2"/>
    <dgm:cxn modelId="{6DE73998-4EDD-43E1-A152-EA43E3E67669}" type="presParOf" srcId="{6CB5AD4C-D1F1-41EB-B6CB-BF72270FC961}" destId="{A463EBDF-7CE6-4FE7-B778-19446A67CA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BFADB-095F-47F2-BFAC-085364AC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D5183-2884-404C-B83C-04D67474C9C2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ежемесячных денежных выплат на детей в возрасте от 3 до 7 лет включительно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176 839,7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29374-A2D1-489E-8E17-5324E821CA92}" type="par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1A2B060A-9C49-4FB3-BD82-22ADE6835126}" type="sib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A1EEE566-6694-471E-AF5F-867CE37E018B}" type="pres">
      <dgm:prSet presAssocID="{C4BBFADB-095F-47F2-BFAC-085364ACD5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667E0-2D08-4F55-8185-05CE70923677}" type="pres">
      <dgm:prSet presAssocID="{EF5D5183-2884-404C-B83C-04D67474C9C2}" presName="parentText" presStyleLbl="node1" presStyleIdx="0" presStyleCnt="1" custScaleX="114999" custScaleY="369994" custLinFactNeighborX="3105" custLinFactNeighborY="25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99BB6-2FA6-437D-952D-A7852D3624DD}" srcId="{C4BBFADB-095F-47F2-BFAC-085364ACD525}" destId="{EF5D5183-2884-404C-B83C-04D67474C9C2}" srcOrd="0" destOrd="0" parTransId="{31829374-A2D1-489E-8E17-5324E821CA92}" sibTransId="{1A2B060A-9C49-4FB3-BD82-22ADE6835126}"/>
    <dgm:cxn modelId="{51711002-153D-4038-9979-53E84504FAAF}" type="presOf" srcId="{C4BBFADB-095F-47F2-BFAC-085364ACD525}" destId="{A1EEE566-6694-471E-AF5F-867CE37E018B}" srcOrd="0" destOrd="0" presId="urn:microsoft.com/office/officeart/2005/8/layout/vList2"/>
    <dgm:cxn modelId="{FFB1490E-6A63-4603-886A-DCD3D627B220}" type="presOf" srcId="{EF5D5183-2884-404C-B83C-04D67474C9C2}" destId="{B6E667E0-2D08-4F55-8185-05CE70923677}" srcOrd="0" destOrd="0" presId="urn:microsoft.com/office/officeart/2005/8/layout/vList2"/>
    <dgm:cxn modelId="{87DB8413-2B84-4006-BBA1-DECAFF7A9838}" type="presParOf" srcId="{A1EEE566-6694-471E-AF5F-867CE37E018B}" destId="{B6E667E0-2D08-4F55-8185-05CE70923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B7BBD-A7EF-496D-A73C-EC0501476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1B308-958C-41C7-8651-BEE709240FD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68 000,0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0485A-B808-4F6F-9FB3-81030B333C8D}" type="par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7F97EA77-424B-4860-ADA1-901DE0750D90}" type="sib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375FD1FC-80DC-4477-92FA-87EDD683BB6D}" type="pres">
      <dgm:prSet presAssocID="{BB5B7BBD-A7EF-496D-A73C-EC0501476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5FCBD-D0C1-4DB3-9677-9753C5D0E767}" type="pres">
      <dgm:prSet presAssocID="{3AA1B308-958C-41C7-8651-BEE709240FDF}" presName="parentText" presStyleLbl="node1" presStyleIdx="0" presStyleCnt="1" custScaleY="259664" custLinFactNeighborX="5410" custLinFactNeighborY="13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73077A-CCEC-409F-A248-5FEEE04632EC}" srcId="{BB5B7BBD-A7EF-496D-A73C-EC0501476E12}" destId="{3AA1B308-958C-41C7-8651-BEE709240FDF}" srcOrd="0" destOrd="0" parTransId="{28D0485A-B808-4F6F-9FB3-81030B333C8D}" sibTransId="{7F97EA77-424B-4860-ADA1-901DE0750D90}"/>
    <dgm:cxn modelId="{98506FCD-454E-4AE8-BCAE-3EC57AFBEA7E}" type="presOf" srcId="{BB5B7BBD-A7EF-496D-A73C-EC0501476E12}" destId="{375FD1FC-80DC-4477-92FA-87EDD683BB6D}" srcOrd="0" destOrd="0" presId="urn:microsoft.com/office/officeart/2005/8/layout/vList2"/>
    <dgm:cxn modelId="{207A363B-8BB0-4D03-865F-2590D98228E8}" type="presOf" srcId="{3AA1B308-958C-41C7-8651-BEE709240FDF}" destId="{CCA5FCBD-D0C1-4DB3-9677-9753C5D0E767}" srcOrd="0" destOrd="0" presId="urn:microsoft.com/office/officeart/2005/8/layout/vList2"/>
    <dgm:cxn modelId="{DF9E94CA-1C23-436F-A44D-06368C06B930}" type="presParOf" srcId="{375FD1FC-80DC-4477-92FA-87EDD683BB6D}" destId="{CCA5FCBD-D0C1-4DB3-9677-9753C5D0E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3E195-7854-4154-8B5A-E3C19DB9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97685-307A-4A3B-BF1C-1016FEB87BF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ребенка в соответствии с Законом Чукотского автономного округа от 29 ноября 2004 года № 51-ОЗ "О пособии на ребенка в Чукотском автономном округе«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54 400,0 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F928F-058F-48A3-9DD9-9A9BF9C95B15}" type="par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3D7145D0-5DA5-4018-B69C-70B611C2A3D7}" type="sib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055A104A-E0DA-4818-ACDF-FA759235C44A}" type="pres">
      <dgm:prSet presAssocID="{AA23E195-7854-4154-8B5A-E3C19DB9F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79D9D-051D-43C9-A50A-196133BFF314}" type="pres">
      <dgm:prSet presAssocID="{D5697685-307A-4A3B-BF1C-1016FEB87BFF}" presName="parentText" presStyleLbl="node1" presStyleIdx="0" presStyleCnt="1" custScaleX="100000" custScaleY="326146" custLinFactNeighborX="-494" custLinFactNeighborY="18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C8010-D7E3-47EE-9EFE-D0A8D7F347A3}" srcId="{AA23E195-7854-4154-8B5A-E3C19DB9F961}" destId="{D5697685-307A-4A3B-BF1C-1016FEB87BFF}" srcOrd="0" destOrd="0" parTransId="{4A2F928F-058F-48A3-9DD9-9A9BF9C95B15}" sibTransId="{3D7145D0-5DA5-4018-B69C-70B611C2A3D7}"/>
    <dgm:cxn modelId="{ED0B1C6C-8818-45A6-B7EE-28C62662856C}" type="presOf" srcId="{D5697685-307A-4A3B-BF1C-1016FEB87BFF}" destId="{CF679D9D-051D-43C9-A50A-196133BFF314}" srcOrd="0" destOrd="0" presId="urn:microsoft.com/office/officeart/2005/8/layout/vList2"/>
    <dgm:cxn modelId="{85F38B8A-34BB-4EE6-8D36-ECD085D11D07}" type="presOf" srcId="{AA23E195-7854-4154-8B5A-E3C19DB9F961}" destId="{055A104A-E0DA-4818-ACDF-FA759235C44A}" srcOrd="0" destOrd="0" presId="urn:microsoft.com/office/officeart/2005/8/layout/vList2"/>
    <dgm:cxn modelId="{88054AE7-B785-4BAB-82F7-9EA6728513EF}" type="presParOf" srcId="{055A104A-E0DA-4818-ACDF-FA759235C44A}" destId="{CF679D9D-051D-43C9-A50A-196133BFF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9 720,5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развитие детского и молодежного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творчества»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5EC12-0793-46B6-977A-80E686499D3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BFDCE66-603B-4244-AB09-215EDE527955}" type="presOf" srcId="{0B232C4D-C2D9-458F-A474-49B972F15ED1}" destId="{5931A58F-AF49-4D04-A248-9178F9F404D8}" srcOrd="0" destOrd="0" presId="urn:microsoft.com/office/officeart/2005/8/layout/vList2"/>
    <dgm:cxn modelId="{E7E13BED-C09A-451D-A9E6-71726AA426F2}" type="presOf" srcId="{33F63516-C723-4E2E-952E-4528A0AA3B66}" destId="{D5BC0E73-9EED-4A6C-AD61-5817E425BEE0}" srcOrd="0" destOrd="0" presId="urn:microsoft.com/office/officeart/2005/8/layout/vList2"/>
    <dgm:cxn modelId="{EDC76DEA-FF40-4B6A-AE60-7864ED645428}" type="presParOf" srcId="{5931A58F-AF49-4D04-A248-9178F9F404D8}" destId="{D2BB3B45-7B20-48BE-A5F3-171DC922E3DE}" srcOrd="0" destOrd="0" presId="urn:microsoft.com/office/officeart/2005/8/layout/vList2"/>
    <dgm:cxn modelId="{3894F218-9233-4E67-BAED-67A7D46DF3BE}" type="presParOf" srcId="{5931A58F-AF49-4D04-A248-9178F9F404D8}" destId="{904EDA8E-DD2D-4798-9A46-7AB407B485A3}" srcOrd="1" destOrd="0" presId="urn:microsoft.com/office/officeart/2005/8/layout/vList2"/>
    <dgm:cxn modelId="{8F1241B9-10A8-49E0-AB7A-823C1A1255D0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89 377,7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"Обеспечение деятельности государственных органов и подведомственных учреждений"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1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7748-A7D7-47C6-83FD-89F281208937}" type="presOf" srcId="{33F63516-C723-4E2E-952E-4528A0AA3B66}" destId="{D5BC0E73-9EED-4A6C-AD61-5817E425BEE0}" srcOrd="0" destOrd="0" presId="urn:microsoft.com/office/officeart/2005/8/layout/vList2"/>
    <dgm:cxn modelId="{7E343E69-07CA-4EF7-B83E-096B397068FC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A768D30C-AD1C-4F1B-8CF1-70E089ED59B0}" type="presOf" srcId="{89E1C2C0-8108-4C9B-B106-DD9B018F853D}" destId="{D2BB3B45-7B20-48BE-A5F3-171DC922E3DE}" srcOrd="0" destOrd="0" presId="urn:microsoft.com/office/officeart/2005/8/layout/vList2"/>
    <dgm:cxn modelId="{EDE915FF-BAB4-4649-9816-8AEB6223B043}" type="presParOf" srcId="{5931A58F-AF49-4D04-A248-9178F9F404D8}" destId="{D2BB3B45-7B20-48BE-A5F3-171DC922E3DE}" srcOrd="0" destOrd="0" presId="urn:microsoft.com/office/officeart/2005/8/layout/vList2"/>
    <dgm:cxn modelId="{5444B833-6E24-4CB5-B528-502AB60F4413}" type="presParOf" srcId="{5931A58F-AF49-4D04-A248-9178F9F404D8}" destId="{904EDA8E-DD2D-4798-9A46-7AB407B485A3}" srcOrd="1" destOrd="0" presId="urn:microsoft.com/office/officeart/2005/8/layout/vList2"/>
    <dgm:cxn modelId="{D99A1CB0-9BE8-4803-9F0C-0C6B52B3C24C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31 250,0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</a:p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физической культуры и спорта»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4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FADD4-7EFB-4774-9C04-A122D1D0338E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F9A4D62F-9E2D-4B4D-96C2-B3222D4F51A9}" type="presOf" srcId="{0B232C4D-C2D9-458F-A474-49B972F15ED1}" destId="{5931A58F-AF49-4D04-A248-9178F9F404D8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46FEBE7-A686-45C2-851A-2462B41C69F5}" type="presOf" srcId="{89E1C2C0-8108-4C9B-B106-DD9B018F853D}" destId="{D2BB3B45-7B20-48BE-A5F3-171DC922E3DE}" srcOrd="0" destOrd="0" presId="urn:microsoft.com/office/officeart/2005/8/layout/vList2"/>
    <dgm:cxn modelId="{7DA86A7B-79FC-4A2D-98DB-0D2500D9041F}" type="presParOf" srcId="{5931A58F-AF49-4D04-A248-9178F9F404D8}" destId="{D2BB3B45-7B20-48BE-A5F3-171DC922E3DE}" srcOrd="0" destOrd="0" presId="urn:microsoft.com/office/officeart/2005/8/layout/vList2"/>
    <dgm:cxn modelId="{BC4D2571-7CDD-4A71-9E4F-09AB4ADFC08B}" type="presParOf" srcId="{5931A58F-AF49-4D04-A248-9178F9F404D8}" destId="{904EDA8E-DD2D-4798-9A46-7AB407B485A3}" srcOrd="1" destOrd="0" presId="urn:microsoft.com/office/officeart/2005/8/layout/vList2"/>
    <dgm:cxn modelId="{11A26EDF-0E9F-4EFF-8AD2-E3E378E0EE1A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6 800,0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88106-0897-437D-9B45-FD3F5FFACCEB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F70D9D1A-4DFB-4F3A-BED8-7A587D231EF8}" type="presOf" srcId="{89E1C2C0-8108-4C9B-B106-DD9B018F853D}" destId="{D2BB3B45-7B20-48BE-A5F3-171DC922E3DE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D0A742F3-951A-462B-88B5-2F3367E7B6AC}" type="presOf" srcId="{33F63516-C723-4E2E-952E-4528A0AA3B66}" destId="{D5BC0E73-9EED-4A6C-AD61-5817E425BEE0}" srcOrd="0" destOrd="0" presId="urn:microsoft.com/office/officeart/2005/8/layout/vList2"/>
    <dgm:cxn modelId="{4485F50E-4F73-415E-9DBE-00E03897C6CD}" type="presParOf" srcId="{5931A58F-AF49-4D04-A248-9178F9F404D8}" destId="{D2BB3B45-7B20-48BE-A5F3-171DC922E3DE}" srcOrd="0" destOrd="0" presId="urn:microsoft.com/office/officeart/2005/8/layout/vList2"/>
    <dgm:cxn modelId="{627AD7F4-CA6D-4F35-862B-9A2B20B1BAC0}" type="presParOf" srcId="{5931A58F-AF49-4D04-A248-9178F9F404D8}" destId="{904EDA8E-DD2D-4798-9A46-7AB407B485A3}" srcOrd="1" destOrd="0" presId="urn:microsoft.com/office/officeart/2005/8/layout/vList2"/>
    <dgm:cxn modelId="{9F67C457-AE27-4DDB-B166-2EFC91BCA3C8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0.71106</cdr:x>
      <cdr:y>0.14066</cdr:y>
    </cdr:from>
    <cdr:to>
      <cdr:x>0.79223</cdr:x>
      <cdr:y>0.17516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>
          <a:off x="6305548" y="695326"/>
          <a:ext cx="719778" cy="17059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</cdr:x>
      <cdr:y>0.17817</cdr:y>
    </cdr:from>
    <cdr:to>
      <cdr:x>0.42301</cdr:x>
      <cdr:y>0.22644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 flipV="1">
          <a:off x="3300826" y="803866"/>
          <a:ext cx="252055" cy="2177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0.64155</cdr:x>
      <cdr:y>0.3836</cdr:y>
    </cdr:from>
    <cdr:to>
      <cdr:x>0.67012</cdr:x>
      <cdr:y>0.48395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633461" y="782626"/>
          <a:ext cx="117278" cy="2047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0.17044</cdr:x>
      <cdr:y>0.61108</cdr:y>
    </cdr:from>
    <cdr:to>
      <cdr:x>0.35671</cdr:x>
      <cdr:y>0.74545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850" y="1397203"/>
          <a:ext cx="694944" cy="307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19 887,7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0.2658</cdr:x>
      <cdr:y>0.6301</cdr:y>
    </cdr:from>
    <cdr:to>
      <cdr:x>0.28921</cdr:x>
      <cdr:y>0.72123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326207" y="2876870"/>
          <a:ext cx="204878" cy="416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0.18222</cdr:x>
      <cdr:y>0.6316</cdr:y>
    </cdr:from>
    <cdr:to>
      <cdr:x>0.21481</cdr:x>
      <cdr:y>0.65438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594749" y="2883717"/>
          <a:ext cx="285219" cy="104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0.21983</cdr:x>
      <cdr:y>0.54256</cdr:y>
    </cdr:from>
    <cdr:to>
      <cdr:x>0.26497</cdr:x>
      <cdr:y>0.56359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923897" y="2264554"/>
          <a:ext cx="395021" cy="877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906f9a1bfb_0_3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906f9a1bfb_0_363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07.12.2022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9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07.12.2022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31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07.12.2022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6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07.12.2022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66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07.12.2022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136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07.12.2022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8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07.12.2022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0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07.12.2022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63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1"/>
            <a:ext cx="7391400" cy="67071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07.12.2022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9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07.12.2022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9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2"/>
            <a:ext cx="1828800" cy="45084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07.12.2022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855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0886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3117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3550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2165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749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5559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6193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52530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33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0841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1505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626"/>
            <a:ext cx="7772400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00126"/>
            <a:ext cx="7772400" cy="4064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0204" y="4840960"/>
            <a:ext cx="554023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15D5-E6F6-41E7-8CF9-884FA1F89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82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31A-0F50-405A-BE05-32AA9125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FEF8-9544-4379-9144-D5BB2C206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E99-54D2-4D4A-AD93-ACFD151FE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5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B298-C7DB-4430-BC8F-7CED5AD39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DB73-7C48-45C0-960B-0C57ABCD1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94B-E85E-4F3D-9E59-7096B423C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DC9-EA5B-429D-AAD3-1BF6EA76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60E-7AE5-4939-97C1-B46AC6DE3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0AD-2738-408F-94F1-BB9EB80B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91D-F736-4A1A-A0B4-D2B64A730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ACF-26BB-432E-8317-108E43189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2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F07-8E5E-415B-9223-7C1EB735A3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5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C90F-DBF0-49B1-8C3D-DDED8EA766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26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B74D-EB4E-49EE-AB4A-82CCA73C0C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6CC5-7122-4DB7-9A74-0E028CDE53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3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49B6-9362-46EA-AA29-531321887C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89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B48-31E3-4477-95BF-718578406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6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CEB-D810-4CAB-8BE7-E4F8488D4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0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EB98-BC42-44FC-8753-F69EE3922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233-1E30-4556-B80C-A5AC2CB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A159-A533-4827-A580-30573551AA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7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D685-3F1D-4552-A00D-3497ED9D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1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9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1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1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1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41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9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1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5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1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8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1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9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9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1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4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56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0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982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5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2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6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0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4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4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38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76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5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56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6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26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3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2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5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3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9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07.12.2022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>
                  <a:lumMod val="90000"/>
                  <a:lumOff val="10000"/>
                </a:srgbClr>
              </a:solidFill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  <p:sldLayoutId id="21474852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7B756-AF86-4130-A309-B091124604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D6847-3CEE-4B61-B418-01465D56C6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4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4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95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2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8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jpeg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21" Type="http://schemas.openxmlformats.org/officeDocument/2006/relationships/image" Target="../media/image7.png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8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17.jpg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0.xml"/><Relationship Id="rId18" Type="http://schemas.openxmlformats.org/officeDocument/2006/relationships/diagramColors" Target="../diagrams/colors11.xml"/><Relationship Id="rId26" Type="http://schemas.openxmlformats.org/officeDocument/2006/relationships/image" Target="../media/image23.jpg"/><Relationship Id="rId21" Type="http://schemas.openxmlformats.org/officeDocument/2006/relationships/diagramData" Target="../diagrams/data12.xml"/><Relationship Id="rId34" Type="http://schemas.openxmlformats.org/officeDocument/2006/relationships/diagramData" Target="../diagrams/data14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17" Type="http://schemas.openxmlformats.org/officeDocument/2006/relationships/diagramQuickStyle" Target="../diagrams/quickStyle11.xml"/><Relationship Id="rId25" Type="http://schemas.microsoft.com/office/2007/relationships/diagramDrawing" Target="../diagrams/drawing12.xml"/><Relationship Id="rId33" Type="http://schemas.openxmlformats.org/officeDocument/2006/relationships/image" Target="../media/image24.jpeg"/><Relationship Id="rId38" Type="http://schemas.microsoft.com/office/2007/relationships/diagramDrawing" Target="../diagrams/drawing14.xml"/><Relationship Id="rId2" Type="http://schemas.openxmlformats.org/officeDocument/2006/relationships/image" Target="../media/image18.png"/><Relationship Id="rId16" Type="http://schemas.openxmlformats.org/officeDocument/2006/relationships/diagramLayout" Target="../diagrams/layout11.xml"/><Relationship Id="rId20" Type="http://schemas.openxmlformats.org/officeDocument/2006/relationships/image" Target="../media/image22.jpeg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24" Type="http://schemas.openxmlformats.org/officeDocument/2006/relationships/diagramColors" Target="../diagrams/colors12.xml"/><Relationship Id="rId32" Type="http://schemas.openxmlformats.org/officeDocument/2006/relationships/image" Target="../media/image7.png"/><Relationship Id="rId37" Type="http://schemas.openxmlformats.org/officeDocument/2006/relationships/diagramColors" Target="../diagrams/colors14.xml"/><Relationship Id="rId5" Type="http://schemas.openxmlformats.org/officeDocument/2006/relationships/diagramQuickStyle" Target="../diagrams/quickStyle9.xml"/><Relationship Id="rId15" Type="http://schemas.openxmlformats.org/officeDocument/2006/relationships/diagramData" Target="../diagrams/data11.xml"/><Relationship Id="rId23" Type="http://schemas.openxmlformats.org/officeDocument/2006/relationships/diagramQuickStyle" Target="../diagrams/quickStyle12.xml"/><Relationship Id="rId28" Type="http://schemas.openxmlformats.org/officeDocument/2006/relationships/diagramLayout" Target="../diagrams/layout13.xml"/><Relationship Id="rId36" Type="http://schemas.openxmlformats.org/officeDocument/2006/relationships/diagramQuickStyle" Target="../diagrams/quickStyle14.xml"/><Relationship Id="rId10" Type="http://schemas.openxmlformats.org/officeDocument/2006/relationships/diagramLayout" Target="../diagrams/layout10.xml"/><Relationship Id="rId19" Type="http://schemas.microsoft.com/office/2007/relationships/diagramDrawing" Target="../diagrams/drawing11.xml"/><Relationship Id="rId31" Type="http://schemas.microsoft.com/office/2007/relationships/diagramDrawing" Target="../diagrams/drawing13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21.jpg"/><Relationship Id="rId22" Type="http://schemas.openxmlformats.org/officeDocument/2006/relationships/diagramLayout" Target="../diagrams/layout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Layout" Target="../diagrams/layout14.xml"/><Relationship Id="rId8" Type="http://schemas.openxmlformats.org/officeDocument/2006/relationships/image" Target="../media/image20.jpeg"/><Relationship Id="rId3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7.png"/><Relationship Id="rId18" Type="http://schemas.microsoft.com/office/2007/relationships/diagramDrawing" Target="../diagrams/drawing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25.jpg"/><Relationship Id="rId17" Type="http://schemas.openxmlformats.org/officeDocument/2006/relationships/diagramColors" Target="../diagrams/colors17.xml"/><Relationship Id="rId2" Type="http://schemas.openxmlformats.org/officeDocument/2006/relationships/diagramData" Target="../diagrams/data15.xml"/><Relationship Id="rId16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Layout" Target="../diagrams/layout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-22143"/>
            <a:ext cx="3672408" cy="5715000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7198"/>
            <a:ext cx="3528392" cy="5440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8374" y="1589815"/>
            <a:ext cx="468375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в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 редакции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Закона Чукотского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автономного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т 5 декабря 2022 года № 76-ОЗ 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«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Об окружном бюджете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2023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год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и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на плановый период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2024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и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2025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83891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15391"/>
              </p:ext>
            </p:extLst>
          </p:nvPr>
        </p:nvGraphicFramePr>
        <p:xfrm>
          <a:off x="235822" y="1152499"/>
          <a:ext cx="8187403" cy="425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000" y="86115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3"/>
            <a:ext cx="522946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016" y="8073"/>
            <a:ext cx="63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1708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4750" y="81701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63134022"/>
              </p:ext>
            </p:extLst>
          </p:nvPr>
        </p:nvGraphicFramePr>
        <p:xfrm>
          <a:off x="277520" y="1152539"/>
          <a:ext cx="8259320" cy="425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3726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274" y="-16854"/>
            <a:ext cx="698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окружного бюджета на душу населения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2021 - 2025 годах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22794808"/>
              </p:ext>
            </p:extLst>
          </p:nvPr>
        </p:nvGraphicFramePr>
        <p:xfrm>
          <a:off x="284088" y="968588"/>
          <a:ext cx="7990278" cy="456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91787" y="90398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168" y="188921"/>
            <a:ext cx="661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0" name="Номер слайда 1"/>
          <p:cNvSpPr>
            <a:spLocks noGrp="1"/>
          </p:cNvSpPr>
          <p:nvPr/>
        </p:nvSpPr>
        <p:spPr>
          <a:xfrm>
            <a:off x="7132481" y="5316893"/>
            <a:ext cx="1857739" cy="304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9590" y="104248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55,9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4640" y="1721618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24320" y="206324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2053" y="1997406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0897" y="968588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54,6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098423"/>
              </p:ext>
            </p:extLst>
          </p:nvPr>
        </p:nvGraphicFramePr>
        <p:xfrm>
          <a:off x="540238" y="846175"/>
          <a:ext cx="8399046" cy="451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677305" y="1626035"/>
            <a:ext cx="445258" cy="30025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678408" y="2435962"/>
            <a:ext cx="358814" cy="8046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670266" y="4903331"/>
            <a:ext cx="293426" cy="19913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415104" y="3096677"/>
            <a:ext cx="440992" cy="3207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3770" y="535222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277" y="183901"/>
            <a:ext cx="653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3245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6669" y="665863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45083944"/>
              </p:ext>
            </p:extLst>
          </p:nvPr>
        </p:nvGraphicFramePr>
        <p:xfrm>
          <a:off x="122907" y="1066493"/>
          <a:ext cx="8302037" cy="41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6669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0" y="629863"/>
            <a:ext cx="309342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0328" y="170778"/>
            <a:ext cx="199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1938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70001713"/>
              </p:ext>
            </p:extLst>
          </p:nvPr>
        </p:nvGraphicFramePr>
        <p:xfrm>
          <a:off x="4097981" y="395021"/>
          <a:ext cx="4896545" cy="258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3842914"/>
              </p:ext>
            </p:extLst>
          </p:nvPr>
        </p:nvGraphicFramePr>
        <p:xfrm>
          <a:off x="107504" y="997294"/>
          <a:ext cx="4104456" cy="17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9" y="3028545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социальной политики на 2021-2025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13528" y="1158875"/>
            <a:ext cx="317500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27737" y="2376372"/>
            <a:ext cx="104775" cy="4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8310" y="2399422"/>
            <a:ext cx="168250" cy="158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677150" y="2184400"/>
            <a:ext cx="165100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619086" y="1620622"/>
            <a:ext cx="15875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009" y="152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825446"/>
              </p:ext>
            </p:extLst>
          </p:nvPr>
        </p:nvGraphicFramePr>
        <p:xfrm>
          <a:off x="323529" y="3438401"/>
          <a:ext cx="8337668" cy="198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397"/>
                <a:gridCol w="972922"/>
                <a:gridCol w="972922"/>
                <a:gridCol w="1031443"/>
                <a:gridCol w="1060704"/>
                <a:gridCol w="1097280"/>
              </a:tblGrid>
              <a:tr h="212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18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 Чукотского автономного округа</a:t>
                      </a:r>
                      <a:endParaRPr lang="ru-RU" sz="1500" dirty="0"/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455 290,8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473 986,9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520 464,7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558 470,7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595 344,7</a:t>
                      </a:r>
                    </a:p>
                  </a:txBody>
                  <a:tcPr marT="31750" marB="31750" anchor="ctr" horzOverflow="overflow"/>
                </a:tc>
              </a:tr>
              <a:tr h="1705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2 386 336,7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2 956 348,5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2 652 919,4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2 494 780,9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2 580 685,9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45 700,9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9 537,0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9 447,6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5 128,8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4 542,7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2 344,6</a:t>
                      </a:r>
                    </a:p>
                  </a:txBody>
                  <a:tcPr marT="31750" marB="31750" anchor="ctr" horzOverflow="overflow"/>
                </a:tc>
              </a:tr>
              <a:tr h="2139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154 844,2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72 889,0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61 077,4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59 223,4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57 223,4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31 003,6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31 153,3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30 397,1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33 726,2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36 203,3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37 344,3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64646"/>
              </p:ext>
            </p:extLst>
          </p:nvPr>
        </p:nvGraphicFramePr>
        <p:xfrm>
          <a:off x="251520" y="1213274"/>
          <a:ext cx="7685472" cy="130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870"/>
                <a:gridCol w="2984602"/>
              </a:tblGrid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«Финансовая поддержка семей при рождении детей»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292 117,2</a:t>
                      </a:r>
                    </a:p>
                  </a:txBody>
                  <a:tcPr marL="9525" marR="9525" marT="6615" marB="0" anchor="ctr"/>
                </a:tc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«Современная школа»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4 000,0</a:t>
                      </a:r>
                    </a:p>
                  </a:txBody>
                  <a:tcPr marL="9525" marR="9525" marT="6615" marB="0" anchor="ctr"/>
                </a:tc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296 117,2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3" y="2622239"/>
            <a:ext cx="2465222" cy="24652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142" y="166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6984187" y="53377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72275112"/>
              </p:ext>
            </p:extLst>
          </p:nvPr>
        </p:nvGraphicFramePr>
        <p:xfrm>
          <a:off x="3834634" y="676431"/>
          <a:ext cx="4896545" cy="22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733" y="3259387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государственную поддержку семьи и детей, тыс. рублей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297327"/>
            <a:ext cx="2366392" cy="13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3139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6 778,1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4141" y="188575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культуры, спорта и туризма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3252" y="237220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356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1 054,8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1356" y="197728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1 161,6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043242" y="1327330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65648" y="1632640"/>
            <a:ext cx="184053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722246" y="2239700"/>
            <a:ext cx="727455" cy="136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282271" y="2087713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95398" y="2239700"/>
            <a:ext cx="15985" cy="166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1" y="580494"/>
            <a:ext cx="8807501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76" y="-7315"/>
            <a:ext cx="8573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детей 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9335"/>
              </p:ext>
            </p:extLst>
          </p:nvPr>
        </p:nvGraphicFramePr>
        <p:xfrm>
          <a:off x="119272" y="3672039"/>
          <a:ext cx="8329784" cy="176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62"/>
                <a:gridCol w="968279"/>
                <a:gridCol w="1016813"/>
                <a:gridCol w="1207008"/>
                <a:gridCol w="1170432"/>
                <a:gridCol w="1294790"/>
              </a:tblGrid>
              <a:tr h="2562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39 108,5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40 662,3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39 494,4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39 449,4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43 426,4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1 222 094,3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1 367 222,8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1 161 615,3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910,6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713 232,3</a:t>
                      </a:r>
                    </a:p>
                  </a:txBody>
                  <a:tcPr marL="0" marR="0" marT="0" marB="0" anchor="ctr"/>
                </a:tc>
              </a:tr>
              <a:tr h="3291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культуры, спорта и туризма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102 403,6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119 916,7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130 348,2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117 833,9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117 833,9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6 276 844,6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7 556 486,2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7 831 699,1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5 319 378,4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4 785 190,4</a:t>
                      </a:r>
                    </a:p>
                  </a:txBody>
                  <a:tcPr marL="0" marR="0" marT="0" marB="0" anchor="ctr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5" name="Номер слайда 1"/>
          <p:cNvSpPr txBox="1">
            <a:spLocks/>
          </p:cNvSpPr>
          <p:nvPr/>
        </p:nvSpPr>
        <p:spPr>
          <a:xfrm>
            <a:off x="7085973" y="532519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2437453"/>
            <a:ext cx="1656184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73" y="9788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49584" y="2360512"/>
            <a:ext cx="1800200" cy="157833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9493" y="530833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681" y="1866865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детским питанием детей первых лет жизни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31 975,6 тыс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211" y="3650863"/>
            <a:ext cx="2040339" cy="14314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женщин, кормящих матерей и детей раннего возраста витаминно-минеральными комплексами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4 000,6 тыс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511" y="3852975"/>
            <a:ext cx="2245766" cy="1132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диагностических мероприятий по проведению неонатального скрининга на наследственные заболевания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780,0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275" y="4079981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«Охрана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матери и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0214" y="1861665"/>
            <a:ext cx="2040339" cy="14256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детей, страдающих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фенилкетонурией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продуктами, не содержащими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фенилаланин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2 738,2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 rot="-5400000">
            <a:off x="1722003" y="3055351"/>
            <a:ext cx="2600407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 rot="5400000">
            <a:off x="4448384" y="3061946"/>
            <a:ext cx="2613600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379759" y="329781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32147" y="329055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04113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Чукотского автономного округа»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194101042"/>
              </p:ext>
            </p:extLst>
          </p:nvPr>
        </p:nvGraphicFramePr>
        <p:xfrm>
          <a:off x="254415" y="4198052"/>
          <a:ext cx="2532676" cy="106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102041936"/>
              </p:ext>
            </p:extLst>
          </p:nvPr>
        </p:nvGraphicFramePr>
        <p:xfrm>
          <a:off x="248504" y="2295083"/>
          <a:ext cx="2534675" cy="176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682581172"/>
              </p:ext>
            </p:extLst>
          </p:nvPr>
        </p:nvGraphicFramePr>
        <p:xfrm>
          <a:off x="253903" y="1750263"/>
          <a:ext cx="2438091" cy="84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4831" y="2005799"/>
            <a:ext cx="1889284" cy="1169513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971070414"/>
              </p:ext>
            </p:extLst>
          </p:nvPr>
        </p:nvGraphicFramePr>
        <p:xfrm>
          <a:off x="6269126" y="1657762"/>
          <a:ext cx="2344890" cy="110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203290" y="2891431"/>
            <a:ext cx="2428646" cy="1027592"/>
            <a:chOff x="0" y="-170594"/>
            <a:chExt cx="8352928" cy="45549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-126611"/>
              <a:ext cx="8352928" cy="3915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4621" y="-170594"/>
              <a:ext cx="8323687" cy="45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трех лет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167 522,8 тыс. рублей</a:t>
              </a:r>
              <a:endParaRPr lang="ru-RU" sz="1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3775581529"/>
              </p:ext>
            </p:extLst>
          </p:nvPr>
        </p:nvGraphicFramePr>
        <p:xfrm>
          <a:off x="6207541" y="4001414"/>
          <a:ext cx="2432149" cy="119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3504831" y="3316689"/>
            <a:ext cx="1909687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«Социальная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и детей»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 rot="-5400000">
            <a:off x="1545228" y="3158456"/>
            <a:ext cx="3235672" cy="64272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4"/>
          <p:cNvGrpSpPr>
            <a:grpSpLocks/>
          </p:cNvGrpSpPr>
          <p:nvPr/>
        </p:nvGrpSpPr>
        <p:grpSpPr bwMode="auto">
          <a:xfrm rot="5400000">
            <a:off x="4326251" y="3217032"/>
            <a:ext cx="2974164" cy="57508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4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014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960" y="94732"/>
            <a:ext cx="638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доходов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7056175" y="5318915"/>
            <a:ext cx="1964713" cy="304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1845655"/>
              </p:ext>
            </p:extLst>
          </p:nvPr>
        </p:nvGraphicFramePr>
        <p:xfrm>
          <a:off x="416967" y="1214323"/>
          <a:ext cx="7761427" cy="42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513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1802460"/>
              </p:ext>
            </p:extLst>
          </p:nvPr>
        </p:nvGraphicFramePr>
        <p:xfrm>
          <a:off x="251520" y="1537353"/>
          <a:ext cx="2880320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11081953"/>
              </p:ext>
            </p:extLst>
          </p:nvPr>
        </p:nvGraphicFramePr>
        <p:xfrm>
          <a:off x="2871704" y="3517573"/>
          <a:ext cx="3356503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26536700"/>
              </p:ext>
            </p:extLst>
          </p:nvPr>
        </p:nvGraphicFramePr>
        <p:xfrm>
          <a:off x="5976158" y="1479574"/>
          <a:ext cx="280831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1679"/>
            <a:ext cx="2121066" cy="104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1" y="2817608"/>
            <a:ext cx="2119353" cy="1151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50" y="1719619"/>
            <a:ext cx="2143125" cy="19516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7130594" y="537896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85689" y="2002189"/>
            <a:ext cx="1772622" cy="15957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81" y="1583139"/>
            <a:ext cx="2326943" cy="1078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организацию бесплатного горячего питания для обучающихся, осваивающих образовательные программы начального общего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91 518,1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081" y="2755273"/>
            <a:ext cx="2326943" cy="8489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обеспечение безопасности образовательных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30 830,7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081" y="3740664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реализацию прав на получение общедоступного и бесплатного образования в муниципальных образовательных организациях, входящих в Чукотский (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надмуниципальный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образовательный округ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5 341 109,2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8951" y="3740662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реализацию мероприятий по проведению оздоровительной кампании детей, находящихся в трудной жизненной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51 597,1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8950" y="2661312"/>
            <a:ext cx="2326943" cy="9366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некоммерческим организациям на организацию и обеспечение отдыха и оздоровление детей, проживающих в Арктической зоне Российской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54 000,0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4396" y="1583139"/>
            <a:ext cx="2326943" cy="791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выполнение ремонтных работ в муниципальных образовательных организациях </a:t>
            </a:r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23 725,1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44582" y="3740663"/>
            <a:ext cx="2040339" cy="76099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гарантий и развитие современной инфраструктуры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 rot="-5400000">
            <a:off x="1917528" y="2818676"/>
            <a:ext cx="2583904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 rot="5400000">
            <a:off x="4655153" y="2818677"/>
            <a:ext cx="2625868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693927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05" y="4501615"/>
            <a:ext cx="1418653" cy="117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9" y="7453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81770828"/>
              </p:ext>
            </p:extLst>
          </p:nvPr>
        </p:nvGraphicFramePr>
        <p:xfrm>
          <a:off x="251523" y="111323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709"/>
            <a:ext cx="2304256" cy="108012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64343636"/>
              </p:ext>
            </p:extLst>
          </p:nvPr>
        </p:nvGraphicFramePr>
        <p:xfrm>
          <a:off x="2987827" y="1297328"/>
          <a:ext cx="2556285" cy="12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2413"/>
            <a:ext cx="2520280" cy="108012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01819059"/>
              </p:ext>
            </p:extLst>
          </p:nvPr>
        </p:nvGraphicFramePr>
        <p:xfrm>
          <a:off x="5796136" y="1343542"/>
          <a:ext cx="2520280" cy="10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8" y="2310784"/>
            <a:ext cx="2251348" cy="111174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84350204"/>
              </p:ext>
            </p:extLst>
          </p:nvPr>
        </p:nvGraphicFramePr>
        <p:xfrm>
          <a:off x="197123" y="311215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" y="4357667"/>
            <a:ext cx="2487168" cy="1234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00706575"/>
              </p:ext>
            </p:extLst>
          </p:nvPr>
        </p:nvGraphicFramePr>
        <p:xfrm>
          <a:off x="5784692" y="3348538"/>
          <a:ext cx="2520819" cy="13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6" y="4379562"/>
            <a:ext cx="1309420" cy="1212545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206903450"/>
              </p:ext>
            </p:extLst>
          </p:nvPr>
        </p:nvGraphicFramePr>
        <p:xfrm>
          <a:off x="3024401" y="3081714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  <p:extLst>
      <p:ext uri="{BB962C8B-B14F-4D97-AF65-F5344CB8AC3E}">
        <p14:creationId xmlns:p14="http://schemas.microsoft.com/office/powerpoint/2010/main" val="37434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88" y="937288"/>
            <a:ext cx="839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общественного порядка и повышения безопасности дорожного движения в Чукотском автономном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64650074"/>
              </p:ext>
            </p:extLst>
          </p:nvPr>
        </p:nvGraphicFramePr>
        <p:xfrm>
          <a:off x="557801" y="2158179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2302019"/>
              </p:ext>
            </p:extLst>
          </p:nvPr>
        </p:nvGraphicFramePr>
        <p:xfrm>
          <a:off x="5512839" y="2191471"/>
          <a:ext cx="242566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Овал 2"/>
          <p:cNvSpPr/>
          <p:nvPr/>
        </p:nvSpPr>
        <p:spPr>
          <a:xfrm>
            <a:off x="3470813" y="2328918"/>
            <a:ext cx="1460311" cy="1364776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任意多边形 31"/>
          <p:cNvSpPr/>
          <p:nvPr/>
        </p:nvSpPr>
        <p:spPr>
          <a:xfrm rot="16408450">
            <a:off x="3284578" y="1964158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1" name="任意多边形 31"/>
          <p:cNvSpPr/>
          <p:nvPr/>
        </p:nvSpPr>
        <p:spPr>
          <a:xfrm rot="5400000">
            <a:off x="3501380" y="20066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80111" y="1612702"/>
            <a:ext cx="2040339" cy="4901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дорожного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66431580"/>
              </p:ext>
            </p:extLst>
          </p:nvPr>
        </p:nvGraphicFramePr>
        <p:xfrm>
          <a:off x="2965757" y="4095858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" name="任意多边形 31"/>
          <p:cNvSpPr/>
          <p:nvPr/>
        </p:nvSpPr>
        <p:spPr>
          <a:xfrm rot="10800000">
            <a:off x="3335862" y="21590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7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52255755"/>
              </p:ext>
            </p:extLst>
          </p:nvPr>
        </p:nvGraphicFramePr>
        <p:xfrm>
          <a:off x="4671947" y="998844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26357296"/>
              </p:ext>
            </p:extLst>
          </p:nvPr>
        </p:nvGraphicFramePr>
        <p:xfrm>
          <a:off x="142406" y="1958268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428" y="3585349"/>
            <a:ext cx="86026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здравоохранения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годы,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6778" y="859243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82565" y="1857217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2 626,3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4446" y="102211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106,9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4542" y="386541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здравоохранение на 2023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2" y="734366"/>
            <a:ext cx="2202992" cy="10328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529985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5022" y="73664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54037"/>
              </p:ext>
            </p:extLst>
          </p:nvPr>
        </p:nvGraphicFramePr>
        <p:xfrm>
          <a:off x="521746" y="4023360"/>
          <a:ext cx="7898049" cy="130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059"/>
                <a:gridCol w="907085"/>
                <a:gridCol w="848563"/>
                <a:gridCol w="731520"/>
                <a:gridCol w="790041"/>
                <a:gridCol w="760781"/>
              </a:tblGrid>
              <a:tr h="2756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3 538 338,4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3 908 933,8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2 733 564,5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2 336 068,5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2 297 425,2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2 150,0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11 268,4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58 700,2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654650" y="1274741"/>
            <a:ext cx="6656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16778" y="1767219"/>
            <a:ext cx="315465" cy="16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1"/>
          </p:cNvCxnSpPr>
          <p:nvPr/>
        </p:nvCxnSpPr>
        <p:spPr>
          <a:xfrm flipV="1">
            <a:off x="6751930" y="1213186"/>
            <a:ext cx="364848" cy="6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1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09290"/>
              </p:ext>
            </p:extLst>
          </p:nvPr>
        </p:nvGraphicFramePr>
        <p:xfrm>
          <a:off x="92095" y="950974"/>
          <a:ext cx="8013147" cy="293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176"/>
                <a:gridCol w="2907971"/>
              </a:tblGrid>
              <a:tr h="27229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503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«Старшее поколение»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6615" marB="0" anchor="ctr"/>
                </a:tc>
              </a:tr>
              <a:tr h="2548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сердечно-сосудистыми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7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427,1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744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«Развитие системы оказания первичной медико-санитарной помощи»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403 107,7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876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"Модернизация первичного звена здравоохранения Российской Федерации"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132 961,0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3832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системы мотивации граждан к здоровому образу жизни, включая здоровое питание и отказ от вредных привычек»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3 858,3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1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онкологическими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2 276,1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4034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«Создание единого цифрового контура в здравоохранении на основе единой государственной информационной системы здравоохранения (ЕГИСЗ)»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54 172,7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3832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«Обеспечение медицинских организаций системы здравоохранения квалифицированными кадрами»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1 500,0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0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605 311,6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56648" y="490215"/>
            <a:ext cx="53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проектов </a:t>
            </a:r>
            <a:b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3437" y="4002243"/>
            <a:ext cx="1345997" cy="120617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9747" y="530154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54798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5022" y="0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551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80249885"/>
              </p:ext>
            </p:extLst>
          </p:nvPr>
        </p:nvGraphicFramePr>
        <p:xfrm>
          <a:off x="4671978" y="919165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70156086"/>
              </p:ext>
            </p:extLst>
          </p:nvPr>
        </p:nvGraphicFramePr>
        <p:xfrm>
          <a:off x="104835" y="1961407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799" y="3461574"/>
            <a:ext cx="83933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1541" y="1678049"/>
            <a:ext cx="120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7 267,2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2228" y="82946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1 064,2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6910" y="227774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образование на 2023 год 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" y="817788"/>
            <a:ext cx="1842325" cy="1020955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769" y="526781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24442"/>
              </p:ext>
            </p:extLst>
          </p:nvPr>
        </p:nvGraphicFramePr>
        <p:xfrm>
          <a:off x="180055" y="3849372"/>
          <a:ext cx="8159273" cy="175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300"/>
                <a:gridCol w="811987"/>
                <a:gridCol w="761796"/>
                <a:gridCol w="724204"/>
                <a:gridCol w="782727"/>
                <a:gridCol w="702259"/>
              </a:tblGrid>
              <a:tr h="2105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55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науки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6 777 375,2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8 043 455,6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8 317 165,9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5 946 754,7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5 225 342,1</a:t>
                      </a:r>
                    </a:p>
                  </a:txBody>
                  <a:tcPr marT="31750" marB="31750" anchor="ctr" horzOverflow="overflow"/>
                </a:tc>
              </a:tr>
              <a:tr h="2222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 и обеспечение пожарной безопасности в Чукотском автономном  округе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7 813,1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8 626,5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9 382,8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9 388,9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9 388,9</a:t>
                      </a:r>
                    </a:p>
                  </a:txBody>
                  <a:tcPr marT="31750" marB="31750" anchor="ctr" horzOverflow="overflow"/>
                </a:tc>
              </a:tr>
              <a:tr h="146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75 611,4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107 411,3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124 227,5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86 143,9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86 143,9</a:t>
                      </a:r>
                    </a:p>
                  </a:txBody>
                  <a:tcPr marT="31750" marB="31750" anchor="ctr" horzOverflow="overflow"/>
                </a:tc>
              </a:tr>
              <a:tr h="1065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2 998,4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504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1 200,0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12 417,0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182914" y="813860"/>
            <a:ext cx="1327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Губернатора и Правительства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03252" y="1818391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124,2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5383986" y="1665147"/>
            <a:ext cx="263347" cy="11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638817" y="1004963"/>
            <a:ext cx="688831" cy="111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997427" y="1107629"/>
            <a:ext cx="259251" cy="10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997427" y="1420233"/>
            <a:ext cx="411651" cy="359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48703"/>
              </p:ext>
            </p:extLst>
          </p:nvPr>
        </p:nvGraphicFramePr>
        <p:xfrm>
          <a:off x="255102" y="1057385"/>
          <a:ext cx="8179324" cy="159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3966856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«Современная школа»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1 056 956,6</a:t>
                      </a:r>
                    </a:p>
                  </a:txBody>
                  <a:tcPr marL="9525" marR="9525" marT="6615" marB="0" anchor="ctr"/>
                </a:tc>
              </a:tr>
              <a:tr h="1817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«Успех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каждого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ребенка»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41 160,2</a:t>
                      </a:r>
                    </a:p>
                  </a:txBody>
                  <a:tcPr marL="9525" marR="9525" marT="6615" marB="0" anchor="ctr"/>
                </a:tc>
              </a:tr>
              <a:tr h="22309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Федеральный проект "Патриотическое воспитание граждан Российской Федерации"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6 454,8</a:t>
                      </a:r>
                    </a:p>
                  </a:txBody>
                  <a:tcPr marL="9525" marR="9525" marT="6615" marB="0" anchor="ctr"/>
                </a:tc>
              </a:tr>
              <a:tr h="18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«Безопасность дорожного движения»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6615" marB="0" anchor="ctr"/>
                </a:tc>
              </a:tr>
              <a:tr h="1921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«Содействие занятости»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11 000,0</a:t>
                      </a:r>
                    </a:p>
                  </a:txBody>
                  <a:tcPr marL="9525" marR="9525" marT="6615" marB="0" anchor="ctr"/>
                </a:tc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«Культурная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33 309,8</a:t>
                      </a:r>
                    </a:p>
                  </a:txBody>
                  <a:tcPr marL="9525" marR="9525" marT="6615" marB="0" anchor="ctr"/>
                </a:tc>
              </a:tr>
              <a:tr h="1587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1 149 581,4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9401" y="391790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«Детский сад в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Анадырь»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11 000,0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5496" y="4019164"/>
            <a:ext cx="18362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г. Анадырь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1 043 785,8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2621" y="2936658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74" y="688053"/>
            <a:ext cx="8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06253" y="3540557"/>
            <a:ext cx="1175886" cy="132826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3060319" y="4243299"/>
            <a:ext cx="697460" cy="151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030614" y="4305165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757779" y="4882270"/>
            <a:ext cx="1272835" cy="378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1 054 785,8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20737033"/>
              </p:ext>
            </p:extLst>
          </p:nvPr>
        </p:nvGraphicFramePr>
        <p:xfrm>
          <a:off x="4688819" y="439012"/>
          <a:ext cx="4104845" cy="204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02075588"/>
              </p:ext>
            </p:extLst>
          </p:nvPr>
        </p:nvGraphicFramePr>
        <p:xfrm>
          <a:off x="323528" y="2197429"/>
          <a:ext cx="4704184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3818" y="3876128"/>
            <a:ext cx="71287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культуры, кинематографии в 2021 – 2025 годах,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" y="1009816"/>
            <a:ext cx="2257415" cy="105375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799039" y="1317308"/>
            <a:ext cx="314554" cy="18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73722" y="1887322"/>
            <a:ext cx="175564" cy="17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07590" y="202357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123,5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180" y="1009816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467,4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2280" y="963365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охране объектов культурного наследия Чукотского автономного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22,7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46150"/>
              </p:ext>
            </p:extLst>
          </p:nvPr>
        </p:nvGraphicFramePr>
        <p:xfrm>
          <a:off x="252922" y="4354696"/>
          <a:ext cx="8191365" cy="8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008322"/>
                <a:gridCol w="1324051"/>
                <a:gridCol w="1433779"/>
                <a:gridCol w="1345997"/>
                <a:gridCol w="1207008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703 231,2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1 131 113,3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613 645,8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750 847,7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424 133,4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46429"/>
              </p:ext>
            </p:extLst>
          </p:nvPr>
        </p:nvGraphicFramePr>
        <p:xfrm>
          <a:off x="251520" y="1138148"/>
          <a:ext cx="7802515" cy="108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261"/>
                <a:gridCol w="2721254"/>
              </a:tblGrid>
              <a:tr h="3635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«Творческие люди»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15 806,8</a:t>
                      </a:r>
                    </a:p>
                  </a:txBody>
                  <a:tcPr marL="9525" marR="9525" marT="6615" marB="0" anchor="ctr"/>
                </a:tc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«Культурная среда»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91 173,1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106 979,9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5424" y="3259662"/>
            <a:ext cx="2268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Этнокультурного центра в с.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Лаврентия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77 000,0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318" y="2306384"/>
            <a:ext cx="82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483768" y="3847735"/>
            <a:ext cx="828094" cy="146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278912" y="3847735"/>
            <a:ext cx="1002940" cy="189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64" y="3060022"/>
            <a:ext cx="1644079" cy="16440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650687" y="4789027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123 518,8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99088" y="3274671"/>
            <a:ext cx="2057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в с.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Канчалан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46 518,8 тыс. руб.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548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897" y="127865"/>
            <a:ext cx="653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расходов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54821207"/>
              </p:ext>
            </p:extLst>
          </p:nvPr>
        </p:nvGraphicFramePr>
        <p:xfrm>
          <a:off x="268570" y="1038759"/>
          <a:ext cx="7944307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3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38311098"/>
              </p:ext>
            </p:extLst>
          </p:nvPr>
        </p:nvGraphicFramePr>
        <p:xfrm>
          <a:off x="5029163" y="1089609"/>
          <a:ext cx="2925908" cy="16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03271793"/>
              </p:ext>
            </p:extLst>
          </p:nvPr>
        </p:nvGraphicFramePr>
        <p:xfrm>
          <a:off x="131676" y="2033461"/>
          <a:ext cx="4272136" cy="1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47" y="3831103"/>
            <a:ext cx="7666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физической культуры и спорта в 2021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17194" y="1458996"/>
            <a:ext cx="1075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195,4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0259" y="105782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347,8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8554" y="420837"/>
            <a:ext cx="36045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физическую культуру и спорт на 2023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022229"/>
            <a:ext cx="2207540" cy="8650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64775"/>
              </p:ext>
            </p:extLst>
          </p:nvPr>
        </p:nvGraphicFramePr>
        <p:xfrm>
          <a:off x="450375" y="4260111"/>
          <a:ext cx="7859692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692"/>
                <a:gridCol w="1133856"/>
                <a:gridCol w="892455"/>
                <a:gridCol w="833932"/>
                <a:gridCol w="921716"/>
                <a:gridCol w="790041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культуры, спорта и туризма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169 091,9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1 131 113,3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543 181,6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146 243,6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331 236,0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 flipV="1">
            <a:off x="5669859" y="1287410"/>
            <a:ext cx="398632" cy="47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49680" y="1458996"/>
            <a:ext cx="499606" cy="130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99085"/>
              </p:ext>
            </p:extLst>
          </p:nvPr>
        </p:nvGraphicFramePr>
        <p:xfrm>
          <a:off x="772223" y="1105310"/>
          <a:ext cx="7527340" cy="69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212"/>
                <a:gridCol w="3482128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«Спорт - норма жизни»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426 775,3</a:t>
                      </a:r>
                    </a:p>
                  </a:txBody>
                  <a:tcPr marL="9525" marR="9525" marT="6615" marB="0" anchor="ctr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426 775,3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53507" y="2071603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846" y="673452"/>
            <a:ext cx="87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151" y="3934910"/>
            <a:ext cx="19189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комплекса в г.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Певек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31 851,0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4215493" y="3097164"/>
            <a:ext cx="485494" cy="162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02" y="2670321"/>
            <a:ext cx="1403127" cy="1411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1047" y="4319631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379 628,4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4888" y="2793633"/>
            <a:ext cx="1918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в с.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347 777,4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125024" y="3964614"/>
            <a:ext cx="666432" cy="160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9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35664495"/>
              </p:ext>
            </p:extLst>
          </p:nvPr>
        </p:nvGraphicFramePr>
        <p:xfrm>
          <a:off x="5225400" y="724160"/>
          <a:ext cx="2809037" cy="175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3995" y="2737487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 жилищно-коммунального хозяйства на 2021-2025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00247" y="1199343"/>
            <a:ext cx="405148" cy="163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849908" y="1002072"/>
            <a:ext cx="349942" cy="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" y="724160"/>
            <a:ext cx="2257055" cy="159513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555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0969" y="170162"/>
            <a:ext cx="3155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главного распорядителя бюджетных средств в общей сумме расходов на жилищно-коммунальное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70844" y="1363161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6 790,8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522" y="1663693"/>
            <a:ext cx="1356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ресурсов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20,1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522" y="724160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и продовольствия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04224"/>
              </p:ext>
            </p:extLst>
          </p:nvPr>
        </p:nvGraphicFramePr>
        <p:xfrm>
          <a:off x="260957" y="3173092"/>
          <a:ext cx="8246621" cy="20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43"/>
                <a:gridCol w="749433"/>
                <a:gridCol w="907085"/>
                <a:gridCol w="1009497"/>
                <a:gridCol w="1024128"/>
                <a:gridCol w="1075335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27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агропромышленного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8 088,3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1 023,6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2 668,9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6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жилищно-коммунального хозяйства и водохозяйственного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9 183 447,8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7 284 901,8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5 620 439,8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2 967 194,6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3 501 540,0</a:t>
                      </a:r>
                    </a:p>
                  </a:txBody>
                  <a:tcPr marT="31750" marB="31750" anchor="ctr" horzOverflow="overflow"/>
                </a:tc>
              </a:tr>
              <a:tr h="1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жилищного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359 345,4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598 380,7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330 324,4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448 919,8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640 680,9</a:t>
                      </a:r>
                    </a:p>
                  </a:txBody>
                  <a:tcPr marT="31750" marB="31750" anchor="ctr" horzOverflow="overflow"/>
                </a:tc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окружающей среды и обеспечение рационального природопользования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85 370,7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100 225,1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</a:t>
                      </a:r>
                    </a:p>
                  </a:txBody>
                  <a:tcPr marT="31750" marB="31750" anchor="ctr" horzOverflow="overflow"/>
                </a:tc>
              </a:tr>
              <a:tr h="17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комфортной городской среды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33 571,5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56 249,2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124 040,8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102 040,9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фонда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649 141,6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493 323,0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664 108,9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0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энергетики Чукотского автономного 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9 507 903,8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9 161 675,1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H="1">
            <a:off x="5629960" y="1199343"/>
            <a:ext cx="507493" cy="358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13619"/>
              </p:ext>
            </p:extLst>
          </p:nvPr>
        </p:nvGraphicFramePr>
        <p:xfrm>
          <a:off x="247902" y="1103796"/>
          <a:ext cx="8157263" cy="139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532527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664 108,9</a:t>
                      </a:r>
                    </a:p>
                  </a:txBody>
                  <a:tcPr marL="9525" marR="9525" marT="6615" marB="0" anchor="ctr"/>
                </a:tc>
              </a:tr>
              <a:tr h="1902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«Жилье»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294 857,3</a:t>
                      </a:r>
                    </a:p>
                  </a:txBody>
                  <a:tcPr marL="9525" marR="9525" marT="6615" marB="0" anchor="ctr"/>
                </a:tc>
              </a:tr>
              <a:tr h="226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«Чистая вода»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37 780,9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комфортной городской среды»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102 040,8</a:t>
                      </a:r>
                    </a:p>
                  </a:txBody>
                  <a:tcPr marL="0" marR="0" marT="0" marB="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1 098 787,9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7162" y="72265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428380644"/>
              </p:ext>
            </p:extLst>
          </p:nvPr>
        </p:nvGraphicFramePr>
        <p:xfrm>
          <a:off x="195341" y="2836929"/>
          <a:ext cx="3806073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43356758"/>
              </p:ext>
            </p:extLst>
          </p:nvPr>
        </p:nvGraphicFramePr>
        <p:xfrm>
          <a:off x="4411638" y="2713939"/>
          <a:ext cx="3730716" cy="228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6987555" y="52750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14416" y="3842309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17 749,8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165494" y="4362296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6 813,6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676339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3 590,0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227417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4 214,1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50786" y="477865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1904463"/>
              </p:ext>
            </p:extLst>
          </p:nvPr>
        </p:nvGraphicFramePr>
        <p:xfrm>
          <a:off x="290000" y="698122"/>
          <a:ext cx="8195632" cy="21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121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668" y="108533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5926" y="3179290"/>
            <a:ext cx="507553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9040" y="2845958"/>
            <a:ext cx="527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7506613"/>
              </p:ext>
            </p:extLst>
          </p:nvPr>
        </p:nvGraphicFramePr>
        <p:xfrm>
          <a:off x="-84125" y="3254631"/>
          <a:ext cx="8577072" cy="229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10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10686616"/>
              </p:ext>
            </p:extLst>
          </p:nvPr>
        </p:nvGraphicFramePr>
        <p:xfrm>
          <a:off x="122830" y="1119741"/>
          <a:ext cx="9021170" cy="428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7430" y="666400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46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085" y="219587"/>
            <a:ext cx="178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67627" y="924918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53438"/>
              </p:ext>
            </p:extLst>
          </p:nvPr>
        </p:nvGraphicFramePr>
        <p:xfrm>
          <a:off x="936689" y="1297516"/>
          <a:ext cx="7091020" cy="77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954"/>
                <a:gridCol w="1491508"/>
                <a:gridCol w="1479990"/>
                <a:gridCol w="1508784"/>
                <a:gridCol w="1508784"/>
              </a:tblGrid>
              <a:tr h="4267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  <a:tr h="3432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45 016,0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71618" y="2123830"/>
            <a:ext cx="67151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направлений для реализации проектов: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объектов социальной инфраструктуры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улиц, дворовых территорий, площадей, набережных, детских игровых площадок, мест массового отдыха населения и других территорий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мест захоронения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контейнерных площадок и мест складирования твердых коммунальных отходов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систем электро-, тепло-, водоснабжения и водоотведения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автомобильных дорог местного значения в границах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объектов культурного наследия (памятников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проведение культурно-массовых мероприятий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традиционного образа жизни коренных малочисленных народов Севера,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Дальнего Востока Российской Федерации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физической культуры, спорта и здорового образа жизни.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9661"/>
            <a:ext cx="8617306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5690" y="64536"/>
            <a:ext cx="875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 инициативного бюджетирования в муниципальных образованиях Чукотского автономного округа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278090"/>
              </p:ext>
            </p:extLst>
          </p:nvPr>
        </p:nvGraphicFramePr>
        <p:xfrm>
          <a:off x="277978" y="1037231"/>
          <a:ext cx="8751722" cy="45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3785616" y="1463085"/>
            <a:ext cx="10973" cy="329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693413" y="3438144"/>
            <a:ext cx="555950" cy="1536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678787" y="3942894"/>
            <a:ext cx="395012" cy="877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349594" y="4125773"/>
            <a:ext cx="724205" cy="248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98218" y="2969972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78006"/>
            <a:ext cx="8580730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0662" y="55632"/>
            <a:ext cx="8471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трансфертов,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передаваемых из окружного бюджета местным бюджетам 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 по разделам классификации расходов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957780" y="1864157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50455" y="755492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02946"/>
              </p:ext>
            </p:extLst>
          </p:nvPr>
        </p:nvGraphicFramePr>
        <p:xfrm>
          <a:off x="166694" y="1262592"/>
          <a:ext cx="8179949" cy="27490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44909"/>
                <a:gridCol w="1199693"/>
                <a:gridCol w="1294790"/>
                <a:gridCol w="1214324"/>
                <a:gridCol w="1155801"/>
                <a:gridCol w="1170432"/>
              </a:tblGrid>
              <a:tr h="7318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6 029,3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4 450,2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3 049,9 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4 621,0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5 551,8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5460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515,9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14 216,1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14 128,7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12 893,3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8 419,4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7 214,4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5712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57697"/>
            <a:ext cx="8602676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195" y="11366"/>
            <a:ext cx="795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трансфертах, направляемых в местные бюджеты Чукотского автономного округа,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569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13879" y="84610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7754"/>
              </p:ext>
            </p:extLst>
          </p:nvPr>
        </p:nvGraphicFramePr>
        <p:xfrm>
          <a:off x="197540" y="1179807"/>
          <a:ext cx="8229570" cy="43168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48723"/>
                <a:gridCol w="840291"/>
                <a:gridCol w="899769"/>
                <a:gridCol w="885139"/>
                <a:gridCol w="907085"/>
                <a:gridCol w="848563"/>
              </a:tblGrid>
              <a:tr h="312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267,0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-606,6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-1 567,6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-1 325,6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из федерального бюджета</a:t>
                      </a: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кредитов, полученных из федерального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-606,6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-1 653,1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-1 325,6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566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-1 070,4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4 881,5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4 625,0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279,1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600,7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703,8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222,6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1 723,8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42649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164,5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83,7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-287,6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3 367,1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5 749,2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247,2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-1 533,9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-1 325,6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2" y="789368"/>
            <a:ext cx="5943601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584" y="119512"/>
            <a:ext cx="623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7363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3694"/>
              </p:ext>
            </p:extLst>
          </p:nvPr>
        </p:nvGraphicFramePr>
        <p:xfrm>
          <a:off x="147422" y="1253073"/>
          <a:ext cx="8225479" cy="386851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2193"/>
                <a:gridCol w="1052701"/>
                <a:gridCol w="1098645"/>
                <a:gridCol w="1207827"/>
                <a:gridCol w="1125940"/>
                <a:gridCol w="1078173"/>
              </a:tblGrid>
              <a:tr h="4623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20 231,4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17 984,3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19 101,2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19 486,3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19 498,6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9996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9 435,6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7 145,8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8 142,4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8 242,1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8 372,2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8922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4 524,5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5 252,7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5 573,2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5 837,0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6 082,4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616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1 430,7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1 490,2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1 360,0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1 375,0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1 425,0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292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3 519,9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2 574,1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2 833,2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2 834,8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2 916,6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1673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1 521,5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1 197,4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82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31 006,2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32 210,4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23 682,9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18 057,2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15 786,7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12 782,5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13 508,2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13 508,2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9 152,6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6 405,9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51 237,6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50 194,7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42 784,1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37 543,5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35 285,3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65960" y="1000397"/>
            <a:ext cx="1447800" cy="25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6134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478" y="355639"/>
            <a:ext cx="637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</p:spTree>
    <p:extLst>
      <p:ext uri="{BB962C8B-B14F-4D97-AF65-F5344CB8AC3E}">
        <p14:creationId xmlns:p14="http://schemas.microsoft.com/office/powerpoint/2010/main" val="818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44538" y="804006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98369338"/>
              </p:ext>
            </p:extLst>
          </p:nvPr>
        </p:nvGraphicFramePr>
        <p:xfrm>
          <a:off x="180981" y="950779"/>
          <a:ext cx="8538738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4248"/>
            <a:ext cx="704453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295" y="157873"/>
            <a:ext cx="6879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государственного долга Чукотского автономного округа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6003" y="7643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60382" y="3863026"/>
            <a:ext cx="8338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i="1" u="sng" dirty="0" err="1">
                <a:latin typeface="Times New Roman" pitchFamily="18" charset="0"/>
              </a:rPr>
              <a:t>Справочно</a:t>
            </a:r>
            <a:r>
              <a:rPr lang="ru-RU" sz="1000" b="1" i="1" u="sng" dirty="0">
                <a:latin typeface="Times New Roman" pitchFamily="18" charset="0"/>
              </a:rPr>
              <a:t>:</a:t>
            </a:r>
            <a:endParaRPr lang="ru-RU" sz="1000" b="1" dirty="0">
              <a:latin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</a:rPr>
              <a:t>Государственный долг </a:t>
            </a:r>
            <a:r>
              <a:rPr lang="ru-RU" sz="1000" i="1" dirty="0">
                <a:latin typeface="Times New Roman" pitchFamily="18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r>
              <a:rPr lang="ru-RU" sz="1000" b="1" i="1" dirty="0">
                <a:latin typeface="Times New Roman" pitchFamily="18" charset="0"/>
              </a:rPr>
              <a:t>Государственная гарантия </a:t>
            </a:r>
            <a:r>
              <a:rPr lang="ru-RU" sz="1000" i="1" dirty="0">
                <a:latin typeface="Times New Roman" pitchFamily="18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r>
              <a:rPr lang="ru-RU" sz="1000" b="1" i="1" dirty="0">
                <a:latin typeface="Times New Roman" pitchFamily="18" charset="0"/>
              </a:rPr>
              <a:t>Бюджетный кредит из федерального бюджета </a:t>
            </a:r>
            <a:r>
              <a:rPr lang="ru-RU" sz="1000" i="1" dirty="0">
                <a:latin typeface="Times New Roman" pitchFamily="18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90851"/>
            <a:ext cx="5943601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493" y="108453"/>
            <a:ext cx="509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долговой нагрузки на окружной бюджет</a:t>
            </a:r>
          </a:p>
        </p:txBody>
      </p:sp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84988"/>
              </p:ext>
            </p:extLst>
          </p:nvPr>
        </p:nvGraphicFramePr>
        <p:xfrm>
          <a:off x="212310" y="1221952"/>
          <a:ext cx="8112388" cy="24971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/>
                <a:gridCol w="972649"/>
                <a:gridCol w="1009497"/>
                <a:gridCol w="1053389"/>
                <a:gridCol w="1075334"/>
                <a:gridCol w="106802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8100" marB="3810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9 682,7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9 949,7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7 593,1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6 025,5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4 699,8</a:t>
                      </a:r>
                    </a:p>
                  </a:txBody>
                  <a:tcPr marL="9525" marR="9525" marT="7938" marB="0"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7 932,7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8 199,7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7 593,1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6 025,5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4 699,8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20 231,4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17 984,2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19 002,8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19 486,3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19 498,5</a:t>
                      </a:r>
                    </a:p>
                  </a:txBody>
                  <a:tcPr marT="38103" marB="38103" anchor="b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43,5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24,1</a:t>
                      </a:r>
                    </a:p>
                  </a:txBody>
                  <a:tcPr marL="9525" marR="9525" marT="7938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269" y="379479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финансов, экономики и 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529674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608" y="380053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финансов, экономики и 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</a:t>
            </a:r>
            <a:r>
              <a:rPr lang="ru-RU" sz="1600" dirty="0" smtClean="0">
                <a:latin typeface="Times New Roman" pitchFamily="18" charset="0"/>
              </a:rPr>
              <a:t>17-45</a:t>
            </a:r>
            <a:endParaRPr lang="ru-RU" sz="1600" dirty="0">
              <a:latin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949003" y="3016162"/>
            <a:ext cx="6987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</a:t>
            </a:r>
            <a:endParaRPr lang="ru-RU" sz="1600" dirty="0" smtClean="0">
              <a:latin typeface="Times New Roman" pitchFamily="18" charset="0"/>
            </a:endParaRPr>
          </a:p>
          <a:p>
            <a:pPr algn="ctr" eaLnBrk="0" hangingPunct="0"/>
            <a:r>
              <a:rPr lang="ru-RU" sz="1600" dirty="0" smtClean="0">
                <a:latin typeface="Times New Roman" pitchFamily="18" charset="0"/>
              </a:rPr>
              <a:t>8 </a:t>
            </a:r>
            <a:r>
              <a:rPr lang="ru-RU" sz="1600" dirty="0">
                <a:latin typeface="Times New Roman" pitchFamily="18" charset="0"/>
              </a:rPr>
              <a:t>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938824" y="2270455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16706" y="974916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Начальник 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03550571"/>
              </p:ext>
            </p:extLst>
          </p:nvPr>
        </p:nvGraphicFramePr>
        <p:xfrm>
          <a:off x="109181" y="652477"/>
          <a:ext cx="8867773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600334" y="3867150"/>
            <a:ext cx="52387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75358" y="3069639"/>
            <a:ext cx="436296" cy="671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62207" y="2114550"/>
            <a:ext cx="700087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57600" y="4391028"/>
            <a:ext cx="190500" cy="2190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3654" y="3867150"/>
            <a:ext cx="23812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023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29" y="70383"/>
            <a:ext cx="532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4" name="Номер слайда 1"/>
          <p:cNvSpPr>
            <a:spLocks noGrp="1"/>
          </p:cNvSpPr>
          <p:nvPr/>
        </p:nvSpPr>
        <p:spPr>
          <a:xfrm>
            <a:off x="6914291" y="5257496"/>
            <a:ext cx="205741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7"/>
          <p:cNvSpPr txBox="1"/>
          <p:nvPr/>
        </p:nvSpPr>
        <p:spPr>
          <a:xfrm>
            <a:off x="21326620" y="11464086"/>
            <a:ext cx="1391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0" name="Google Shape;1770;p57"/>
          <p:cNvSpPr txBox="1"/>
          <p:nvPr/>
        </p:nvSpPr>
        <p:spPr>
          <a:xfrm>
            <a:off x="20637330" y="16998477"/>
            <a:ext cx="2081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$100,000.00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Google Shape;1772;p57"/>
          <p:cNvSpPr/>
          <p:nvPr/>
        </p:nvSpPr>
        <p:spPr>
          <a:xfrm>
            <a:off x="870865" y="1982420"/>
            <a:ext cx="489600" cy="226252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8" name="Google Shape;1778;p57"/>
          <p:cNvSpPr txBox="1"/>
          <p:nvPr/>
        </p:nvSpPr>
        <p:spPr>
          <a:xfrm>
            <a:off x="30706" y="4357398"/>
            <a:ext cx="14955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0" name="Google Shape;1780;p57"/>
          <p:cNvSpPr/>
          <p:nvPr/>
        </p:nvSpPr>
        <p:spPr>
          <a:xfrm>
            <a:off x="2340834" y="2846758"/>
            <a:ext cx="489600" cy="1398185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2" name="Google Shape;1782;p57"/>
          <p:cNvSpPr/>
          <p:nvPr/>
        </p:nvSpPr>
        <p:spPr>
          <a:xfrm>
            <a:off x="1853198" y="1658900"/>
            <a:ext cx="487636" cy="2586043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6" name="Google Shape;1786;p57"/>
          <p:cNvSpPr txBox="1"/>
          <p:nvPr/>
        </p:nvSpPr>
        <p:spPr>
          <a:xfrm>
            <a:off x="156399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22</a:t>
            </a:r>
            <a:endParaRPr sz="2200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8" name="Google Shape;1788;p57"/>
          <p:cNvSpPr/>
          <p:nvPr/>
        </p:nvSpPr>
        <p:spPr>
          <a:xfrm>
            <a:off x="3860085" y="2737793"/>
            <a:ext cx="489600" cy="1515479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0" name="Google Shape;1790;p57"/>
          <p:cNvSpPr/>
          <p:nvPr/>
        </p:nvSpPr>
        <p:spPr>
          <a:xfrm>
            <a:off x="3370485" y="2362810"/>
            <a:ext cx="502580" cy="188213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4" name="Google Shape;1794;p57"/>
          <p:cNvSpPr txBox="1"/>
          <p:nvPr/>
        </p:nvSpPr>
        <p:spPr>
          <a:xfrm>
            <a:off x="31091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grpSp>
        <p:nvGrpSpPr>
          <p:cNvPr id="1796" name="Google Shape;1796;p57"/>
          <p:cNvGrpSpPr/>
          <p:nvPr/>
        </p:nvGrpSpPr>
        <p:grpSpPr>
          <a:xfrm>
            <a:off x="311730" y="5018589"/>
            <a:ext cx="4160497" cy="271698"/>
            <a:chOff x="6877657" y="1270597"/>
            <a:chExt cx="3820856" cy="244528"/>
          </a:xfrm>
        </p:grpSpPr>
        <p:sp>
          <p:nvSpPr>
            <p:cNvPr id="1798" name="Google Shape;1798;p57"/>
            <p:cNvSpPr txBox="1"/>
            <p:nvPr/>
          </p:nvSpPr>
          <p:spPr>
            <a:xfrm>
              <a:off x="6877657" y="1270597"/>
              <a:ext cx="382085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Налоговые и неналоговые доходы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799" name="Google Shape;1799;p57"/>
            <p:cNvSpPr/>
            <p:nvPr/>
          </p:nvSpPr>
          <p:spPr>
            <a:xfrm>
              <a:off x="6941516" y="1272725"/>
              <a:ext cx="242400" cy="2424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57"/>
          <p:cNvGrpSpPr/>
          <p:nvPr/>
        </p:nvGrpSpPr>
        <p:grpSpPr>
          <a:xfrm>
            <a:off x="4580219" y="5020953"/>
            <a:ext cx="4464496" cy="271698"/>
            <a:chOff x="6777710" y="2551388"/>
            <a:chExt cx="4464496" cy="244528"/>
          </a:xfrm>
        </p:grpSpPr>
        <p:sp>
          <p:nvSpPr>
            <p:cNvPr id="1802" name="Google Shape;1802;p57"/>
            <p:cNvSpPr txBox="1"/>
            <p:nvPr/>
          </p:nvSpPr>
          <p:spPr>
            <a:xfrm>
              <a:off x="6777710" y="2553516"/>
              <a:ext cx="446449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Безвозмездные поступления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803" name="Google Shape;1803;p57"/>
            <p:cNvSpPr/>
            <p:nvPr/>
          </p:nvSpPr>
          <p:spPr>
            <a:xfrm>
              <a:off x="7313076" y="2551388"/>
              <a:ext cx="262800" cy="2424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08533" y="1136664"/>
            <a:ext cx="939847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51,2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815839" y="1146904"/>
            <a:ext cx="1016102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50,2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74465" y="115226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42,8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500" y="182111"/>
            <a:ext cx="658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3" name="Google Shape;1774;p57"/>
          <p:cNvSpPr/>
          <p:nvPr/>
        </p:nvSpPr>
        <p:spPr>
          <a:xfrm>
            <a:off x="381265" y="1762963"/>
            <a:ext cx="489600" cy="248198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Google Shape;1775;p57"/>
          <p:cNvSpPr txBox="1"/>
          <p:nvPr/>
        </p:nvSpPr>
        <p:spPr>
          <a:xfrm rot="-5400000">
            <a:off x="203929" y="277962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31,0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5" name="Google Shape;1775;p57"/>
          <p:cNvSpPr txBox="1"/>
          <p:nvPr/>
        </p:nvSpPr>
        <p:spPr>
          <a:xfrm rot="-5400000">
            <a:off x="652422" y="304146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6" name="Google Shape;1790;p57"/>
          <p:cNvSpPr/>
          <p:nvPr/>
        </p:nvSpPr>
        <p:spPr>
          <a:xfrm>
            <a:off x="4872561" y="2693163"/>
            <a:ext cx="489600" cy="1559903"/>
          </a:xfrm>
          <a:prstGeom prst="round2SameRect">
            <a:avLst>
              <a:gd name="adj1" fmla="val 44023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" name="Google Shape;1788;p57"/>
          <p:cNvSpPr/>
          <p:nvPr/>
        </p:nvSpPr>
        <p:spPr>
          <a:xfrm>
            <a:off x="5362161" y="2599300"/>
            <a:ext cx="489600" cy="1653766"/>
          </a:xfrm>
          <a:prstGeom prst="round2SameRect">
            <a:avLst>
              <a:gd name="adj1" fmla="val 48506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" name="Google Shape;1794;p57"/>
          <p:cNvSpPr txBox="1"/>
          <p:nvPr/>
        </p:nvSpPr>
        <p:spPr>
          <a:xfrm>
            <a:off x="45980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4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9" name="Google Shape;1790;p57"/>
          <p:cNvSpPr/>
          <p:nvPr/>
        </p:nvSpPr>
        <p:spPr>
          <a:xfrm>
            <a:off x="6426130" y="3017384"/>
            <a:ext cx="489600" cy="122756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" name="Google Shape;1788;p57"/>
          <p:cNvSpPr/>
          <p:nvPr/>
        </p:nvSpPr>
        <p:spPr>
          <a:xfrm>
            <a:off x="6906730" y="2648611"/>
            <a:ext cx="489600" cy="1596333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59385" y="114787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37,5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17130" y="1136664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35,3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775;p57"/>
          <p:cNvSpPr txBox="1"/>
          <p:nvPr/>
        </p:nvSpPr>
        <p:spPr>
          <a:xfrm rot="-5400000">
            <a:off x="1644649" y="269717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32,2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48" name="Google Shape;1775;p57"/>
          <p:cNvSpPr txBox="1"/>
          <p:nvPr/>
        </p:nvSpPr>
        <p:spPr>
          <a:xfrm rot="-5400000">
            <a:off x="2114494" y="3041465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18,0</a:t>
            </a:r>
          </a:p>
        </p:txBody>
      </p:sp>
      <p:sp>
        <p:nvSpPr>
          <p:cNvPr id="52" name="Google Shape;1775;p57"/>
          <p:cNvSpPr txBox="1"/>
          <p:nvPr/>
        </p:nvSpPr>
        <p:spPr>
          <a:xfrm rot="-5400000">
            <a:off x="3165911" y="308405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23,7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56" name="Google Shape;1775;p57"/>
          <p:cNvSpPr txBox="1"/>
          <p:nvPr/>
        </p:nvSpPr>
        <p:spPr>
          <a:xfrm rot="-5400000">
            <a:off x="3651011" y="3141138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19,1</a:t>
            </a:r>
          </a:p>
        </p:txBody>
      </p:sp>
      <p:sp>
        <p:nvSpPr>
          <p:cNvPr id="57" name="Google Shape;1775;p57"/>
          <p:cNvSpPr txBox="1"/>
          <p:nvPr/>
        </p:nvSpPr>
        <p:spPr>
          <a:xfrm rot="-5400000">
            <a:off x="4661712" y="3151046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18,0</a:t>
            </a:r>
          </a:p>
        </p:txBody>
      </p:sp>
      <p:sp>
        <p:nvSpPr>
          <p:cNvPr id="58" name="Google Shape;1775;p57"/>
          <p:cNvSpPr txBox="1"/>
          <p:nvPr/>
        </p:nvSpPr>
        <p:spPr>
          <a:xfrm rot="-5400000">
            <a:off x="5153087" y="316063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19,5</a:t>
            </a:r>
          </a:p>
        </p:txBody>
      </p:sp>
      <p:sp>
        <p:nvSpPr>
          <p:cNvPr id="59" name="Google Shape;1775;p57"/>
          <p:cNvSpPr txBox="1"/>
          <p:nvPr/>
        </p:nvSpPr>
        <p:spPr>
          <a:xfrm rot="-5400000">
            <a:off x="6212557" y="3208337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15,8</a:t>
            </a:r>
          </a:p>
        </p:txBody>
      </p:sp>
      <p:sp>
        <p:nvSpPr>
          <p:cNvPr id="60" name="Google Shape;1775;p57"/>
          <p:cNvSpPr txBox="1"/>
          <p:nvPr/>
        </p:nvSpPr>
        <p:spPr>
          <a:xfrm rot="-5400000">
            <a:off x="6697656" y="3245044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19,5</a:t>
            </a:r>
          </a:p>
        </p:txBody>
      </p:sp>
      <p:sp>
        <p:nvSpPr>
          <p:cNvPr id="61" name="Google Shape;1794;p57"/>
          <p:cNvSpPr txBox="1"/>
          <p:nvPr/>
        </p:nvSpPr>
        <p:spPr>
          <a:xfrm>
            <a:off x="615583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5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6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01054" y="818501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592" y="205531"/>
            <a:ext cx="673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graphicFrame>
        <p:nvGraphicFramePr>
          <p:cNvPr id="9" name="Group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727230"/>
              </p:ext>
            </p:extLst>
          </p:nvPr>
        </p:nvGraphicFramePr>
        <p:xfrm>
          <a:off x="200025" y="1147615"/>
          <a:ext cx="8161249" cy="41210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06369"/>
                <a:gridCol w="907084"/>
                <a:gridCol w="965607"/>
                <a:gridCol w="994867"/>
                <a:gridCol w="1009498"/>
                <a:gridCol w="877824"/>
              </a:tblGrid>
              <a:tr h="502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07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19 513,9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17 046,3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18 491,5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18 876,0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19 388,0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332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13 960,1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20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398,5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13 715,6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14 079,2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454,6</a:t>
                      </a:r>
                      <a:endParaRPr lang="ru-RU" sz="1200" b="0" i="0" u="none" strike="noStrike" dirty="0" smtClean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9 435,6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7 145,8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8 142,4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8 242,2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8 372,2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4 524,5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5 252,7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5 573,2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5 837,0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6 082,4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480,3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3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15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1 545,1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1 582,9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1 471,1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1 491,4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1 547,2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8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1 430,7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1 490,2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1 360,0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1 375,0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1 425,0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9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3 545,0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2 573,7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2 853,9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2 855,6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2 937,3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27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3 519,9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2 574,1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2 833,2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2 834,8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2 916,5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45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27571" y="7946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51110"/>
              </p:ext>
            </p:extLst>
          </p:nvPr>
        </p:nvGraphicFramePr>
        <p:xfrm>
          <a:off x="207187" y="1153269"/>
          <a:ext cx="8220609" cy="37991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42112"/>
                <a:gridCol w="1050158"/>
                <a:gridCol w="1032798"/>
                <a:gridCol w="839893"/>
                <a:gridCol w="892455"/>
                <a:gridCol w="863193"/>
              </a:tblGrid>
              <a:tr h="698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609,7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610,4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110,6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641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631,8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553,0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553,1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53,2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пользовании природными ресурсами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56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9281" y="533028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94695"/>
            <a:ext cx="654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4338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34260"/>
              </p:ext>
            </p:extLst>
          </p:nvPr>
        </p:nvGraphicFramePr>
        <p:xfrm>
          <a:off x="199705" y="1180098"/>
          <a:ext cx="8220090" cy="38206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07387"/>
                <a:gridCol w="894091"/>
                <a:gridCol w="863194"/>
                <a:gridCol w="885139"/>
                <a:gridCol w="885139"/>
                <a:gridCol w="885140"/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8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всего: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31 006,2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32 210,4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23 682,9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18 057,2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15 786,7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13 664,6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13 941,4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13 721,3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9 152,6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6 405,9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5 628,9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7 111,9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8 163,5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8 385,6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8 856,9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583,7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397,8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380,9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9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2 191,5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1 155,4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организаций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185,4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173,0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0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8 444,4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8 768,3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8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316,1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115,9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71,9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остатков целевых межбюджетных трансфертов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-8,4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40051" y="826976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8541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7192689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19" y="179899"/>
            <a:ext cx="749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окружного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5709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70206</TotalTime>
  <Words>4460</Words>
  <Application>Microsoft Office PowerPoint</Application>
  <PresentationFormat>Экран (16:10)</PresentationFormat>
  <Paragraphs>1129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финансов, экономики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Хачиева Анна Алексеевна</cp:lastModifiedBy>
  <cp:revision>1619</cp:revision>
  <cp:lastPrinted>2022-11-29T21:37:20Z</cp:lastPrinted>
  <dcterms:created xsi:type="dcterms:W3CDTF">2014-10-23T16:08:30Z</dcterms:created>
  <dcterms:modified xsi:type="dcterms:W3CDTF">2022-12-07T05:47:57Z</dcterms:modified>
</cp:coreProperties>
</file>