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5" r:id="rId2"/>
    <p:sldId id="257" r:id="rId3"/>
    <p:sldId id="270" r:id="rId4"/>
    <p:sldId id="259" r:id="rId5"/>
    <p:sldId id="260" r:id="rId6"/>
    <p:sldId id="271" r:id="rId7"/>
    <p:sldId id="267" r:id="rId8"/>
    <p:sldId id="269" r:id="rId9"/>
    <p:sldId id="268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.Litovka\Documents\&#1044;&#1077;&#1087;&#1072;&#1088;&#1090;&#1072;&#1084;&#1077;&#1085;&#1090;\&#1076;&#1086;&#1082;&#1091;&#1084;&#1077;&#1085;&#1090;&#1099;%20&#1074;%20&#1087;&#1086;&#1077;&#1079;&#1076;&#1082;&#1080;\&#1048;&#1089;&#1083;&#1072;&#1085;&#1076;&#1080;&#1103;\&#1076;&#1083;&#1103;%20&#1087;&#1088;&#1077;&#1079;&#1077;&#1085;&#1090;&#1072;&#1094;&#1080;&#1080;%20&#1043;&#1091;&#1073;&#1077;&#1088;&#1085;&#1072;&#1090;&#1086;&#1088;&#1072;%20-%20&#1048;&#1089;&#1083;&#1072;&#1085;&#1076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67966304397547E-2"/>
          <c:y val="4.2363083858903125E-2"/>
          <c:w val="0.93955737873454048"/>
          <c:h val="0.88585507456729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Лист2!$D$3</c:f>
              <c:strCache>
                <c:ptCount val="1"/>
                <c:pt idx="0">
                  <c:v>Количество берлог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trendline>
            <c:spPr>
              <a:ln>
                <a:prstDash val="dash"/>
              </a:ln>
            </c:spPr>
            <c:trendlineType val="linear"/>
            <c:dispRSqr val="0"/>
            <c:dispEq val="0"/>
          </c:trendline>
          <c:cat>
            <c:numRef>
              <c:f>Лист2!$C$4:$C$11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Лист2!$D$4:$D$11</c:f>
              <c:numCache>
                <c:formatCode>General</c:formatCode>
                <c:ptCount val="8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17</c:v>
                </c:pt>
                <c:pt idx="4">
                  <c:v>15</c:v>
                </c:pt>
                <c:pt idx="5">
                  <c:v>7</c:v>
                </c:pt>
                <c:pt idx="6">
                  <c:v>14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Лист2!$E$3</c:f>
              <c:strCache>
                <c:ptCount val="1"/>
                <c:pt idx="0">
                  <c:v>Количество медвежат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trendline>
            <c:spPr>
              <a:ln>
                <a:solidFill>
                  <a:srgbClr val="FF0000"/>
                </a:solidFill>
                <a:prstDash val="lgDashDot"/>
              </a:ln>
            </c:spPr>
            <c:trendlineType val="linear"/>
            <c:dispRSqr val="0"/>
            <c:dispEq val="0"/>
          </c:trendline>
          <c:cat>
            <c:numRef>
              <c:f>Лист2!$C$4:$C$11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Лист2!$E$4:$E$11</c:f>
              <c:numCache>
                <c:formatCode>General</c:formatCode>
                <c:ptCount val="8"/>
                <c:pt idx="0">
                  <c:v>15</c:v>
                </c:pt>
                <c:pt idx="1">
                  <c:v>11</c:v>
                </c:pt>
                <c:pt idx="2">
                  <c:v>16</c:v>
                </c:pt>
                <c:pt idx="3">
                  <c:v>26</c:v>
                </c:pt>
                <c:pt idx="4">
                  <c:v>22</c:v>
                </c:pt>
                <c:pt idx="5">
                  <c:v>10</c:v>
                </c:pt>
                <c:pt idx="6">
                  <c:v>23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0"/>
        <c:axId val="170175488"/>
        <c:axId val="73832064"/>
      </c:barChart>
      <c:catAx>
        <c:axId val="1701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3832064"/>
        <c:crosses val="autoZero"/>
        <c:auto val="1"/>
        <c:lblAlgn val="ctr"/>
        <c:lblOffset val="100"/>
        <c:noMultiLvlLbl val="0"/>
      </c:catAx>
      <c:valAx>
        <c:axId val="73832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017548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8.5474026851047061E-2"/>
          <c:y val="5.1487334740584367E-2"/>
          <c:w val="0.82960961853911652"/>
          <c:h val="0.10190480972199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ostrovwrangelya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684076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Международная  Ассамблея Северного Полярного Круга</a:t>
            </a:r>
            <a:r>
              <a:rPr lang="en-US" sz="1800" dirty="0" smtClean="0">
                <a:solidFill>
                  <a:schemeClr val="tx1"/>
                </a:solidFill>
              </a:rPr>
              <a:t>-2019</a:t>
            </a:r>
            <a:r>
              <a:rPr lang="ru-RU" sz="1800" dirty="0" smtClean="0">
                <a:solidFill>
                  <a:schemeClr val="tx1"/>
                </a:solidFill>
              </a:rPr>
              <a:t> г. Рейкьявик, Исландия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12577"/>
            <a:ext cx="817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/>
              <a:t>ПРАВИТЕЛЬСТВО ЧУКОТСКОГО АВТОНОМНОГО ОКРУГА</a:t>
            </a:r>
          </a:p>
          <a:p>
            <a:pPr algn="r"/>
            <a:r>
              <a:rPr lang="ru-RU" sz="800" b="1" dirty="0" smtClean="0"/>
              <a:t>РЕГИОНАЛЬНАЯ </a:t>
            </a:r>
            <a:r>
              <a:rPr lang="ru-RU" sz="800" b="1" dirty="0"/>
              <a:t>ОБЩЕСТВЕННАЯ </a:t>
            </a:r>
            <a:r>
              <a:rPr lang="ru-RU" sz="800" b="1" dirty="0" smtClean="0"/>
              <a:t>ОРГАНИЗАЦИЯ «АССОЦИАЦИЯ КОРЕННЫХ МАЛОЧИСЛЕННЫХ НАРОДОВ ЧУКОТКИ»</a:t>
            </a:r>
          </a:p>
          <a:p>
            <a:pPr algn="r"/>
            <a:r>
              <a:rPr lang="ru-RU" sz="800" b="1" dirty="0" smtClean="0"/>
              <a:t>ОБЩЕСТВЕННАЯ ОРГАНИЗАЦИЯ ЭСКИМОСОВ ЧУКОТСКОГО АВТОНОМНОГО ОКРУГА «ИНУИТСКИЙ ПРИПОЛЯРНЫЙ СОВЕТ ЧУКОТКИ»</a:t>
            </a:r>
          </a:p>
          <a:p>
            <a:pPr algn="r"/>
            <a:r>
              <a:rPr lang="ru-RU" sz="800" b="1" dirty="0"/>
              <a:t>РЕГИОНАЛЬНАЯ ОБЩЕСТВЕННАЯ ОРГАНИЗАЦИЯ ПРИРОДООХРАННОГО НАПРАВЛЕНИЯ ЧУКОТСКОГО АВТОНОМНОГО </a:t>
            </a:r>
            <a:r>
              <a:rPr lang="ru-RU" sz="800" b="1" dirty="0" smtClean="0"/>
              <a:t>ОКРУГА «УМКЫ-ПАТРУЛЬ»</a:t>
            </a:r>
          </a:p>
          <a:p>
            <a:pPr algn="r"/>
            <a:r>
              <a:rPr lang="ru-RU" sz="1000" b="1" dirty="0" smtClean="0"/>
              <a:t>В презентации использованы фотографии: А.А. Кочнева, М.В. Козлова, С.И. </a:t>
            </a:r>
            <a:r>
              <a:rPr lang="ru-RU" sz="1000" b="1" dirty="0" err="1" smtClean="0"/>
              <a:t>Кавры</a:t>
            </a:r>
            <a:r>
              <a:rPr lang="ru-RU" sz="1000" b="1" dirty="0" smtClean="0"/>
              <a:t> и других уважаемых коллег</a:t>
            </a:r>
            <a:endParaRPr lang="ru-RU" sz="10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96136" y="5517232"/>
            <a:ext cx="3088432" cy="461935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sz="1800" dirty="0" smtClean="0"/>
              <a:t>Егор Верещагин </a:t>
            </a:r>
            <a:endParaRPr lang="ru-RU" sz="1800" dirty="0"/>
          </a:p>
        </p:txBody>
      </p:sp>
      <p:pic>
        <p:nvPicPr>
          <p:cNvPr id="7" name="Picture 3" descr="C:\Users\Сергей\Desktop\сочи 15 белмед\Логотип\Одобренный проект логотипа Президиумом АКМН Чукотки и Советом старейш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6311"/>
            <a:ext cx="1778315" cy="17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:\Mydocs\My Projects\Polar Bear\wwf_appl\Project 2007\umky_patrol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6311"/>
            <a:ext cx="2811297" cy="179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37" y="3646311"/>
            <a:ext cx="3064648" cy="17938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36521" y="2204864"/>
            <a:ext cx="8777064" cy="136815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vert="horz" lIns="100584" t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400" b="1" cap="all" dirty="0">
                <a:solidFill>
                  <a:srgbClr val="FFFF00"/>
                </a:solidFill>
              </a:rPr>
              <a:t>Влияние освоения Арктики на чукотско-аляскинскую популяцию белого медведя </a:t>
            </a:r>
            <a:endParaRPr lang="ru-RU" sz="2400" b="1" cap="all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cap="all" dirty="0" smtClean="0">
                <a:solidFill>
                  <a:srgbClr val="FFFF00"/>
                </a:solidFill>
              </a:rPr>
              <a:t>на </a:t>
            </a:r>
            <a:r>
              <a:rPr lang="ru-RU" sz="2400" b="1" cap="all" dirty="0">
                <a:solidFill>
                  <a:srgbClr val="FFFF00"/>
                </a:solidFill>
              </a:rPr>
              <a:t>примере Чукотского автономного </a:t>
            </a:r>
            <a:r>
              <a:rPr lang="ru-RU" sz="2400" b="1" cap="all" dirty="0" smtClean="0">
                <a:solidFill>
                  <a:srgbClr val="FFFF00"/>
                </a:solidFill>
              </a:rPr>
              <a:t>округа</a:t>
            </a:r>
          </a:p>
          <a:p>
            <a:pPr algn="ctr"/>
            <a:endParaRPr lang="ru-RU" sz="500" b="1" cap="all" dirty="0"/>
          </a:p>
        </p:txBody>
      </p:sp>
    </p:spTree>
    <p:extLst>
      <p:ext uri="{BB962C8B-B14F-4D97-AF65-F5344CB8AC3E}">
        <p14:creationId xmlns:p14="http://schemas.microsoft.com/office/powerpoint/2010/main" val="14293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76" y="29888"/>
            <a:ext cx="88569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2800" dirty="0">
                <a:solidFill>
                  <a:srgbClr val="FFFF00"/>
                </a:solidFill>
              </a:rPr>
              <a:t>Выводы</a:t>
            </a:r>
            <a:r>
              <a:rPr lang="ru-RU" sz="2800" dirty="0" smtClean="0"/>
              <a:t> </a:t>
            </a:r>
          </a:p>
          <a:p>
            <a:pPr indent="358775" algn="just"/>
            <a:r>
              <a:rPr lang="ru-RU" dirty="0" smtClean="0"/>
              <a:t>Строжайшие </a:t>
            </a:r>
            <a:r>
              <a:rPr lang="ru-RU" dirty="0"/>
              <a:t>запреты и табу в семьях ограничивали размеры промысла белого медведя и сдерживали антропогенный пресс. </a:t>
            </a:r>
            <a:r>
              <a:rPr lang="ru-RU" dirty="0" smtClean="0"/>
              <a:t>Многолетний </a:t>
            </a:r>
            <a:r>
              <a:rPr lang="ru-RU" dirty="0"/>
              <a:t>мораторий на добычу белого медведя в России с одной стороны, был полезным и выполнил свою задачу по восстановлению численности чукотско-аляскинской популяции белого медведя. С другой стороны, этот запрет привел к невосполнимым утратам в культуре и экологическом мышлении коренных </a:t>
            </a:r>
            <a:r>
              <a:rPr lang="ru-RU" dirty="0" smtClean="0"/>
              <a:t>народов Чукотки.</a:t>
            </a:r>
            <a:endParaRPr lang="ru-RU" dirty="0"/>
          </a:p>
          <a:p>
            <a:pPr indent="358775" algn="just"/>
            <a:endParaRPr lang="ru-RU" sz="900" dirty="0" smtClean="0"/>
          </a:p>
          <a:p>
            <a:pPr indent="358775" algn="just"/>
            <a:r>
              <a:rPr lang="ru-RU" dirty="0" smtClean="0"/>
              <a:t>Другой угрозой  </a:t>
            </a:r>
            <a:r>
              <a:rPr lang="ru-RU" dirty="0"/>
              <a:t>ухудшения </a:t>
            </a:r>
            <a:endParaRPr lang="ru-RU" dirty="0" smtClean="0"/>
          </a:p>
          <a:p>
            <a:pPr algn="just"/>
            <a:r>
              <a:rPr lang="ru-RU" dirty="0" smtClean="0"/>
              <a:t>состояния </a:t>
            </a:r>
            <a:r>
              <a:rPr lang="ru-RU" dirty="0"/>
              <a:t>популяций вида </a:t>
            </a:r>
            <a:endParaRPr lang="ru-RU" dirty="0" smtClean="0"/>
          </a:p>
          <a:p>
            <a:pPr algn="just"/>
            <a:r>
              <a:rPr lang="ru-RU" dirty="0" smtClean="0"/>
              <a:t>является </a:t>
            </a:r>
            <a:r>
              <a:rPr lang="ru-RU" dirty="0"/>
              <a:t>деградация </a:t>
            </a:r>
            <a:endParaRPr lang="ru-RU" dirty="0" smtClean="0"/>
          </a:p>
          <a:p>
            <a:pPr algn="just"/>
            <a:r>
              <a:rPr lang="ru-RU" dirty="0" smtClean="0"/>
              <a:t>(</a:t>
            </a:r>
            <a:r>
              <a:rPr lang="ru-RU" dirty="0"/>
              <a:t>утрата и трансформация) </a:t>
            </a:r>
            <a:endParaRPr lang="ru-RU" dirty="0" smtClean="0"/>
          </a:p>
          <a:p>
            <a:pPr algn="just"/>
            <a:r>
              <a:rPr lang="ru-RU" dirty="0" smtClean="0"/>
              <a:t>местообитаний.</a:t>
            </a:r>
            <a:endParaRPr lang="ru-RU" dirty="0"/>
          </a:p>
          <a:p>
            <a:pPr indent="358775" algn="just"/>
            <a:endParaRPr lang="ru-RU" sz="900" dirty="0" smtClean="0"/>
          </a:p>
          <a:p>
            <a:pPr indent="358775" algn="just"/>
            <a:r>
              <a:rPr lang="ru-RU" dirty="0"/>
              <a:t>Каждая из арктических стран обязана предпринимать необходимые действия с целью охраны экосистем, частью которых является белый медведь, обращая особое внимание на охрану мест размножения, добычи корма и миграций, а также отслеживать состояние популяций белого медведя в соответствии с практикой его охраны, основанной на современных научных данных и традиционных знаниях</a:t>
            </a:r>
            <a:r>
              <a:rPr lang="ru-RU" dirty="0" smtClean="0"/>
              <a:t>.</a:t>
            </a:r>
          </a:p>
          <a:p>
            <a:pPr indent="358775" algn="just"/>
            <a:r>
              <a:rPr lang="ru-RU" dirty="0"/>
              <a:t>Важнейшим фактором сохранения белого медведя является заинтересованность всех сторон (общества, арктических стран и промышленности) в решении данной проблемы, сознательное соблюдение соответствующих рекомендаций и ограничений, стремление принимать участие в природоохранной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Users\D.Litovka\Documents\АНО ЧАНЦ\публикации\фото из альбома\АА Кочнев\фотоальбом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t="43133" r="12740" b="26325"/>
          <a:stretch/>
        </p:blipFill>
        <p:spPr bwMode="auto">
          <a:xfrm>
            <a:off x="3707904" y="2276872"/>
            <a:ext cx="5219818" cy="15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3"/>
            <a:ext cx="8632115" cy="511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80728"/>
            <a:ext cx="325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FFFF00"/>
                </a:solidFill>
              </a:rPr>
              <a:t>Спасибо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700" dirty="0" smtClean="0"/>
              <a:t>Промышленное освоение Арктики, расширение судоходства по Северному морскому пути, развитие судового круизного и наземного экологического и научного туризма могут способствовать усилению факторов беспокойства белых медведей. Однако большую тревогу вызывает глобальное изменение  климата, поскольку жизненный </a:t>
            </a:r>
            <a:r>
              <a:rPr lang="ru-RU" sz="1700" dirty="0"/>
              <a:t>цикл белых медведей тесно связан с морскими льдами, которые являются субстратом для их перемещений, кормодобывания и размножения. Однако в течение 1990-х и 2000-х гг. в пределах распространения чукотско-аляскинской популяции ярко проявляется тенденция к ослаблению </a:t>
            </a:r>
            <a:r>
              <a:rPr lang="ru-RU" sz="1700" dirty="0" err="1"/>
              <a:t>ледовитости</a:t>
            </a:r>
            <a:r>
              <a:rPr lang="ru-RU" sz="1700" dirty="0"/>
              <a:t> Чукотского и Восточно-Сибирского морей. Одна из реакций белых медведей </a:t>
            </a:r>
            <a:r>
              <a:rPr lang="ru-RU" sz="1700" dirty="0" smtClean="0"/>
              <a:t>на </a:t>
            </a:r>
            <a:r>
              <a:rPr lang="ru-RU" sz="1700" dirty="0"/>
              <a:t>сокращение жизненного пространства – переход на сухопутный образ жизни в периоды отсутствия или нестабильности ледового </a:t>
            </a:r>
            <a:r>
              <a:rPr lang="ru-RU" sz="1700" dirty="0" smtClean="0"/>
              <a:t>покрова. В совокупности с развитием прибрежной инфраструктуры Чукотки, такое </a:t>
            </a:r>
            <a:r>
              <a:rPr lang="ru-RU" sz="1700" dirty="0"/>
              <a:t>поведение медведей повышает вероятность конфликтных столкновений с людьми. </a:t>
            </a:r>
          </a:p>
        </p:txBody>
      </p:sp>
      <p:pic>
        <p:nvPicPr>
          <p:cNvPr id="4" name="Picture 2" descr="C:\Users\User\Pictures\белый медведь диологи о природ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 b="6214"/>
          <a:stretch/>
        </p:blipFill>
        <p:spPr bwMode="auto">
          <a:xfrm>
            <a:off x="323528" y="3789040"/>
            <a:ext cx="85080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6583" y="804768"/>
            <a:ext cx="5173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 целях подтверждения указанных выводов и  выработки эффективных мер по профилактике конфликтных ситуаций человек/белый медведь, с 2015 по 2018 года Правительство Чукотского </a:t>
            </a:r>
            <a:r>
              <a:rPr lang="ru-RU" dirty="0"/>
              <a:t>автономного округа </a:t>
            </a:r>
            <a:r>
              <a:rPr lang="ru-RU" dirty="0" smtClean="0"/>
              <a:t>профинансировало </a:t>
            </a:r>
            <a:r>
              <a:rPr lang="ru-RU" dirty="0"/>
              <a:t>работу </a:t>
            </a:r>
            <a:r>
              <a:rPr lang="ru-RU" dirty="0" smtClean="0"/>
              <a:t>члена </a:t>
            </a:r>
            <a:r>
              <a:rPr lang="ru-RU" dirty="0"/>
              <a:t>Научной группы при Российско-Американской Комиссии по белому </a:t>
            </a:r>
            <a:r>
              <a:rPr lang="ru-RU" dirty="0" smtClean="0"/>
              <a:t>медведю, члена </a:t>
            </a:r>
            <a:r>
              <a:rPr lang="ru-RU" dirty="0"/>
              <a:t>Группы специалистов по белому медведю </a:t>
            </a:r>
            <a:r>
              <a:rPr lang="ru-RU" dirty="0" smtClean="0"/>
              <a:t>МСОП Анатолия Кочнева «База </a:t>
            </a:r>
            <a:r>
              <a:rPr lang="ru-RU" dirty="0"/>
              <a:t>данных по конфликтным ситуациям между человеком и белым </a:t>
            </a:r>
            <a:r>
              <a:rPr lang="ru-RU" dirty="0" smtClean="0"/>
              <a:t>медведем». </a:t>
            </a:r>
          </a:p>
        </p:txBody>
      </p:sp>
      <p:pic>
        <p:nvPicPr>
          <p:cNvPr id="1026" name="Picture 2" descr="C:\Users\User\Pictures\Chukot_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8" y="1154360"/>
            <a:ext cx="3461448" cy="2634680"/>
          </a:xfrm>
          <a:prstGeom prst="rect">
            <a:avLst/>
          </a:prstGeom>
          <a:solidFill>
            <a:schemeClr val="tx1">
              <a:lumMod val="65000"/>
            </a:schemeClr>
          </a:solidFill>
          <a:extLst/>
        </p:spPr>
      </p:pic>
      <p:sp>
        <p:nvSpPr>
          <p:cNvPr id="3" name="Прямоугольник 2"/>
          <p:cNvSpPr/>
          <p:nvPr/>
        </p:nvSpPr>
        <p:spPr>
          <a:xfrm>
            <a:off x="251520" y="4422011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Общее количество </a:t>
            </a:r>
            <a:r>
              <a:rPr lang="ru-RU" dirty="0" smtClean="0"/>
              <a:t>конфликтов </a:t>
            </a:r>
            <a:r>
              <a:rPr lang="ru-RU" dirty="0"/>
              <a:t>составляет </a:t>
            </a:r>
            <a:r>
              <a:rPr lang="ru-RU" dirty="0" smtClean="0"/>
              <a:t>180 </a:t>
            </a:r>
            <a:r>
              <a:rPr lang="ru-RU" dirty="0"/>
              <a:t>записей и позволило провести сравнение динамики конфликтных ситуаций на западе округа от мыса Шмидта до о-ва </a:t>
            </a:r>
            <a:r>
              <a:rPr lang="ru-RU" dirty="0" err="1"/>
              <a:t>Айон</a:t>
            </a:r>
            <a:r>
              <a:rPr lang="ru-RU" dirty="0"/>
              <a:t> (Чаунский </a:t>
            </a:r>
            <a:r>
              <a:rPr lang="ru-RU" dirty="0" smtClean="0"/>
              <a:t>и Иультинский районы), </a:t>
            </a:r>
            <a:r>
              <a:rPr lang="ru-RU" dirty="0"/>
              <a:t>в центральной части от села Ванкарем до села </a:t>
            </a:r>
            <a:r>
              <a:rPr lang="ru-RU" dirty="0" err="1" smtClean="0"/>
              <a:t>Нешкан</a:t>
            </a:r>
            <a:r>
              <a:rPr lang="ru-RU" dirty="0" smtClean="0"/>
              <a:t>, </a:t>
            </a:r>
            <a:r>
              <a:rPr lang="ru-RU" dirty="0"/>
              <a:t>на востоке от села Энурмино до Уэлена и мыса Дежнева, и на юго-востоке от Лаврентия до </a:t>
            </a:r>
            <a:r>
              <a:rPr lang="ru-RU" dirty="0" err="1"/>
              <a:t>Янракыннота</a:t>
            </a:r>
            <a:r>
              <a:rPr lang="ru-RU" dirty="0"/>
              <a:t>.</a:t>
            </a:r>
          </a:p>
        </p:txBody>
      </p:sp>
      <p:pic>
        <p:nvPicPr>
          <p:cNvPr id="6" name="Picture 7" descr="fig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02" y="4061971"/>
            <a:ext cx="1690254" cy="253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97" y="189801"/>
            <a:ext cx="900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FFFF00"/>
                </a:solidFill>
              </a:rPr>
              <a:t>База данных по конфликтным ситуациям </a:t>
            </a:r>
            <a:r>
              <a:rPr lang="ru-RU" sz="2200" dirty="0" smtClean="0">
                <a:solidFill>
                  <a:srgbClr val="FFFF00"/>
                </a:solidFill>
              </a:rPr>
              <a:t>«человек-белый медведь»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8" y="597472"/>
            <a:ext cx="8191666" cy="60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7" y="112257"/>
            <a:ext cx="900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FFFF00"/>
                </a:solidFill>
              </a:rPr>
              <a:t>Район исследований конфликтов «человек-белый медведь»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544"/>
            <a:ext cx="8424936" cy="532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Полученные данные </a:t>
            </a:r>
            <a:r>
              <a:rPr lang="ru-RU" dirty="0"/>
              <a:t>подтверждают вывод, что общее количество конфликтов белого медведя с человеком стало быстро возрастать в 2000-х и, особенно, после 2004 года.</a:t>
            </a:r>
          </a:p>
        </p:txBody>
      </p:sp>
    </p:spTree>
    <p:extLst>
      <p:ext uri="{BB962C8B-B14F-4D97-AF65-F5344CB8AC3E}">
        <p14:creationId xmlns:p14="http://schemas.microsoft.com/office/powerpoint/2010/main" val="32578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Якутск СЕВЕРНЫЙ ФОРУМ\20151105_004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22729"/>
            <a:ext cx="88569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FFFF00"/>
                </a:solidFill>
              </a:rPr>
              <a:t>Международное сотрудничество коренных жителей по сохранению белого медведя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67839"/>
            <a:ext cx="407469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500" dirty="0" smtClean="0"/>
              <a:t>Коренные жители принимали </a:t>
            </a:r>
            <a:r>
              <a:rPr lang="ru-RU" sz="1500" dirty="0"/>
              <a:t>участие</a:t>
            </a:r>
            <a:r>
              <a:rPr lang="ru-RU" sz="1500" dirty="0" smtClean="0"/>
              <a:t> </a:t>
            </a:r>
            <a:r>
              <a:rPr lang="ru-RU" sz="1500" dirty="0" smtClean="0"/>
              <a:t>в </a:t>
            </a:r>
            <a:r>
              <a:rPr lang="ru-RU" sz="1500" dirty="0"/>
              <a:t>разработке </a:t>
            </a:r>
            <a:r>
              <a:rPr lang="ru-RU" sz="1500" dirty="0" smtClean="0"/>
              <a:t>«Соглашения </a:t>
            </a:r>
            <a:r>
              <a:rPr lang="ru-RU" sz="1500" dirty="0"/>
              <a:t>между правительствами Российской Федерации и Соединенных Штатов Америки о сохранении и использовании чукотско-аляскинской популяции белого </a:t>
            </a:r>
            <a:r>
              <a:rPr lang="ru-RU" sz="1500" dirty="0" smtClean="0"/>
              <a:t>медведя”, которое было подписано </a:t>
            </a:r>
            <a:r>
              <a:rPr lang="ru-RU" sz="1500" dirty="0"/>
              <a:t>16 октября 2000 </a:t>
            </a:r>
            <a:r>
              <a:rPr lang="ru-RU" sz="1500" dirty="0" smtClean="0"/>
              <a:t>года, в том числе коренными комиссионерами РФ и США. </a:t>
            </a:r>
          </a:p>
          <a:p>
            <a:pPr indent="268288" algn="just"/>
            <a:r>
              <a:rPr lang="ru-RU" sz="1500" dirty="0" smtClean="0"/>
              <a:t>Подписывая </a:t>
            </a:r>
            <a:r>
              <a:rPr lang="ru-RU" sz="1500" dirty="0"/>
              <a:t>соглашение </a:t>
            </a:r>
            <a:r>
              <a:rPr lang="ru-RU" sz="1500" dirty="0" err="1"/>
              <a:t>ст</a:t>
            </a:r>
            <a:r>
              <a:rPr lang="en-US" sz="1500" dirty="0"/>
              <a:t>ó</a:t>
            </a:r>
            <a:r>
              <a:rPr lang="ru-RU" sz="1500" dirty="0" err="1"/>
              <a:t>роны</a:t>
            </a:r>
            <a:r>
              <a:rPr lang="ru-RU" sz="1500" dirty="0"/>
              <a:t> подтвердили первостепенную роль коренного населения Чукотки и Аляски в сохранении </a:t>
            </a:r>
            <a:r>
              <a:rPr lang="ru-RU" sz="1500" dirty="0" smtClean="0"/>
              <a:t>белого </a:t>
            </a:r>
            <a:r>
              <a:rPr lang="ru-RU" sz="1500" dirty="0"/>
              <a:t>медведя и важность мероприятий в рамках сотрудничества в этой области.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83" y="4365104"/>
            <a:ext cx="5888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r>
              <a:rPr lang="ru-RU" sz="1600" dirty="0"/>
              <a:t>Для координации деятельности по сохранению и изучению чукотско-аляскинской популяции Соглашением предусмотрено создание Российско-Американской комиссии по белому медведю с участием представителей коренного населения Чукотки и Аляски. </a:t>
            </a:r>
          </a:p>
          <a:p>
            <a:pPr indent="268288" algn="just"/>
            <a:r>
              <a:rPr lang="ru-RU" sz="1600" dirty="0"/>
              <a:t>Решение об изъятии из природы белых медведей чукотско-аляскинской популяции принимается на основании рекомендаций Российско-Американской комиссии по белому медведю.</a:t>
            </a:r>
          </a:p>
        </p:txBody>
      </p:sp>
      <p:pic>
        <p:nvPicPr>
          <p:cNvPr id="1026" name="Picture 2" descr="C:\Users\D.Litovka\Documents\Департамент\документы в поездки\Вселенная\фото ВБМ-2018\IMG-20180806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" y="526763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тров Врангел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61" y="3645023"/>
            <a:ext cx="1860611" cy="15841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158569" y="3546882"/>
            <a:ext cx="6645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В 1976 г. на Чукотке был создан федеральный заповедник «Остров Врангеля», одной из главных целей которого является охрана «родильного дома» белого медведя. На протяжении многих лет ведущими учеными </a:t>
            </a:r>
            <a:r>
              <a:rPr lang="ru-RU" dirty="0" smtClean="0"/>
              <a:t>России и США на </a:t>
            </a:r>
            <a:r>
              <a:rPr lang="ru-RU" dirty="0"/>
              <a:t>территории Заповедника «Остров Врангеля» проводятся масштабные научные исследования.</a:t>
            </a:r>
          </a:p>
        </p:txBody>
      </p:sp>
      <p:sp>
        <p:nvSpPr>
          <p:cNvPr id="9" name="AutoShape 2" descr="Остров Врангеля"/>
          <p:cNvSpPr>
            <a:spLocks noChangeAspect="1" noChangeArrowheads="1"/>
          </p:cNvSpPr>
          <p:nvPr/>
        </p:nvSpPr>
        <p:spPr bwMode="auto">
          <a:xfrm>
            <a:off x="155575" y="-677863"/>
            <a:ext cx="16668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733907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362" y="5336048"/>
            <a:ext cx="8884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результатом совместной работы экспертов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заповедника «Остров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Врангеля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ученых </a:t>
            </a:r>
            <a:r>
              <a:rPr lang="ru-RU" dirty="0"/>
              <a:t>России и США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коренных жителей стала впервые выполненная оценка </a:t>
            </a:r>
            <a:r>
              <a:rPr lang="ru-RU" dirty="0" smtClean="0"/>
              <a:t>расчетной численности чукотско-аляскинской популяции </a:t>
            </a:r>
            <a:r>
              <a:rPr lang="ru-RU" dirty="0"/>
              <a:t>белого медведя </a:t>
            </a:r>
            <a:r>
              <a:rPr lang="ru-RU" dirty="0" smtClean="0"/>
              <a:t>(3200 особей). Кроме этого, состояние </a:t>
            </a:r>
            <a:r>
              <a:rPr lang="ru-RU" dirty="0"/>
              <a:t>самой популяции было оценено как </a:t>
            </a:r>
            <a:r>
              <a:rPr lang="ru-RU" dirty="0" smtClean="0"/>
              <a:t>стабильное и удовлетворительное.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D.Litovka\Documents\АНО ЧАНЦ\публикации\фото из альбома\Макс Козлов\фотоальбом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45412" r="1806" b="11921"/>
          <a:stretch/>
        </p:blipFill>
        <p:spPr bwMode="auto">
          <a:xfrm>
            <a:off x="35496" y="548680"/>
            <a:ext cx="9063646" cy="28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22729"/>
            <a:ext cx="892899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FFFF00"/>
                </a:solidFill>
              </a:rPr>
              <a:t>Международное научное сотрудничество по сохранению белого медведя</a:t>
            </a:r>
            <a:endParaRPr lang="ru-RU" sz="1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3" descr="H:\Канчалан 7.02.2015\IMG_8448 - копия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10139"/>
          <a:stretch/>
        </p:blipFill>
        <p:spPr>
          <a:xfrm>
            <a:off x="4499992" y="959223"/>
            <a:ext cx="4343400" cy="2611393"/>
          </a:xfrm>
          <a:prstGeom prst="rect">
            <a:avLst/>
          </a:prstGeom>
          <a:noFill/>
        </p:spPr>
      </p:pic>
      <p:pic>
        <p:nvPicPr>
          <p:cNvPr id="59396" name="Picture 4" descr="H:\Канчалан 7.02.2015\IMG_8416 - копи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 bwMode="auto">
          <a:xfrm>
            <a:off x="323528" y="3645024"/>
            <a:ext cx="381699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H:\Канчалан 7.02.2015\IMG_8483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42" y="3645024"/>
            <a:ext cx="432117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H:\Канчалан 7.02.2015\IMG_8477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t="27498"/>
          <a:stretch/>
        </p:blipFill>
        <p:spPr bwMode="auto">
          <a:xfrm>
            <a:off x="323528" y="1114227"/>
            <a:ext cx="3816992" cy="245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6" y="91710"/>
            <a:ext cx="9001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Информирование жителей сельских поселений Чукотки о работе Комиссии и мерах по профилактике конфликтных ситуаций «человек-белый медведь» </a:t>
            </a:r>
            <a:endParaRPr lang="ru-RU" sz="1600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Комиссионер Российской Федерации С.И. </a:t>
            </a:r>
            <a:r>
              <a:rPr lang="ru-RU" sz="1600" dirty="0" err="1"/>
              <a:t>Кавры</a:t>
            </a:r>
            <a:r>
              <a:rPr lang="ru-RU" sz="1600" dirty="0"/>
              <a:t>)</a:t>
            </a:r>
          </a:p>
          <a:p>
            <a:pPr algn="ctr"/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340768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512" y="5877272"/>
            <a:ext cx="8857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latin typeface="+mn-lt"/>
              </a:rPr>
              <a:t>Среднемноголетние тренды по количеству берлог и медвежат </a:t>
            </a:r>
            <a:r>
              <a:rPr lang="ru-RU" sz="2000" dirty="0">
                <a:latin typeface="+mn-lt"/>
              </a:rPr>
              <a:t>за 8-летний период не </a:t>
            </a:r>
            <a:r>
              <a:rPr lang="ru-RU" sz="2000" dirty="0">
                <a:latin typeface="+mn-lt"/>
              </a:rPr>
              <a:t>имеют выраженного отрицательного направления </a:t>
            </a:r>
            <a:r>
              <a:rPr lang="ru-RU" sz="2000" dirty="0" smtClean="0">
                <a:latin typeface="+mn-lt"/>
              </a:rPr>
              <a:t>на </a:t>
            </a:r>
            <a:r>
              <a:rPr lang="ru-RU" sz="2000" dirty="0">
                <a:latin typeface="+mn-lt"/>
              </a:rPr>
              <a:t>Чукотке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68325"/>
              </p:ext>
            </p:extLst>
          </p:nvPr>
        </p:nvGraphicFramePr>
        <p:xfrm>
          <a:off x="179512" y="404664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1" y="112257"/>
            <a:ext cx="8857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Мониторинг </a:t>
            </a:r>
            <a:r>
              <a:rPr lang="ru-RU" dirty="0">
                <a:solidFill>
                  <a:srgbClr val="FFFF00"/>
                </a:solidFill>
              </a:rPr>
              <a:t>популяции белого медведя </a:t>
            </a:r>
            <a:r>
              <a:rPr lang="ru-RU" dirty="0">
                <a:solidFill>
                  <a:srgbClr val="FFFF00"/>
                </a:solidFill>
              </a:rPr>
              <a:t>с участием коренных жителей Чукотки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1360</TotalTime>
  <Words>813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освоения Арктики на чукотско-аляскинскую популяцию белого медведя на примере Чукотского автономного округа</dc:title>
  <dc:creator>Егор Верещагин</dc:creator>
  <cp:lastModifiedBy>Литовка Денис Игоревич</cp:lastModifiedBy>
  <cp:revision>50</cp:revision>
  <dcterms:created xsi:type="dcterms:W3CDTF">2019-01-17T04:19:00Z</dcterms:created>
  <dcterms:modified xsi:type="dcterms:W3CDTF">2019-10-04T06:14:34Z</dcterms:modified>
</cp:coreProperties>
</file>