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notesSlides/notesSlide1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6.xml" ContentType="application/vnd.openxmlformats-officedocument.drawingml.chartshapes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2.xml" ContentType="application/vnd.openxmlformats-officedocument.themeOverride+xml"/>
  <Override PartName="/ppt/drawings/drawing7.xml" ContentType="application/vnd.openxmlformats-officedocument.drawingml.chartshapes+xml"/>
  <Override PartName="/ppt/charts/chart28.xml" ContentType="application/vnd.openxmlformats-officedocument.drawingml.chart+xml"/>
  <Override PartName="/ppt/drawings/drawing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02" r:id="rId1"/>
    <p:sldMasterId id="2147485050" r:id="rId2"/>
    <p:sldMasterId id="2147485074" r:id="rId3"/>
    <p:sldMasterId id="2147485086" r:id="rId4"/>
    <p:sldMasterId id="2147485098" r:id="rId5"/>
    <p:sldMasterId id="2147485110" r:id="rId6"/>
    <p:sldMasterId id="2147485122" r:id="rId7"/>
    <p:sldMasterId id="2147485134" r:id="rId8"/>
    <p:sldMasterId id="2147485146" r:id="rId9"/>
    <p:sldMasterId id="2147485158" r:id="rId10"/>
    <p:sldMasterId id="2147485170" r:id="rId11"/>
  </p:sldMasterIdLst>
  <p:notesMasterIdLst>
    <p:notesMasterId r:id="rId57"/>
  </p:notesMasterIdLst>
  <p:handoutMasterIdLst>
    <p:handoutMasterId r:id="rId58"/>
  </p:handoutMasterIdLst>
  <p:sldIdLst>
    <p:sldId id="427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7" r:id="rId30"/>
    <p:sldId id="508" r:id="rId31"/>
    <p:sldId id="509" r:id="rId32"/>
    <p:sldId id="510" r:id="rId33"/>
    <p:sldId id="511" r:id="rId34"/>
    <p:sldId id="512" r:id="rId35"/>
    <p:sldId id="501" r:id="rId36"/>
    <p:sldId id="502" r:id="rId37"/>
    <p:sldId id="499" r:id="rId38"/>
    <p:sldId id="500" r:id="rId39"/>
    <p:sldId id="486" r:id="rId40"/>
    <p:sldId id="487" r:id="rId41"/>
    <p:sldId id="503" r:id="rId42"/>
    <p:sldId id="504" r:id="rId43"/>
    <p:sldId id="449" r:id="rId44"/>
    <p:sldId id="482" r:id="rId45"/>
    <p:sldId id="483" r:id="rId46"/>
    <p:sldId id="451" r:id="rId47"/>
    <p:sldId id="480" r:id="rId48"/>
    <p:sldId id="481" r:id="rId49"/>
    <p:sldId id="457" r:id="rId50"/>
    <p:sldId id="488" r:id="rId51"/>
    <p:sldId id="470" r:id="rId52"/>
    <p:sldId id="473" r:id="rId53"/>
    <p:sldId id="474" r:id="rId54"/>
    <p:sldId id="475" r:id="rId55"/>
    <p:sldId id="477" r:id="rId56"/>
  </p:sldIdLst>
  <p:sldSz cx="9144000" cy="5715000" type="screen16x1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427"/>
            <p14:sldId id="489"/>
            <p14:sldId id="490"/>
            <p14:sldId id="491"/>
            <p14:sldId id="492"/>
            <p14:sldId id="493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7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49"/>
            <p14:sldId id="482"/>
            <p14:sldId id="483"/>
            <p14:sldId id="451"/>
            <p14:sldId id="480"/>
            <p14:sldId id="481"/>
            <p14:sldId id="457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0EA00"/>
    <a:srgbClr val="FFFF66"/>
    <a:srgbClr val="FFFFCC"/>
    <a:srgbClr val="00AC00"/>
    <a:srgbClr val="61B0FF"/>
    <a:srgbClr val="3399FF"/>
    <a:srgbClr val="9ECB7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8737" autoAdjust="0"/>
  </p:normalViewPr>
  <p:slideViewPr>
    <p:cSldViewPr snapToGrid="0">
      <p:cViewPr>
        <p:scale>
          <a:sx n="120" d="100"/>
          <a:sy n="120" d="100"/>
        </p:scale>
        <p:origin x="-1734" y="-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30.png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29.jpg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image" Target="../media/image29.jpg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chartUserShapes" Target="../drawings/drawing7.xml"/><Relationship Id="rId2" Type="http://schemas.openxmlformats.org/officeDocument/2006/relationships/image" Target="../media/image9.png"/><Relationship Id="rId1" Type="http://schemas.openxmlformats.org/officeDocument/2006/relationships/themeOverride" Target="../theme/themeOverride2.xml"/><Relationship Id="rId6" Type="http://schemas.openxmlformats.org/officeDocument/2006/relationships/package" Target="../embeddings/Microsoft_Excel_Worksheet27.xlsx"/><Relationship Id="rId5" Type="http://schemas.openxmlformats.org/officeDocument/2006/relationships/image" Target="../media/image10.jpg"/><Relationship Id="rId4" Type="http://schemas.openxmlformats.org/officeDocument/2006/relationships/image" Target="../media/image12.png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5" Type="http://schemas.openxmlformats.org/officeDocument/2006/relationships/package" Target="../embeddings/Microsoft_Excel_Worksheet9.xlsx"/><Relationship Id="rId4" Type="http://schemas.openxmlformats.org/officeDocument/2006/relationships/image" Target="../media/image1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451577510825985"/>
          <c:y val="2.5913703841794703E-2"/>
          <c:w val="0.72035182831410705"/>
          <c:h val="0.781890323411066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249785.1</c:v>
                </c:pt>
                <c:pt idx="1">
                  <c:v>92039</c:v>
                </c:pt>
                <c:pt idx="2">
                  <c:v>144820.9</c:v>
                </c:pt>
                <c:pt idx="3">
                  <c:v>128067.3</c:v>
                </c:pt>
                <c:pt idx="4">
                  <c:v>92288.3</c:v>
                </c:pt>
                <c:pt idx="5">
                  <c:v>47713.7</c:v>
                </c:pt>
                <c:pt idx="6">
                  <c:v>161839.4</c:v>
                </c:pt>
                <c:pt idx="7">
                  <c:v>19283.599999999999</c:v>
                </c:pt>
                <c:pt idx="8">
                  <c:v>51836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88513024"/>
        <c:axId val="34078016"/>
        <c:axId val="0"/>
      </c:bar3DChart>
      <c:catAx>
        <c:axId val="8851302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078016"/>
        <c:crosses val="autoZero"/>
        <c:auto val="1"/>
        <c:lblAlgn val="ctr"/>
        <c:lblOffset val="100"/>
        <c:noMultiLvlLbl val="0"/>
      </c:catAx>
      <c:valAx>
        <c:axId val="34078016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8513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800720805421705"/>
          <c:y val="0.89272042487226422"/>
          <c:w val="0.315755194779757"/>
          <c:h val="7.3164436534985361E-2"/>
        </c:manualLayout>
      </c:layout>
      <c:overlay val="0"/>
      <c:txPr>
        <a:bodyPr/>
        <a:lstStyle/>
        <a:p>
          <a:pPr>
            <a:defRPr sz="1600" b="1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социальную политику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1557822913911749"/>
                  <c:y val="-0.2321068541320240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промышленной политики Чукотского автономного округа
</a:t>
                    </a:r>
                    <a:r>
                      <a:rPr lang="ru-RU" b="1" dirty="0" smtClean="0"/>
                      <a:t>19,5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2 </a:t>
                    </a:r>
                    <a:r>
                      <a:rPr lang="ru-RU" b="1" dirty="0" smtClean="0"/>
                      <a:t>508,2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финансов, экономики и имущественных отношений Чукотского автономного округа
</a:t>
                    </a:r>
                    <a:r>
                      <a:rPr lang="ru-RU" b="1" dirty="0" smtClean="0"/>
                      <a:t>29,5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2664572673180877E-2"/>
                  <c:y val="0.1255920216927403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 smtClean="0"/>
                      <a:t>9,5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9.0776455643724302E-2"/>
                  <c:y val="4.055085708196749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 smtClean="0"/>
                      <a:t>455,5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 smtClean="0"/>
                      <a:t>167,0 млн. рублей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Лист1!$A$2:$A$7</c:f>
              <c:strCache>
                <c:ptCount val="6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финансов, экономики и имущественных отношений Чукотского автономного округа</c:v>
                </c:pt>
                <c:pt idx="3">
                  <c:v>Департамент сельского хозяйства и продовольствия Чукотского автономного округа</c:v>
                </c:pt>
                <c:pt idx="4">
                  <c:v>Департамент здравоохранения Чукотского автономного округа</c:v>
                </c:pt>
                <c:pt idx="5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19.5</c:v>
                </c:pt>
                <c:pt idx="1">
                  <c:v>2508.1999999999998</c:v>
                </c:pt>
                <c:pt idx="2">
                  <c:v>29.5</c:v>
                </c:pt>
                <c:pt idx="3">
                  <c:v>9.6</c:v>
                </c:pt>
                <c:pt idx="4">
                  <c:v>455.51340000000005</c:v>
                </c:pt>
                <c:pt idx="5">
                  <c:v>167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социальную политику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
2019 год</c:v>
                </c:pt>
                <c:pt idx="1">
                  <c:v>
2020 год</c:v>
                </c:pt>
                <c:pt idx="2">
                  <c:v>
2021 год</c:v>
                </c:pt>
                <c:pt idx="3">
                  <c:v>
2022 год</c:v>
                </c:pt>
                <c:pt idx="4">
                  <c:v>
2023 год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48.9</c:v>
                </c:pt>
                <c:pt idx="1">
                  <c:v>60.4</c:v>
                </c:pt>
                <c:pt idx="2">
                  <c:v>63.4</c:v>
                </c:pt>
                <c:pt idx="3">
                  <c:v>60.8</c:v>
                </c:pt>
                <c:pt idx="4">
                  <c:v>64.099999999999994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226944"/>
        <c:axId val="91791360"/>
      </c:barChart>
      <c:catAx>
        <c:axId val="9422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1791360"/>
        <c:crosses val="autoZero"/>
        <c:auto val="1"/>
        <c:lblAlgn val="ctr"/>
        <c:lblOffset val="100"/>
        <c:noMultiLvlLbl val="0"/>
      </c:catAx>
      <c:valAx>
        <c:axId val="9179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22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государственную поддержку семьи и детей</a:t>
            </a:r>
            <a:endParaRPr lang="ru-RU" dirty="0"/>
          </a:p>
        </c:rich>
      </c:tx>
      <c:layout/>
      <c:overlay val="0"/>
    </c:title>
    <c:autoTitleDeleted val="0"/>
    <c:view3D>
      <c:rotX val="30"/>
      <c:rotY val="1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9036187760962"/>
          <c:y val="0.16066660673184943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683.95</c:v>
                </c:pt>
                <c:pt idx="1">
                  <c:v>1249.5999999999999</c:v>
                </c:pt>
                <c:pt idx="2">
                  <c:v>40.270400000000002</c:v>
                </c:pt>
                <c:pt idx="3">
                  <c:v>101.1</c:v>
                </c:pt>
                <c:pt idx="4">
                  <c:v>5821.9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2.2000000000000002</c:v>
                </c:pt>
                <c:pt idx="1">
                  <c:v>0.01</c:v>
                </c:pt>
                <c:pt idx="2">
                  <c:v>0.39</c:v>
                </c:pt>
                <c:pt idx="3">
                  <c:v>97.47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окружного бюджета на здравоохранение в расчете на 1 жителя, тыс. рублей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55.2</c:v>
                </c:pt>
                <c:pt idx="1">
                  <c:v>67.400000000000006</c:v>
                </c:pt>
                <c:pt idx="2">
                  <c:v>63</c:v>
                </c:pt>
                <c:pt idx="3">
                  <c:v>36.9</c:v>
                </c:pt>
                <c:pt idx="4">
                  <c:v>35.5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374720"/>
        <c:axId val="91018304"/>
      </c:barChart>
      <c:catAx>
        <c:axId val="10537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1018304"/>
        <c:crosses val="autoZero"/>
        <c:auto val="1"/>
        <c:lblAlgn val="ctr"/>
        <c:lblOffset val="100"/>
        <c:noMultiLvlLbl val="0"/>
      </c:catAx>
      <c:valAx>
        <c:axId val="910183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537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9.25</c:v>
                </c:pt>
                <c:pt idx="1">
                  <c:v>0.01</c:v>
                </c:pt>
                <c:pt idx="2">
                  <c:v>0.92</c:v>
                </c:pt>
                <c:pt idx="3">
                  <c:v>89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101.5</c:v>
                </c:pt>
                <c:pt idx="1">
                  <c:v>121.7</c:v>
                </c:pt>
                <c:pt idx="2">
                  <c:v>146.30000000000001</c:v>
                </c:pt>
                <c:pt idx="3">
                  <c:v>127</c:v>
                </c:pt>
                <c:pt idx="4">
                  <c:v>117.8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5593344"/>
        <c:axId val="3720896"/>
      </c:barChart>
      <c:catAx>
        <c:axId val="105593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20896"/>
        <c:crosses val="autoZero"/>
        <c:auto val="1"/>
        <c:lblAlgn val="ctr"/>
        <c:lblOffset val="100"/>
        <c:noMultiLvlLbl val="0"/>
      </c:catAx>
      <c:valAx>
        <c:axId val="372089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0559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 sz="960"/>
          </a:pPr>
          <a:endParaRPr lang="ru-RU"/>
        </a:p>
      </c:txPr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5039837070583665E-2"/>
                  <c:y val="-0.38595752432736236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Департамент промышленной политики Чукотского автономного округа
</a:t>
                    </a:r>
                    <a:r>
                      <a:rPr lang="ru-RU" sz="800" b="1" dirty="0" smtClean="0"/>
                      <a:t>71,2</a:t>
                    </a:r>
                    <a:r>
                      <a:rPr lang="ru-RU" sz="800" dirty="0" smtClean="0"/>
                      <a:t> </a:t>
                    </a:r>
                    <a:r>
                      <a:rPr lang="ru-RU" sz="8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11335665536701142"/>
                  <c:y val="0.15557911866001817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Департамент культуры, спорта и туризма Чукотского автономного округа
</a:t>
                    </a:r>
                    <a:r>
                      <a:rPr lang="ru-RU" sz="800" b="1" dirty="0" smtClean="0"/>
                      <a:t>475,5</a:t>
                    </a:r>
                    <a:r>
                      <a:rPr lang="ru-RU" sz="800" dirty="0" smtClean="0"/>
                      <a:t> </a:t>
                    </a:r>
                    <a:r>
                      <a:rPr lang="ru-RU" sz="8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0.50830220356064837"/>
                  <c:y val="-2.7646080375686804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Комитет по охране объектов культурного наследия Чукотского автономного округа
</a:t>
                    </a:r>
                    <a:r>
                      <a:rPr lang="ru-RU" sz="800" b="1" dirty="0" smtClean="0"/>
                      <a:t>17,4</a:t>
                    </a:r>
                    <a:r>
                      <a:rPr lang="ru-RU" sz="800" dirty="0" smtClean="0"/>
                      <a:t> </a:t>
                    </a:r>
                    <a:r>
                      <a:rPr lang="ru-RU" sz="8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.0" sourceLinked="0"/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71.2</c:v>
                </c:pt>
                <c:pt idx="1">
                  <c:v>475.5</c:v>
                </c:pt>
                <c:pt idx="2">
                  <c:v>17.399999999999999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Лист1!$A$2:$E$2</c:f>
              <c:numCache>
                <c:formatCode>General</c:formatCode>
                <c:ptCount val="5"/>
                <c:pt idx="0">
                  <c:v>6.2</c:v>
                </c:pt>
                <c:pt idx="1">
                  <c:v>6.3</c:v>
                </c:pt>
                <c:pt idx="2">
                  <c:v>11.2</c:v>
                </c:pt>
                <c:pt idx="3">
                  <c:v>8.8000000000000007</c:v>
                </c:pt>
                <c:pt idx="4">
                  <c:v>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7916288"/>
        <c:axId val="3726080"/>
      </c:barChart>
      <c:catAx>
        <c:axId val="107916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726080"/>
        <c:crosses val="autoZero"/>
        <c:auto val="1"/>
        <c:lblAlgn val="ctr"/>
        <c:lblOffset val="100"/>
        <c:noMultiLvlLbl val="0"/>
      </c:catAx>
      <c:valAx>
        <c:axId val="3726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16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dPt>
            <c:idx val="0"/>
            <c:bubble3D val="0"/>
            <c:explosion val="19"/>
          </c:dPt>
          <c:dLbls>
            <c:delete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543408083697844"/>
          <c:y val="3.1710822719930559E-2"/>
          <c:w val="0.72883529593924667"/>
          <c:h val="0.7662124702299613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gradFill flip="none" rotWithShape="1">
              <a:gsLst>
                <a:gs pos="0">
                  <a:srgbClr val="BFB3F3"/>
                </a:gs>
                <a:gs pos="50000">
                  <a:srgbClr val="ACACEA"/>
                </a:gs>
                <a:gs pos="100000">
                  <a:srgbClr val="9999FF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248646.3</c:v>
                </c:pt>
                <c:pt idx="1">
                  <c:v>94176.4</c:v>
                </c:pt>
                <c:pt idx="2">
                  <c:v>160538</c:v>
                </c:pt>
                <c:pt idx="3">
                  <c:v>132396.9</c:v>
                </c:pt>
                <c:pt idx="4">
                  <c:v>89780.1</c:v>
                </c:pt>
                <c:pt idx="5">
                  <c:v>47121.2</c:v>
                </c:pt>
                <c:pt idx="6">
                  <c:v>176206.3</c:v>
                </c:pt>
                <c:pt idx="7">
                  <c:v>18692.2</c:v>
                </c:pt>
                <c:pt idx="8">
                  <c:v>47801.4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9108864"/>
        <c:axId val="34360128"/>
        <c:axId val="0"/>
      </c:bar3DChart>
      <c:catAx>
        <c:axId val="5910886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4360128"/>
        <c:crosses val="autoZero"/>
        <c:auto val="1"/>
        <c:lblAlgn val="ctr"/>
        <c:lblOffset val="100"/>
        <c:noMultiLvlLbl val="0"/>
      </c:catAx>
      <c:valAx>
        <c:axId val="34360128"/>
        <c:scaling>
          <c:orientation val="minMax"/>
        </c:scaling>
        <c:delete val="0"/>
        <c:axPos val="b"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05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1088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2228116591484202"/>
          <c:y val="0.90618590305250135"/>
          <c:w val="0.29255806123762551"/>
          <c:h val="6.7868878358464405E-2"/>
        </c:manualLayout>
      </c:layout>
      <c:overlay val="0"/>
      <c:txPr>
        <a:bodyPr/>
        <a:lstStyle/>
        <a:p>
          <a:pPr>
            <a:defRPr sz="1600" b="1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</a:t>
            </a:r>
            <a:r>
              <a:rPr lang="ru-RU" dirty="0" smtClean="0"/>
              <a:t>рублей</a:t>
            </a:r>
            <a:endParaRPr lang="ru-RU" dirty="0"/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1.1000000000000001</c:v>
                </c:pt>
                <c:pt idx="1">
                  <c:v>5</c:v>
                </c:pt>
                <c:pt idx="2" formatCode="General">
                  <c:v>3.7</c:v>
                </c:pt>
                <c:pt idx="3" formatCode="General">
                  <c:v>4.0999999999999996</c:v>
                </c:pt>
                <c:pt idx="4" formatCode="General">
                  <c:v>10.7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8233728"/>
        <c:axId val="89165184"/>
      </c:barChart>
      <c:catAx>
        <c:axId val="108233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165184"/>
        <c:crosses val="autoZero"/>
        <c:auto val="1"/>
        <c:lblAlgn val="ctr"/>
        <c:lblOffset val="100"/>
        <c:noMultiLvlLbl val="0"/>
      </c:catAx>
      <c:valAx>
        <c:axId val="8916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233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009900"/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19461.7</c:v>
                </c:pt>
                <c:pt idx="1">
                  <c:v>17757.3</c:v>
                </c:pt>
                <c:pt idx="2">
                  <c:v>18401.2</c:v>
                </c:pt>
                <c:pt idx="3">
                  <c:v>6552.2</c:v>
                </c:pt>
                <c:pt idx="4">
                  <c:v>4349.8999999999996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3106432"/>
        <c:axId val="89169216"/>
        <c:axId val="0"/>
      </c:bar3DChart>
      <c:catAx>
        <c:axId val="113106432"/>
        <c:scaling>
          <c:orientation val="minMax"/>
        </c:scaling>
        <c:delete val="0"/>
        <c:axPos val="b"/>
        <c:majorTickMark val="out"/>
        <c:minorTickMark val="none"/>
        <c:tickLblPos val="nextTo"/>
        <c:crossAx val="89169216"/>
        <c:crosses val="autoZero"/>
        <c:auto val="1"/>
        <c:lblAlgn val="ctr"/>
        <c:lblOffset val="100"/>
        <c:noMultiLvlLbl val="0"/>
      </c:catAx>
      <c:valAx>
        <c:axId val="8916921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31064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</a:t>
            </a:r>
            <a:r>
              <a:rPr lang="ru-RU" dirty="0" smtClean="0"/>
              <a:t>жилищно-коммунальное хозяйство</a:t>
            </a:r>
            <a:endParaRPr lang="ru-RU" dirty="0"/>
          </a:p>
        </c:rich>
      </c:tx>
      <c:layout/>
      <c:overlay val="0"/>
    </c:title>
    <c:autoTitleDeleted val="0"/>
    <c:view3D>
      <c:rotX val="30"/>
      <c:rotY val="2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0.24928578301982171"/>
                  <c:y val="0.1400457138749289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промышленной политики Чукотского автономного округа
</a:t>
                    </a:r>
                    <a:r>
                      <a:rPr lang="ru-RU" sz="700" b="1" dirty="0" smtClean="0"/>
                      <a:t>18</a:t>
                    </a:r>
                    <a:r>
                      <a:rPr lang="ru-RU" sz="700" b="1" baseline="0" dirty="0" smtClean="0"/>
                      <a:t> 297,4</a:t>
                    </a:r>
                    <a:r>
                      <a:rPr lang="ru-RU" sz="700" b="1" dirty="0" smtClean="0"/>
                      <a:t> 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0.45390556768891394"/>
                  <c:y val="-3.8891260629331931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сельского хозяйства и  продовольствия Чукотского автономного округа
</a:t>
                    </a:r>
                    <a:r>
                      <a:rPr lang="ru-RU" sz="700" b="1" dirty="0" smtClean="0"/>
                      <a:t>25,7</a:t>
                    </a:r>
                    <a:r>
                      <a:rPr lang="ru-RU" sz="700" dirty="0" smtClean="0"/>
                      <a:t> </a:t>
                    </a:r>
                    <a:r>
                      <a:rPr lang="ru-RU" sz="7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0.1559638670887695"/>
                  <c:y val="-0.194666687361535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Департамент природных ресурсов и экологии Чукотского автономного округа
</a:t>
                    </a:r>
                    <a:r>
                      <a:rPr lang="ru-RU" sz="700" b="1" dirty="0" smtClean="0"/>
                      <a:t>78,1</a:t>
                    </a:r>
                    <a:r>
                      <a:rPr lang="ru-RU" sz="700" dirty="0" smtClean="0"/>
                      <a:t> </a:t>
                    </a:r>
                    <a:r>
                      <a:rPr lang="ru-RU" sz="700" b="1" dirty="0" smtClean="0"/>
                      <a:t>млн. рублей</a:t>
                    </a:r>
                    <a:endParaRPr lang="ru-RU" b="1" dirty="0"/>
                  </a:p>
                </c:rich>
              </c:tx>
              <c:showLegendKey val="1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700"/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18297.400000000001</c:v>
                </c:pt>
                <c:pt idx="1">
                  <c:v>25.7</c:v>
                </c:pt>
                <c:pt idx="2">
                  <c:v>78.099999999999994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 smtClean="0"/>
              <a:t>в расчете на одного жителя, тыс. рублей 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Лист1!$A$1:$E$1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Лист1!$A$2:$E$2</c:f>
              <c:numCache>
                <c:formatCode>#,##0.0</c:formatCode>
                <c:ptCount val="5"/>
                <c:pt idx="0">
                  <c:v>391.87603044520063</c:v>
                </c:pt>
                <c:pt idx="1">
                  <c:v>360.2</c:v>
                </c:pt>
                <c:pt idx="2">
                  <c:v>365.9</c:v>
                </c:pt>
                <c:pt idx="3">
                  <c:v>130.29336422208081</c:v>
                </c:pt>
                <c:pt idx="4">
                  <c:v>86.499065383391653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4357760"/>
        <c:axId val="108096320"/>
      </c:barChart>
      <c:catAx>
        <c:axId val="11435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096320"/>
        <c:crosses val="autoZero"/>
        <c:auto val="1"/>
        <c:lblAlgn val="ctr"/>
        <c:lblOffset val="100"/>
        <c:noMultiLvlLbl val="0"/>
      </c:catAx>
      <c:valAx>
        <c:axId val="10809632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4357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666507400814561"/>
          <c:y val="3.3487456833311308E-2"/>
          <c:w val="0.77040192697532583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18895.900000000001</c:v>
                </c:pt>
                <c:pt idx="1">
                  <c:v>9202.2999999999993</c:v>
                </c:pt>
                <c:pt idx="2">
                  <c:v>23251.3</c:v>
                </c:pt>
                <c:pt idx="3">
                  <c:v>14047.2</c:v>
                </c:pt>
                <c:pt idx="4">
                  <c:v>15936.5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58272"/>
        <c:axId val="108098624"/>
        <c:axId val="0"/>
      </c:bar3DChart>
      <c:catAx>
        <c:axId val="1143582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8098624"/>
        <c:crosses val="autoZero"/>
        <c:auto val="1"/>
        <c:lblAlgn val="ctr"/>
        <c:lblOffset val="100"/>
        <c:noMultiLvlLbl val="0"/>
      </c:catAx>
      <c:valAx>
        <c:axId val="10809862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4358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3317</c:v>
                </c:pt>
                <c:pt idx="1">
                  <c:v>6055</c:v>
                </c:pt>
                <c:pt idx="2">
                  <c:v>4148.7</c:v>
                </c:pt>
                <c:pt idx="3">
                  <c:v>2852.3</c:v>
                </c:pt>
                <c:pt idx="4">
                  <c:v>2712.1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58784"/>
        <c:axId val="105832448"/>
        <c:axId val="0"/>
      </c:bar3DChart>
      <c:catAx>
        <c:axId val="11435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32448"/>
        <c:crosses val="autoZero"/>
        <c:auto val="1"/>
        <c:lblAlgn val="ctr"/>
        <c:lblOffset val="100"/>
        <c:noMultiLvlLbl val="0"/>
      </c:catAx>
      <c:valAx>
        <c:axId val="1058324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4358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634779080762252"/>
          <c:y val="1.4239592450163577E-2"/>
          <c:w val="0.63379761161800519"/>
          <c:h val="0.7388303696305719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185.9</c:v>
                </c:pt>
                <c:pt idx="1">
                  <c:v>201</c:v>
                </c:pt>
                <c:pt idx="2">
                  <c:v>166.5</c:v>
                </c:pt>
                <c:pt idx="3">
                  <c:v>166.5</c:v>
                </c:pt>
                <c:pt idx="4">
                  <c:v>166.5</c:v>
                </c:pt>
              </c:numCache>
            </c:numRef>
          </c:val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57.5</c:v>
                </c:pt>
                <c:pt idx="1">
                  <c:v>59.5</c:v>
                </c:pt>
                <c:pt idx="2">
                  <c:v>186.4</c:v>
                </c:pt>
                <c:pt idx="3">
                  <c:v>75.5</c:v>
                </c:pt>
                <c:pt idx="4">
                  <c:v>70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490.4</c:v>
                </c:pt>
                <c:pt idx="1">
                  <c:v>373.8</c:v>
                </c:pt>
                <c:pt idx="2">
                  <c:v>520.9</c:v>
                </c:pt>
                <c:pt idx="3">
                  <c:v>410</c:v>
                </c:pt>
                <c:pt idx="4">
                  <c:v>398.4</c:v>
                </c:pt>
              </c:numCache>
            </c:numRef>
          </c:val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5.0999999999999996</c:v>
                </c:pt>
                <c:pt idx="1">
                  <c:v>5.4</c:v>
                </c:pt>
                <c:pt idx="2">
                  <c:v>6</c:v>
                </c:pt>
                <c:pt idx="3">
                  <c:v>6</c:v>
                </c:pt>
                <c:pt idx="4">
                  <c:v>6.3</c:v>
                </c:pt>
              </c:numCache>
            </c:numRef>
          </c:val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1076.9000000000001</c:v>
                </c:pt>
                <c:pt idx="1">
                  <c:v>1174.0999999999999</c:v>
                </c:pt>
                <c:pt idx="2">
                  <c:v>1539.5</c:v>
                </c:pt>
                <c:pt idx="3">
                  <c:v>1230.5999999999999</c:v>
                </c:pt>
                <c:pt idx="4">
                  <c:v>1227.5999999999999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4362368"/>
        <c:axId val="105835328"/>
        <c:axId val="0"/>
      </c:bar3DChart>
      <c:catAx>
        <c:axId val="114362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835328"/>
        <c:crosses val="autoZero"/>
        <c:auto val="1"/>
        <c:lblAlgn val="ctr"/>
        <c:lblOffset val="100"/>
        <c:noMultiLvlLbl val="0"/>
      </c:catAx>
      <c:valAx>
        <c:axId val="1058353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143623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</c:dPt>
          <c:dPt>
            <c:idx val="1"/>
            <c:bubble3D val="0"/>
            <c:explosion val="49"/>
          </c:dPt>
          <c:dPt>
            <c:idx val="2"/>
            <c:bubble3D val="0"/>
          </c:dPt>
          <c:dPt>
            <c:idx val="4"/>
            <c:bubble3D val="0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5"/>
            <c:bubble3D val="0"/>
            <c:explosion val="18"/>
          </c:dPt>
          <c:dPt>
            <c:idx val="6"/>
            <c:bubble3D val="0"/>
            <c:explosion val="24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7"/>
            <c:bubble3D val="0"/>
          </c:dPt>
          <c:dPt>
            <c:idx val="8"/>
            <c:bubble3D val="0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Pt>
            <c:idx val="9"/>
            <c:bubble3D val="0"/>
            <c:explosion val="9"/>
          </c:dPt>
          <c:dPt>
            <c:idx val="11"/>
            <c:bubble3D val="0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matte">
                <a:bevelT w="63500" h="25400"/>
                <a:bevelB/>
              </a:sp3d>
            </c:spPr>
          </c:dPt>
          <c:dLbls>
            <c:dLbl>
              <c:idx val="0"/>
              <c:layout>
                <c:manualLayout>
                  <c:x val="-6.5796879745494655E-2"/>
                  <c:y val="0.10029077535129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18,4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9.0463225408668149E-2"/>
                  <c:y val="0.1575975683155616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</a:t>
                    </a:r>
                    <a:r>
                      <a:rPr lang="ru-RU" dirty="0" smtClean="0"/>
                      <a:t>6,0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4836750984549099E-2"/>
                  <c:y val="-0.106257627486900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</a:t>
                    </a:r>
                    <a:r>
                      <a:rPr lang="ru-RU" dirty="0" smtClean="0"/>
                      <a:t>19,0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1.8264672408278212E-2"/>
                  <c:y val="-0.231190106021495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</a:t>
                    </a:r>
                    <a:r>
                      <a:rPr lang="ru-RU" dirty="0" smtClean="0"/>
                      <a:t>969,6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</a:t>
                    </a:r>
                    <a:r>
                      <a:rPr lang="ru-RU" dirty="0" smtClean="0"/>
                      <a:t>574,4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0.11447027225042111"/>
                  <c:y val="-9.141529360951297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Охрана окружающей среды
</a:t>
                    </a:r>
                    <a:r>
                      <a:rPr lang="ru-RU" dirty="0" smtClean="0"/>
                      <a:t>31,6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0.10712646036974209"/>
                  <c:y val="0.12270386909064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</a:t>
                    </a:r>
                    <a:r>
                      <a:rPr lang="ru-RU" dirty="0" smtClean="0"/>
                      <a:t>157,5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4.2306834865063411E-2"/>
                  <c:y val="-0.124042003619392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118,9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6.0359092759116328E-2"/>
                  <c:y val="-4.662524497757639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Здравоохранение </a:t>
                    </a:r>
                  </a:p>
                  <a:p>
                    <a:r>
                      <a: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11,3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9.8537407838137456E-2"/>
                  <c:y val="3.415011507484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</a:t>
                    </a:r>
                    <a:r>
                      <a:rPr lang="ru-RU" dirty="0" smtClean="0"/>
                      <a:t>257,9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0.11648896068682266"/>
                  <c:y val="9.79522634307285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</a:t>
                    </a:r>
                    <a:r>
                      <a:rPr lang="ru-RU" dirty="0" smtClean="0"/>
                      <a:t>26,9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4.8567013440326372E-2"/>
                  <c:y val="-0.2144538303235149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</a:t>
                    </a:r>
                    <a:r>
                      <a:rPr lang="ru-RU" dirty="0" smtClean="0"/>
                      <a:t>4</a:t>
                    </a:r>
                    <a:r>
                      <a:rPr lang="ru-RU" baseline="0" dirty="0" smtClean="0"/>
                      <a:t> 148</a:t>
                    </a:r>
                    <a:r>
                      <a:rPr lang="ru-RU" dirty="0" smtClean="0"/>
                      <a:t>,7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Лист1!$B$2:$B$13</c:f>
              <c:numCache>
                <c:formatCode>#,##0.0</c:formatCode>
                <c:ptCount val="12"/>
                <c:pt idx="0">
                  <c:v>18.399999999999999</c:v>
                </c:pt>
                <c:pt idx="1">
                  <c:v>6</c:v>
                </c:pt>
                <c:pt idx="2">
                  <c:v>19</c:v>
                </c:pt>
                <c:pt idx="3">
                  <c:v>969.6</c:v>
                </c:pt>
                <c:pt idx="4">
                  <c:v>2574.4</c:v>
                </c:pt>
                <c:pt idx="5">
                  <c:v>31.6</c:v>
                </c:pt>
                <c:pt idx="6">
                  <c:v>5157.5</c:v>
                </c:pt>
                <c:pt idx="7">
                  <c:v>118.9</c:v>
                </c:pt>
                <c:pt idx="8">
                  <c:v>11.3</c:v>
                </c:pt>
                <c:pt idx="9">
                  <c:v>257.89999999999998</c:v>
                </c:pt>
                <c:pt idx="10">
                  <c:v>26.9</c:v>
                </c:pt>
                <c:pt idx="11">
                  <c:v>4148.7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6">
    <c:autoUpdate val="0"/>
  </c:externalData>
  <c:userShapes r:id="rId7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2020 года</c:v>
                </c:pt>
                <c:pt idx="1">
                  <c:v>на 1 января
 2021 года</c:v>
                </c:pt>
                <c:pt idx="2">
                  <c:v>на 1 января
 2022 года</c:v>
                </c:pt>
                <c:pt idx="3">
                  <c:v>на 1 января
 2023 года</c:v>
                </c:pt>
                <c:pt idx="4">
                  <c:v>на 1 января
 2024 года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1.2</c:v>
                </c:pt>
                <c:pt idx="1">
                  <c:v>1.9</c:v>
                </c:pt>
                <c:pt idx="2">
                  <c:v>1.9</c:v>
                </c:pt>
                <c:pt idx="3">
                  <c:v>2.1</c:v>
                </c:pt>
                <c:pt idx="4">
                  <c:v>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на 1 января
 2020 года</c:v>
                </c:pt>
                <c:pt idx="1">
                  <c:v>на 1 января
 2021 года</c:v>
                </c:pt>
                <c:pt idx="2">
                  <c:v>на 1 января
 2022 года</c:v>
                </c:pt>
                <c:pt idx="3">
                  <c:v>на 1 января
 2023 года</c:v>
                </c:pt>
                <c:pt idx="4">
                  <c:v>на 1 января
 2024 года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8.4</c:v>
                </c:pt>
                <c:pt idx="1">
                  <c:v>8.4</c:v>
                </c:pt>
                <c:pt idx="2">
                  <c:v>7.9</c:v>
                </c:pt>
                <c:pt idx="3">
                  <c:v>7.5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2772992"/>
        <c:axId val="105839936"/>
        <c:axId val="0"/>
      </c:bar3DChart>
      <c:catAx>
        <c:axId val="1227729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05839936"/>
        <c:crosses val="autoZero"/>
        <c:auto val="1"/>
        <c:lblAlgn val="ctr"/>
        <c:lblOffset val="100"/>
        <c:noMultiLvlLbl val="0"/>
      </c:catAx>
      <c:valAx>
        <c:axId val="10583993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2277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прибыль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8,1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доходы физических </a:t>
                    </a:r>
                    <a:r>
                      <a:rPr lang="ru-RU" dirty="0" smtClean="0"/>
                      <a:t>лиц</a:t>
                    </a:r>
                  </a:p>
                  <a:p>
                    <a:r>
                      <a:rPr lang="ru-RU" dirty="0" smtClean="0"/>
                      <a:t>3,8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имущество </a:t>
                    </a:r>
                    <a:r>
                      <a:rPr lang="ru-RU" dirty="0" smtClean="0"/>
                      <a:t>организаций</a:t>
                    </a:r>
                  </a:p>
                  <a:p>
                    <a:r>
                      <a:rPr lang="ru-RU" dirty="0" smtClean="0"/>
                      <a:t>1,2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 </a:t>
                    </a:r>
                    <a:r>
                      <a:rPr lang="ru-RU" dirty="0"/>
                      <a:t>на добычу полезных </a:t>
                    </a:r>
                    <a:r>
                      <a:rPr lang="ru-RU" dirty="0" smtClean="0"/>
                      <a:t>ископаемых</a:t>
                    </a:r>
                  </a:p>
                  <a:p>
                    <a:r>
                      <a:rPr lang="ru-RU" dirty="0" smtClean="0"/>
                      <a:t>2,5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налоговые и неналоговые </a:t>
                    </a:r>
                    <a:r>
                      <a:rPr lang="ru-RU" dirty="0" smtClean="0"/>
                      <a:t>доходы </a:t>
                    </a:r>
                    <a:r>
                      <a:rPr lang="ru-RU" dirty="0"/>
                      <a:t>0,7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</a:t>
                    </a:r>
                  </a:p>
                  <a:p>
                    <a:r>
                      <a:rPr lang="ru-RU" dirty="0" smtClean="0"/>
                      <a:t>12,8 </a:t>
                    </a:r>
                    <a:r>
                      <a:rPr lang="ru-RU" dirty="0"/>
                      <a:t>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8.1</c:v>
                </c:pt>
                <c:pt idx="1">
                  <c:v>3.8</c:v>
                </c:pt>
                <c:pt idx="2">
                  <c:v>1.2</c:v>
                </c:pt>
                <c:pt idx="3">
                  <c:v>2.5</c:v>
                </c:pt>
                <c:pt idx="4">
                  <c:v>0.7</c:v>
                </c:pt>
                <c:pt idx="5">
                  <c:v>12.8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971797099274801E-2"/>
          <c:y val="0.11867007067802535"/>
          <c:w val="0.91534368928246268"/>
          <c:h val="0.826756604229932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9634970105386627E-3"/>
                  <c:y val="-3.9182392303351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7649629541177946E-3"/>
                  <c:y val="-2.7791137029373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832423703149983E-3"/>
                  <c:y val="-2.9476230146999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6375616081166683E-3"/>
                  <c:y val="-1.8013598129585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6.0116472114536655E-3"/>
                  <c:y val="-1.5761992145598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Sheet1!$B$2:$G$2</c:f>
              <c:numCache>
                <c:formatCode>_-* #,##0.0_р_._-;\-* #,##0.0_р_._-;_-* "-"??_р_._-;_-@_-</c:formatCode>
                <c:ptCount val="5"/>
                <c:pt idx="0">
                  <c:v>13.8</c:v>
                </c:pt>
                <c:pt idx="1">
                  <c:v>22.6</c:v>
                </c:pt>
                <c:pt idx="2">
                  <c:v>16.399999999999999</c:v>
                </c:pt>
                <c:pt idx="3">
                  <c:v>16.399999999999999</c:v>
                </c:pt>
                <c:pt idx="4">
                  <c:v>16.399999999999999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063201948554365E-2"/>
                  <c:y val="-5.9774582784660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917423039515757E-3"/>
                  <c:y val="-4.70101851603021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790103371572574E-3"/>
                  <c:y val="-7.1422536346779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8684807791971822E-3"/>
                  <c:y val="-9.3287827076223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252283545377122E-3"/>
                  <c:y val="-3.363414044234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Sheet1!$B$1:$G$1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Sheet1!$B$3:$G$3</c:f>
              <c:numCache>
                <c:formatCode>_-* #,##0.0_р_._-;\-* #,##0.0_р_._-;_-* "-"??_р_._-;_-@_-</c:formatCode>
                <c:ptCount val="5"/>
                <c:pt idx="0">
                  <c:v>40.6</c:v>
                </c:pt>
                <c:pt idx="1">
                  <c:v>29.2</c:v>
                </c:pt>
                <c:pt idx="2">
                  <c:v>41.9</c:v>
                </c:pt>
                <c:pt idx="3">
                  <c:v>22</c:v>
                </c:pt>
                <c:pt idx="4">
                  <c:v>21.9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0"/>
        <c:shape val="cylinder"/>
        <c:axId val="73018880"/>
        <c:axId val="34047104"/>
        <c:axId val="0"/>
      </c:bar3DChart>
      <c:catAx>
        <c:axId val="7301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high"/>
        <c:txPr>
          <a:bodyPr rot="0" vert="horz"/>
          <a:lstStyle/>
          <a:p>
            <a:pPr>
              <a:defRPr/>
            </a:pPr>
            <a:endParaRPr lang="ru-RU"/>
          </a:p>
        </c:txPr>
        <c:crossAx val="34047104"/>
        <c:crossesAt val="1000"/>
        <c:auto val="1"/>
        <c:lblAlgn val="ctr"/>
        <c:lblOffset val="1"/>
        <c:noMultiLvlLbl val="0"/>
      </c:catAx>
      <c:valAx>
        <c:axId val="34047104"/>
        <c:scaling>
          <c:orientation val="minMax"/>
          <c:max val="32"/>
          <c:min val="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73018880"/>
        <c:crosses val="autoZero"/>
        <c:crossBetween val="between"/>
        <c:majorUnit val="5"/>
        <c:minorUnit val="5"/>
      </c:valAx>
      <c:spPr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9299336217785064"/>
          <c:w val="0.88590607378458397"/>
          <c:h val="0.1053673376152213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8315759342787548"/>
          <c:h val="0.689216129148560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8747871560160143E-2"/>
                  <c:y val="0.121248889600585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47871560160171E-2"/>
                  <c:y val="9.093666720043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632159492492451E-2"/>
                  <c:y val="9.92036369459340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32159492492399E-2"/>
                  <c:y val="9.6447980364102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7428934381654656E-2"/>
                  <c:y val="-1.4131744686464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Sheet1!$B$2:$F$2</c:f>
              <c:numCache>
                <c:formatCode>_-* #,##0.0_р_._-;\-* #,##0.0_р_._-;_-* "-"??_р_._-;_-@_-</c:formatCode>
                <c:ptCount val="5"/>
                <c:pt idx="0">
                  <c:v>12.6</c:v>
                </c:pt>
                <c:pt idx="1">
                  <c:v>12.7</c:v>
                </c:pt>
                <c:pt idx="2">
                  <c:v>13</c:v>
                </c:pt>
                <c:pt idx="3">
                  <c:v>9.9</c:v>
                </c:pt>
                <c:pt idx="4">
                  <c:v>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421439661661643E-2"/>
                  <c:y val="-5.51131316366310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05727593994003E-2"/>
                  <c:y val="-2.48009092364835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392975373518127E-2"/>
                  <c:y val="7.967861666907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Sheet1!$B$3:$F$3</c:f>
              <c:numCache>
                <c:formatCode>_-* #,##0.0_р_._-;\-* #,##0.0_р_._-;_-* "-"??_р_._-;_-@_-</c:formatCode>
                <c:ptCount val="5"/>
                <c:pt idx="0">
                  <c:v>3</c:v>
                </c:pt>
                <c:pt idx="1">
                  <c:v>3.5</c:v>
                </c:pt>
                <c:pt idx="2">
                  <c:v>5.6</c:v>
                </c:pt>
                <c:pt idx="3">
                  <c:v>5.4</c:v>
                </c:pt>
                <c:pt idx="4">
                  <c:v>7.5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Sheet1!$B$4:$F$4</c:f>
              <c:numCache>
                <c:formatCode>_-* #,##0.0_р_._-;\-* #,##0.0_р_._-;_-* "-"??_р_._-;_-@_-</c:formatCode>
                <c:ptCount val="5"/>
                <c:pt idx="0">
                  <c:v>0.5</c:v>
                </c:pt>
                <c:pt idx="1">
                  <c:v>0.6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190015526326339E-2"/>
                  <c:y val="9.920363694593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863583627827731E-2"/>
                  <c:y val="9.9203636945934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3665468930143901E-2"/>
                  <c:y val="9.02301776074911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Sheet1!$B$5:$F$5</c:f>
              <c:numCache>
                <c:formatCode>_-* #,##0.0_р_._-;\-* #,##0.0_р_._-;_-* "-"??_р_._-;_-@_-</c:formatCode>
                <c:ptCount val="5"/>
                <c:pt idx="0">
                  <c:v>19.5</c:v>
                </c:pt>
                <c:pt idx="1">
                  <c:v>3</c:v>
                </c:pt>
                <c:pt idx="2">
                  <c:v>14.2</c:v>
                </c:pt>
                <c:pt idx="3">
                  <c:v>6.1</c:v>
                </c:pt>
                <c:pt idx="4">
                  <c:v>6.1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8045112781954861E-2"/>
                  <c:y val="9.2906252319075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14236765745743E-2"/>
                  <c:y val="8.390887499343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106474329235605E-2"/>
                  <c:y val="7.636752373072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1127819548872182E-2"/>
                  <c:y val="-1.4366957355590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Sheet1!$B$6:$F$6</c:f>
              <c:numCache>
                <c:formatCode>_-* #,##0.0_р_._-;\-* #,##0.0_р_._-;_-* "-"??_р_._-;_-@_-</c:formatCode>
                <c:ptCount val="5"/>
                <c:pt idx="0">
                  <c:v>4.8</c:v>
                </c:pt>
                <c:pt idx="1">
                  <c:v>8.9</c:v>
                </c:pt>
                <c:pt idx="2">
                  <c:v>8.4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cylinder"/>
        <c:axId val="91132416"/>
        <c:axId val="34048832"/>
        <c:axId val="0"/>
      </c:bar3DChart>
      <c:catAx>
        <c:axId val="91132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340488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048832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1132416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</c:legend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9800674565879368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1096.0999999999999</c:v>
                </c:pt>
                <c:pt idx="1">
                  <c:v>1051.4405258391482</c:v>
                </c:pt>
                <c:pt idx="2">
                  <c:v>1159.0999999999999</c:v>
                </c:pt>
                <c:pt idx="3">
                  <c:v>763.2</c:v>
                </c:pt>
                <c:pt idx="4">
                  <c:v>762.4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278.5</c:v>
                </c:pt>
                <c:pt idx="1">
                  <c:v>457.81805794726165</c:v>
                </c:pt>
                <c:pt idx="2">
                  <c:v>325</c:v>
                </c:pt>
                <c:pt idx="3">
                  <c:v>325.39999999999998</c:v>
                </c:pt>
                <c:pt idx="4">
                  <c:v>327.5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1131904"/>
        <c:axId val="34362432"/>
        <c:axId val="0"/>
      </c:bar3DChart>
      <c:catAx>
        <c:axId val="91131904"/>
        <c:scaling>
          <c:orientation val="minMax"/>
        </c:scaling>
        <c:delete val="0"/>
        <c:axPos val="b"/>
        <c:majorTickMark val="out"/>
        <c:minorTickMark val="none"/>
        <c:tickLblPos val="nextTo"/>
        <c:crossAx val="34362432"/>
        <c:crosses val="autoZero"/>
        <c:auto val="1"/>
        <c:lblAlgn val="ctr"/>
        <c:lblOffset val="100"/>
        <c:noMultiLvlLbl val="0"/>
      </c:catAx>
      <c:valAx>
        <c:axId val="3436243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113190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solidFill>
              <a:srgbClr val="A478DE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52.4</c:v>
                </c:pt>
                <c:pt idx="1">
                  <c:v>46</c:v>
                </c:pt>
                <c:pt idx="2">
                  <c:v>60.8</c:v>
                </c:pt>
                <c:pt idx="3">
                  <c:v>35.799999999999997</c:v>
                </c:pt>
                <c:pt idx="4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solidFill>
              <a:srgbClr val="BFB3F3"/>
            </a:solidFill>
          </c:spPr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1.7</c:v>
                </c:pt>
                <c:pt idx="1">
                  <c:v>1.8</c:v>
                </c:pt>
                <c:pt idx="2">
                  <c:v>1.9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91133440"/>
        <c:axId val="91799552"/>
      </c:barChart>
      <c:catAx>
        <c:axId val="9113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91799552"/>
        <c:crosses val="autoZero"/>
        <c:auto val="1"/>
        <c:lblAlgn val="ctr"/>
        <c:lblOffset val="100"/>
        <c:noMultiLvlLbl val="0"/>
      </c:catAx>
      <c:valAx>
        <c:axId val="91799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11334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22981924920779"/>
          <c:y val="0.16202152237341644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9"/>
          </c:dPt>
          <c:dPt>
            <c:idx val="1"/>
            <c:bubble3D val="0"/>
            <c:explosion val="4"/>
          </c:dPt>
          <c:dPt>
            <c:idx val="2"/>
            <c:bubble3D val="0"/>
            <c:explosion val="3"/>
          </c:dPt>
          <c:dPt>
            <c:idx val="3"/>
            <c:bubble3D val="0"/>
            <c:explosion val="6"/>
          </c:dPt>
          <c:dPt>
            <c:idx val="4"/>
            <c:bubble3D val="0"/>
            <c:explosion val="7"/>
          </c:dPt>
          <c:dLbls>
            <c:dLbl>
              <c:idx val="0"/>
              <c:layout>
                <c:manualLayout>
                  <c:x val="5.1019911209398437E-2"/>
                  <c:y val="6.097507816150159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23,3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5586486846244202E-2"/>
                  <c:y val="0.13057535962608594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ЖКХ                             18,4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281070196860613E-2"/>
                  <c:y val="-0.1373904935722052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14,5 млрд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9747445126506033"/>
                  <c:y val="-6.9562322591741416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4,1 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04349822613384"/>
                  <c:y val="-0.11674791669949616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расходы</a:t>
                    </a:r>
                  </a:p>
                  <a:p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2,4 </a:t>
                    </a:r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 </a:t>
                    </a:r>
                    <a:r>
                      <a:rPr lang="ru-RU" sz="12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</a:t>
                    </a:r>
                    <a:r>
                      <a:rPr lang="ru-RU" sz="1200" baseline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2,0 </a:t>
                    </a:r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'КБ (Разделы) (для диаг)'!$A$4:$A$8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диаг)'!$B$4:$B$8</c:f>
              <c:numCache>
                <c:formatCode>_-* #,##0.0_р_._-;\-* #,##0.0_р_._-;_-* "-"??_р_._-;_-@_-</c:formatCode>
                <c:ptCount val="5"/>
                <c:pt idx="0">
                  <c:v>23.3</c:v>
                </c:pt>
                <c:pt idx="1">
                  <c:v>18.399999999999999</c:v>
                </c:pt>
                <c:pt idx="2">
                  <c:v>14.5</c:v>
                </c:pt>
                <c:pt idx="3">
                  <c:v>4.0999999999999996</c:v>
                </c:pt>
                <c:pt idx="4">
                  <c:v>2.4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Лист1!$B$6:$F$6</c:f>
              <c:numCache>
                <c:formatCode>#,##0.0</c:formatCode>
                <c:ptCount val="5"/>
                <c:pt idx="0">
                  <c:v>55.8</c:v>
                </c:pt>
                <c:pt idx="1">
                  <c:v>244.9</c:v>
                </c:pt>
                <c:pt idx="2">
                  <c:v>186.6</c:v>
                </c:pt>
                <c:pt idx="3">
                  <c:v>206.2</c:v>
                </c:pt>
                <c:pt idx="4">
                  <c:v>536.5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308.5</c:v>
                </c:pt>
                <c:pt idx="1">
                  <c:v>311.7</c:v>
                </c:pt>
                <c:pt idx="2">
                  <c:v>564</c:v>
                </c:pt>
                <c:pt idx="3">
                  <c:v>443.2</c:v>
                </c:pt>
                <c:pt idx="4">
                  <c:v>339.4</c:v>
                </c:pt>
              </c:numCache>
            </c:numRef>
          </c:val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5041.6000000000004</c:v>
                </c:pt>
                <c:pt idx="1">
                  <c:v>5998.4</c:v>
                </c:pt>
                <c:pt idx="2">
                  <c:v>7357.4</c:v>
                </c:pt>
                <c:pt idx="3">
                  <c:v>6388.2</c:v>
                </c:pt>
                <c:pt idx="4">
                  <c:v>5924.8</c:v>
                </c:pt>
              </c:numCache>
            </c:numRef>
          </c:val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Лист1!$B$4:$F$4</c:f>
              <c:numCache>
                <c:formatCode>#,##0.0</c:formatCode>
                <c:ptCount val="5"/>
                <c:pt idx="0">
                  <c:v>2742</c:v>
                </c:pt>
                <c:pt idx="1">
                  <c:v>3430.4</c:v>
                </c:pt>
                <c:pt idx="2">
                  <c:v>3169.3</c:v>
                </c:pt>
                <c:pt idx="3">
                  <c:v>1855.1</c:v>
                </c:pt>
                <c:pt idx="4">
                  <c:v>1787.1</c:v>
                </c:pt>
              </c:numCache>
            </c:numRef>
          </c:val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 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 2023 год</c:v>
                </c:pt>
              </c:strCache>
            </c:strRef>
          </c:cat>
          <c:val>
            <c:numRef>
              <c:f>Лист1!$B$5:$F$5</c:f>
              <c:numCache>
                <c:formatCode>#,##0.0</c:formatCode>
                <c:ptCount val="5"/>
                <c:pt idx="0">
                  <c:v>2427.6999999999998</c:v>
                </c:pt>
                <c:pt idx="1">
                  <c:v>2979.2</c:v>
                </c:pt>
                <c:pt idx="2">
                  <c:v>3189.3</c:v>
                </c:pt>
                <c:pt idx="3">
                  <c:v>3056.6</c:v>
                </c:pt>
                <c:pt idx="4">
                  <c:v>3221.7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2914176"/>
        <c:axId val="91804160"/>
        <c:axId val="0"/>
      </c:bar3DChart>
      <c:catAx>
        <c:axId val="92914176"/>
        <c:scaling>
          <c:orientation val="minMax"/>
        </c:scaling>
        <c:delete val="0"/>
        <c:axPos val="b"/>
        <c:majorTickMark val="out"/>
        <c:minorTickMark val="none"/>
        <c:tickLblPos val="nextTo"/>
        <c:crossAx val="91804160"/>
        <c:crosses val="autoZero"/>
        <c:auto val="1"/>
        <c:lblAlgn val="ctr"/>
        <c:lblOffset val="100"/>
        <c:noMultiLvlLbl val="0"/>
      </c:catAx>
      <c:valAx>
        <c:axId val="9180416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92914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5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D097D1-2CC2-4DF7-957D-C0F0F5D85453}">
      <dgm:prSet custT="1"/>
      <dgm:spPr/>
      <dgm:t>
        <a:bodyPr/>
        <a:lstStyle/>
        <a:p>
          <a:pPr algn="ctr" rtl="0"/>
          <a:r>
            <a:rPr lang="ru-RU" sz="11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Меры социальной поддержки многодетных семей в соответствии с Постановлением Правительства Чукотского автономного округа от 18 ноября 2008 года № 184 «О предоставлении мер социальной поддержки многодетным семьям и утверждении Положения о порядке предоставления ежемесячной компенсационной выплаты по оплате коммунальных услуг многодетным семьям, проживающим в Чукотском автономном округе»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CA7E6-FE1B-4A57-BAEF-5F8CE32D528D}" type="parTrans" cxnId="{7951EA83-239B-4B1E-A946-953738519C6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E6F124-B43B-47EF-85F1-863B63654577}" type="sibTrans" cxnId="{7951EA83-239B-4B1E-A946-953738519C62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22 649,4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1A14A-F7E7-4FE4-B803-79C6F5425A25}" type="pres">
      <dgm:prSet presAssocID="{D9D097D1-2CC2-4DF7-957D-C0F0F5D8545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FC823-EFF8-47B4-AB95-1476EE969FB2}" type="pres">
      <dgm:prSet presAssocID="{AEE6F124-B43B-47EF-85F1-863B63654577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7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B7B5EA-C7D7-474F-8B36-94D4D5E6C771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9060160D-9191-493D-8C37-39FE5CF5512A}" type="presOf" srcId="{0B232C4D-C2D9-458F-A474-49B972F15ED1}" destId="{5931A58F-AF49-4D04-A248-9178F9F404D8}" srcOrd="0" destOrd="0" presId="urn:microsoft.com/office/officeart/2005/8/layout/vList2"/>
    <dgm:cxn modelId="{7951EA83-239B-4B1E-A946-953738519C62}" srcId="{0B232C4D-C2D9-458F-A474-49B972F15ED1}" destId="{D9D097D1-2CC2-4DF7-957D-C0F0F5D85453}" srcOrd="0" destOrd="0" parTransId="{94ECA7E6-FE1B-4A57-BAEF-5F8CE32D528D}" sibTransId="{AEE6F124-B43B-47EF-85F1-863B63654577}"/>
    <dgm:cxn modelId="{5E322D03-EDE8-4CEC-A2A3-B432AF7808B4}" type="presOf" srcId="{D9D097D1-2CC2-4DF7-957D-C0F0F5D85453}" destId="{6621A14A-F7E7-4FE4-B803-79C6F5425A25}" srcOrd="0" destOrd="0" presId="urn:microsoft.com/office/officeart/2005/8/layout/vList2"/>
    <dgm:cxn modelId="{0E46EF06-0404-479C-B725-E80647061CD3}" type="presParOf" srcId="{5931A58F-AF49-4D04-A248-9178F9F404D8}" destId="{6621A14A-F7E7-4FE4-B803-79C6F5425A25}" srcOrd="0" destOrd="0" presId="urn:microsoft.com/office/officeart/2005/8/layout/vList2"/>
    <dgm:cxn modelId="{AF78E64F-6BE2-48DD-A86A-D074D16ED6D1}" type="presParOf" srcId="{5931A58F-AF49-4D04-A248-9178F9F404D8}" destId="{B4CFC823-EFF8-47B4-AB95-1476EE969FB2}" srcOrd="1" destOrd="0" presId="urn:microsoft.com/office/officeart/2005/8/layout/vList2"/>
    <dgm:cxn modelId="{CEED2457-BD8F-4E3C-916E-23BDF8E5787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5 980,0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8 850,0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683 955,1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925 311,0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87872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«О пособии на ребенка в Чукотском автономном округе»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63 065,3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21EBC8-E8D2-4962-8C8A-3B2D4D4876E4}" type="pres">
      <dgm:prSet presAssocID="{2831B348-29F1-434E-A98A-6295A92E2BB5}" presName="parentText" presStyleLbl="node1" presStyleIdx="0" presStyleCnt="1" custScaleY="319257" custLinFactX="-49003" custLinFactY="173965" custLinFactNeighborX="-100000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000,0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63EBDF-7CE6-4FE7-B778-19446A67CA8C}" type="pres">
      <dgm:prSet presAssocID="{26D6D893-2AD9-4ED7-97D7-A33BF7F6A480}" presName="parentText" presStyleLbl="node1" presStyleIdx="0" presStyleCnt="1" custScaleY="54310" custLinFactNeighborY="-53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87 968,6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8979" custLinFactNeighborY="-3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выплата на уплату первоначального взноса при получении ипотечного кредита на приобретение жилого помещения многодетными семьями с последующим ежемесячным частичным возмещением процентов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1 980,0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A5FCBD-D0C1-4DB3-9677-9753C5D0E767}" type="pres">
      <dgm:prSet presAssocID="{3AA1B308-958C-41C7-8651-BEE709240FDF}" presName="parentText" presStyleLbl="node1" presStyleIdx="0" presStyleCnt="1" custScaleY="259664" custLinFactNeighborX="-523" custLinFactNeighborY="10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algn="ctr" rtl="0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679D9D-051D-43C9-A50A-196133BFF314}" type="pres">
      <dgm:prSet presAssocID="{D5697685-307A-4A3B-BF1C-1016FEB87BFF}" presName="parentText" presStyleLbl="node1" presStyleIdx="0" presStyleCnt="1" custScaleX="100000" custScaleY="219599" custLinFactNeighborX="497" custLinFactNeighborY="-822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6 230,0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65 008,8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«Расходы на обеспечение деятельности (оказание услуг) учреждений дополнительного образования»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612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17748-A7D7-47C6-83FD-89F281208937}" type="presOf" srcId="{33F63516-C723-4E2E-952E-4528A0AA3B66}" destId="{D5BC0E73-9EED-4A6C-AD61-5817E425BEE0}" srcOrd="0" destOrd="0" presId="urn:microsoft.com/office/officeart/2005/8/layout/vList2"/>
    <dgm:cxn modelId="{7E343E69-07CA-4EF7-B83E-096B397068FC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768D30C-AD1C-4F1B-8CF1-70E089ED59B0}" type="presOf" srcId="{89E1C2C0-8108-4C9B-B106-DD9B018F853D}" destId="{D2BB3B45-7B20-48BE-A5F3-171DC922E3DE}" srcOrd="0" destOrd="0" presId="urn:microsoft.com/office/officeart/2005/8/layout/vList2"/>
    <dgm:cxn modelId="{EDE915FF-BAB4-4649-9816-8AEB6223B043}" type="presParOf" srcId="{5931A58F-AF49-4D04-A248-9178F9F404D8}" destId="{D2BB3B45-7B20-48BE-A5F3-171DC922E3DE}" srcOrd="0" destOrd="0" presId="urn:microsoft.com/office/officeart/2005/8/layout/vList2"/>
    <dgm:cxn modelId="{5444B833-6E24-4CB5-B528-502AB60F4413}" type="presParOf" srcId="{5931A58F-AF49-4D04-A248-9178F9F404D8}" destId="{904EDA8E-DD2D-4798-9A46-7AB407B485A3}" srcOrd="1" destOrd="0" presId="urn:microsoft.com/office/officeart/2005/8/layout/vList2"/>
    <dgm:cxn modelId="{D99A1CB0-9BE8-4803-9F0C-0C6B52B3C24C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29 900,0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algn="ctr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1A14A-F7E7-4FE4-B803-79C6F5425A25}">
      <dsp:nvSpPr>
        <dsp:cNvPr id="0" name=""/>
        <dsp:cNvSpPr/>
      </dsp:nvSpPr>
      <dsp:spPr>
        <a:xfrm>
          <a:off x="0" y="37544"/>
          <a:ext cx="2951665" cy="18632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Меры социальной поддержки многодетных семей в соответствии с Постановлением Правительства Чукотского автономного округа от 18 ноября 2008 года № 184 «О предоставлении мер социальной поддержки многодетным семьям и утверждении Положения о порядке предоставления ежемесячной компенсационной выплаты по оплате коммунальных услуг многодетным семьям, проживающим в Чукотском автономном округе»</a:t>
          </a:r>
          <a:endParaRPr lang="ru-R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955" y="128499"/>
        <a:ext cx="2769755" cy="1681315"/>
      </dsp:txXfrm>
    </dsp:sp>
    <dsp:sp modelId="{D5BC0E73-9EED-4A6C-AD61-5817E425BEE0}">
      <dsp:nvSpPr>
        <dsp:cNvPr id="0" name=""/>
        <dsp:cNvSpPr/>
      </dsp:nvSpPr>
      <dsp:spPr>
        <a:xfrm>
          <a:off x="0" y="2087969"/>
          <a:ext cx="2951665" cy="5045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22 649,4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632" y="2112601"/>
        <a:ext cx="2902401" cy="45531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5 980,0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8 850,0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94820"/>
        <a:ext cx="2534117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731303"/>
        <a:ext cx="2498112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683 955,1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925 311,0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33286"/>
        <a:ext cx="2498651" cy="20488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4955"/>
          <a:ext cx="2880320" cy="1184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816" y="82771"/>
        <a:ext cx="2764688" cy="1068741"/>
      </dsp:txXfrm>
    </dsp:sp>
    <dsp:sp modelId="{D5BC0E73-9EED-4A6C-AD61-5817E425BEE0}">
      <dsp:nvSpPr>
        <dsp:cNvPr id="0" name=""/>
        <dsp:cNvSpPr/>
      </dsp:nvSpPr>
      <dsp:spPr>
        <a:xfrm>
          <a:off x="0" y="1323071"/>
          <a:ext cx="2880320" cy="2554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469" y="1335540"/>
        <a:ext cx="2855382" cy="2304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382" y="1323854"/>
        <a:ext cx="2400897" cy="228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1038"/>
          <a:ext cx="3004646" cy="10624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«О пособии на ребенка в Чукотском автономном округе»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63 065,3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51866" y="52904"/>
        <a:ext cx="2900914" cy="9587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0"/>
          <a:ext cx="2929585" cy="6608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ежемесячной выплаты при рождении первого и (или) второго ребенка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40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000,0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60" y="32260"/>
        <a:ext cx="2865065" cy="596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0"/>
          <a:ext cx="2932006" cy="1047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87 968,6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127" y="51127"/>
        <a:ext cx="2829752" cy="9450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862"/>
          <a:ext cx="3060386" cy="8822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Социальная выплата на уплату первоначального взноса при получении ипотечного кредита на приобретение жилого помещения многодетными семьями с последующим ежемесячным частичным возмещением процентов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1 980,0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068" y="43930"/>
        <a:ext cx="2974250" cy="7961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0"/>
          <a:ext cx="2689782" cy="730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Предоставление единовременной выплаты на погашение основного долга по ипотечным жилищным кредитам семьям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4 000,0 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76" y="35676"/>
        <a:ext cx="2618430" cy="6594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развитие детского и молодежного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творчества» 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6 230,0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74840"/>
        <a:ext cx="2858152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18052"/>
          <a:ext cx="3356503" cy="73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«Расходы на обеспечение деятельности (оказание услуг) учреждений дополнительного образования» </a:t>
          </a:r>
        </a:p>
      </dsp:txBody>
      <dsp:txXfrm>
        <a:off x="35807" y="253859"/>
        <a:ext cx="3284889" cy="661898"/>
      </dsp:txXfrm>
    </dsp:sp>
    <dsp:sp modelId="{D5BC0E73-9EED-4A6C-AD61-5817E425BEE0}">
      <dsp:nvSpPr>
        <dsp:cNvPr id="0" name=""/>
        <dsp:cNvSpPr/>
      </dsp:nvSpPr>
      <dsp:spPr>
        <a:xfrm>
          <a:off x="0" y="1049197"/>
          <a:ext cx="3356503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65 008,8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1060281"/>
        <a:ext cx="3334335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29 900,0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084" y="958731"/>
        <a:ext cx="2786144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0.71104</cdr:x>
      <cdr:y>0.9212</cdr:y>
    </cdr:from>
    <cdr:to>
      <cdr:x>0.94132</cdr:x>
      <cdr:y>0.98931</cdr:y>
    </cdr:to>
    <cdr:sp macro="" textlink="">
      <cdr:nvSpPr>
        <cdr:cNvPr id="2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52784" y="4115187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2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0.71106</cdr:x>
      <cdr:y>0.93017</cdr:y>
    </cdr:from>
    <cdr:to>
      <cdr:x>0.94307</cdr:x>
      <cdr:y>0.99172</cdr:y>
    </cdr:to>
    <cdr:sp macro="" textlink="">
      <cdr:nvSpPr>
        <cdr:cNvPr id="3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05547" y="4598262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5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0.68422</cdr:x>
      <cdr:y>0.20472</cdr:y>
    </cdr:from>
    <cdr:to>
      <cdr:x>0.70262</cdr:x>
      <cdr:y>0.85113</cdr:y>
    </cdr:to>
    <cdr:sp macro="" textlink="">
      <cdr:nvSpPr>
        <cdr:cNvPr id="2" name="Правая фигурная скобка 1"/>
        <cdr:cNvSpPr>
          <a:spLocks xmlns:a="http://schemas.openxmlformats.org/drawingml/2006/main"/>
        </cdr:cNvSpPr>
      </cdr:nvSpPr>
      <cdr:spPr bwMode="auto">
        <a:xfrm xmlns:a="http://schemas.openxmlformats.org/drawingml/2006/main" rot="60000">
          <a:off x="6165486" y="952234"/>
          <a:ext cx="165836" cy="3006700"/>
        </a:xfrm>
        <a:prstGeom xmlns:a="http://schemas.openxmlformats.org/drawingml/2006/main" prst="rightBrace">
          <a:avLst>
            <a:gd name="adj1" fmla="val 12551"/>
            <a:gd name="adj2" fmla="val 50000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>
            <a:lnSpc>
              <a:spcPts val="700"/>
            </a:lnSpc>
          </a:pPr>
          <a:endParaRPr lang="ru-RU" sz="800" b="1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>
            <a:lnSpc>
              <a:spcPts val="700"/>
            </a:lnSpc>
          </a:pPr>
          <a:endParaRPr lang="ru-RU" sz="800" b="1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0.26942</cdr:x>
      <cdr:y>0.20975</cdr:y>
    </cdr:from>
    <cdr:to>
      <cdr:x>0.27814</cdr:x>
      <cdr:y>0.72962</cdr:y>
    </cdr:to>
    <cdr:sp macro="" textlink="">
      <cdr:nvSpPr>
        <cdr:cNvPr id="2" name="Правая фигурная скобка 1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384052" y="956807"/>
          <a:ext cx="77131" cy="2371521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0.42259</cdr:x>
      <cdr:y>0.27773</cdr:y>
    </cdr:from>
    <cdr:to>
      <cdr:x>0.43659</cdr:x>
      <cdr:y>0.72962</cdr:y>
    </cdr:to>
    <cdr:sp macro="" textlink="">
      <cdr:nvSpPr>
        <cdr:cNvPr id="3" name="Правая фигурная скобка 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739417" y="1266909"/>
          <a:ext cx="123882" cy="2061406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0.57868</cdr:x>
      <cdr:y>0.12434</cdr:y>
    </cdr:from>
    <cdr:to>
      <cdr:x>0.59112</cdr:x>
      <cdr:y>0.72812</cdr:y>
    </cdr:to>
    <cdr:sp macro="" textlink="">
      <cdr:nvSpPr>
        <cdr:cNvPr id="4" name="Правая фигурная скобка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120579" y="567193"/>
          <a:ext cx="110041" cy="2754293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0.73707</cdr:x>
      <cdr:y>0.37011</cdr:y>
    </cdr:from>
    <cdr:to>
      <cdr:x>0.75286</cdr:x>
      <cdr:y>0.73111</cdr:y>
    </cdr:to>
    <cdr:sp macro="" textlink="">
      <cdr:nvSpPr>
        <cdr:cNvPr id="5" name="Правая фигурная скобка 4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522127" y="1688328"/>
          <a:ext cx="139727" cy="1646798"/>
        </a:xfrm>
        <a:prstGeom xmlns:a="http://schemas.openxmlformats.org/drawingml/2006/main" prst="rightBrace">
          <a:avLst>
            <a:gd name="adj1" fmla="val 19517"/>
            <a:gd name="adj2" fmla="val 54264"/>
          </a:avLst>
        </a:prstGeom>
        <a:noFill xmlns:a="http://schemas.openxmlformats.org/drawingml/2006/main"/>
        <a:ln xmlns:a="http://schemas.openxmlformats.org/drawingml/2006/main" w="9525" algn="ctr">
          <a:solidFill>
            <a:srgbClr val="000000"/>
          </a:solidFill>
          <a:round/>
          <a:headEnd/>
          <a:tailEnd/>
        </a:ln>
        <a:extLst xmlns:a="http://schemas.openxmlformats.org/drawingml/2006/main"/>
      </cdr:spPr>
      <cdr:txBody>
        <a:bodyPr xmlns:a="http://schemas.openxmlformats.org/drawingml/2006/main" wrap="square" lIns="91440" tIns="45720" rIns="91440" bIns="4572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  <a:p xmlns:a="http://schemas.openxmlformats.org/drawingml/2006/main">
          <a:pPr algn="l" rtl="0">
            <a:lnSpc>
              <a:spcPts val="700"/>
            </a:lnSpc>
            <a:defRPr sz="1000"/>
          </a:pPr>
          <a:endParaRPr lang="ru-RU" sz="8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  <cdr:relSizeAnchor xmlns:cdr="http://schemas.openxmlformats.org/drawingml/2006/chartDrawing">
    <cdr:from>
      <cdr:x>0.27696</cdr:x>
      <cdr:y>0.46311</cdr:y>
    </cdr:from>
    <cdr:to>
      <cdr:x>0.33754</cdr:x>
      <cdr:y>0.51684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450753" y="2112596"/>
          <a:ext cx="536055" cy="2451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54,1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0.59008</cdr:x>
      <cdr:y>0.42252</cdr:y>
    </cdr:from>
    <cdr:to>
      <cdr:x>0.65295</cdr:x>
      <cdr:y>0.48779</cdr:y>
    </cdr:to>
    <cdr:sp macro="" textlink="">
      <cdr:nvSpPr>
        <cdr:cNvPr id="7" name="TextBox 1"/>
        <cdr:cNvSpPr txBox="1"/>
      </cdr:nvSpPr>
      <cdr:spPr>
        <a:xfrm xmlns:a="http://schemas.openxmlformats.org/drawingml/2006/main" rot="10800000" flipV="1">
          <a:off x="5221478" y="1927417"/>
          <a:ext cx="556319" cy="297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62,7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0.74897</cdr:x>
      <cdr:y>0.53909</cdr:y>
    </cdr:from>
    <cdr:to>
      <cdr:x>0.8084</cdr:x>
      <cdr:y>0.60939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627428" y="2459193"/>
          <a:ext cx="525880" cy="3206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37,3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0.91512</cdr:x>
      <cdr:y>0.54463</cdr:y>
    </cdr:from>
    <cdr:to>
      <cdr:x>0.96494</cdr:x>
      <cdr:y>0.60447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8097659" y="2484470"/>
          <a:ext cx="440844" cy="27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36,7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0.73413</cdr:x>
      <cdr:y>0.9333</cdr:y>
    </cdr:from>
    <cdr:to>
      <cdr:x>0.96663</cdr:x>
      <cdr:y>1</cdr:y>
    </cdr:to>
    <cdr:sp macro="" textlink="">
      <cdr:nvSpPr>
        <cdr:cNvPr id="10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496085" y="4257459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12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0.47487</cdr:x>
      <cdr:y>0.19395</cdr:y>
    </cdr:from>
    <cdr:to>
      <cdr:x>0.50488</cdr:x>
      <cdr:y>0.24222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H="1" flipV="1">
          <a:off x="4319517" y="947726"/>
          <a:ext cx="272976" cy="235839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0.65854</cdr:x>
      <cdr:y>0.35015</cdr:y>
    </cdr:from>
    <cdr:to>
      <cdr:x>0.73279</cdr:x>
      <cdr:y>0.38127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703200" y="714383"/>
          <a:ext cx="304800" cy="635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0.25801</cdr:x>
      <cdr:y>0.64532</cdr:y>
    </cdr:from>
    <cdr:to>
      <cdr:x>0.28142</cdr:x>
      <cdr:y>0.73645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2258006" y="2946343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</cdr:x>
      <cdr:y>0.6554</cdr:y>
    </cdr:from>
    <cdr:to>
      <cdr:x>0.21479</cdr:x>
      <cdr:y>0.67818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V="1">
          <a:off x="1594605" y="2992378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0.20604</cdr:x>
      <cdr:y>0.54704</cdr:y>
    </cdr:from>
    <cdr:to>
      <cdr:x>0.25118</cdr:x>
      <cdr:y>0.56807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1803197" y="2497650"/>
          <a:ext cx="395053" cy="9601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0.72199</cdr:x>
      <cdr:y>0.93037</cdr:y>
    </cdr:from>
    <cdr:to>
      <cdr:x>0.95708</cdr:x>
      <cdr:y>0.99701</cdr:y>
    </cdr:to>
    <cdr:sp macro="" textlink="">
      <cdr:nvSpPr>
        <cdr:cNvPr id="6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318665" y="4247806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40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0.74681</cdr:x>
      <cdr:y>0.61321</cdr:y>
    </cdr:from>
    <cdr:to>
      <cdr:x>0.78268</cdr:x>
      <cdr:y>0.61919</cdr:y>
    </cdr:to>
    <cdr:cxnSp macro="">
      <cdr:nvCxnSpPr>
        <cdr:cNvPr id="8" name="Прямая со стрелкой 7"/>
        <cdr:cNvCxnSpPr/>
      </cdr:nvCxnSpPr>
      <cdr:spPr>
        <a:xfrm xmlns:a="http://schemas.openxmlformats.org/drawingml/2006/main" flipH="1" flipV="1">
          <a:off x="6535850" y="2799742"/>
          <a:ext cx="313924" cy="2730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0.73089</cdr:x>
      <cdr:y>0.93418</cdr:y>
    </cdr:from>
    <cdr:to>
      <cdr:x>0.9634</cdr:x>
      <cdr:y>1</cdr:y>
    </cdr:to>
    <cdr:sp macro="" textlink="">
      <cdr:nvSpPr>
        <cdr:cNvPr id="2" name="Номер слайда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6467470" y="4318814"/>
          <a:ext cx="2057400" cy="3042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 xmlns:a="http://schemas.openxmlformats.org/drawingml/2006/main">
          <a:defPPr>
            <a:defRPr lang="ru-RU"/>
          </a:defPPr>
          <a:lvl1pPr algn="r" rtl="0" fontAlgn="base">
            <a:spcBef>
              <a:spcPct val="0"/>
            </a:spcBef>
            <a:spcAft>
              <a:spcPct val="0"/>
            </a:spcAft>
            <a:defRPr sz="1200" kern="1200">
              <a:solidFill>
                <a:schemeClr val="tx1">
                  <a:tint val="75000"/>
                </a:schemeClr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fld id="{30837FF7-5919-41BF-8DD0-96FAEA1BD99B}" type="slidenum">
            <a:rPr lang="en-US" b="1" spc="150" smtClean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pPr/>
            <a:t>43</a:t>
          </a:fld>
          <a:endParaRPr lang="en-US" b="1" spc="150" dirty="0">
            <a:ln w="11430">
              <a:noFill/>
            </a:ln>
            <a:solidFill>
              <a:schemeClr val="bg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4210502"/>
            <a:ext cx="5637010" cy="73509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36C4-65E2-48A8-AB62-8374D600A6A8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B1D8F-3A73-42F6-9B2A-5DC748084A71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74" y="2610242"/>
            <a:ext cx="7175351" cy="1494306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66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609599"/>
            <a:ext cx="6400800" cy="2895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6430-9476-42FF-A45D-B8BB35386C3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FD287-AB5C-4F58-AF13-F914598F5CD8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88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13764"/>
            <a:ext cx="2057400" cy="4365283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609647"/>
            <a:ext cx="4829287" cy="40789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469-BCE2-4211-80D3-A126D06BC146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680FA-CAFD-4867-8EC1-88817335C91C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D8F8A-3965-4C43-9521-C4E338762D42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11CC-71E0-4B30-BF0D-4EA04C1F4E0B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609600"/>
            <a:ext cx="6400800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810543"/>
            <a:ext cx="5966666" cy="2019455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839592"/>
            <a:ext cx="5970494" cy="696217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19DE1-07B4-48C4-86E8-1EC5C74662DB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EAF30-2CE7-4F36-87A1-785BDDA44030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44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BA39-C758-4190-AF07-129ABEAC85CD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82F5D-D0DF-4932-8B05-B1E8C5FDB74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609599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609600"/>
            <a:ext cx="3346704" cy="2895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33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09603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166939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609603"/>
            <a:ext cx="3346704" cy="533135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165860"/>
            <a:ext cx="3346704" cy="228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660-6F3F-4860-8351-B7C42283C98A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1EDF-B742-46B6-A3A8-0BDF99DCF97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38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5705-0050-4A77-B5DB-4DF6003E194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79424-354A-46EB-9FDB-0A5343261C9E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2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AFF49-4546-4711-AEE2-90BC74909815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0291-CB81-43BC-810F-2D83B6F8EE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9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3410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05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1841501"/>
            <a:ext cx="3636085" cy="1048744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0" y="609600"/>
            <a:ext cx="4017085" cy="4078942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914835"/>
            <a:ext cx="3388660" cy="17829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C413B-B1A8-4357-AE47-0E939025C92C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4B1C-D5E9-4AFB-833A-47CF917BF6D2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2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4021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8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189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473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457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75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00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502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29472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222433"/>
            <a:ext cx="9144000" cy="2492567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22243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10259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952503"/>
            <a:ext cx="4114800" cy="260650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842072"/>
            <a:ext cx="3694114" cy="1802517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3BAA-019E-4AF7-8E6B-869833560619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818C-E57B-4F2C-BAFF-D164A35CCC5B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720351"/>
            <a:ext cx="6383538" cy="9525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54500"/>
            <a:ext cx="9144000" cy="14605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425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140253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333500"/>
            <a:ext cx="9144000" cy="42545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643473"/>
            <a:ext cx="6512511" cy="952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610217"/>
            <a:ext cx="64008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5143547"/>
            <a:ext cx="2514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55AFEE-F0E2-4D7A-AA40-1365D50D58A1}" type="datetime1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5/19/2021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88" y="5143547"/>
            <a:ext cx="3352801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5143547"/>
            <a:ext cx="18288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735994-B60D-470C-B2B0-0013CA3AA0A5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3" r:id="rId1"/>
    <p:sldLayoutId id="2147485004" r:id="rId2"/>
    <p:sldLayoutId id="2147485005" r:id="rId3"/>
    <p:sldLayoutId id="2147485006" r:id="rId4"/>
    <p:sldLayoutId id="2147485007" r:id="rId5"/>
    <p:sldLayoutId id="2147485008" r:id="rId6"/>
    <p:sldLayoutId id="2147485009" r:id="rId7"/>
    <p:sldLayoutId id="2147485010" r:id="rId8"/>
    <p:sldLayoutId id="2147485011" r:id="rId9"/>
    <p:sldLayoutId id="2147485012" r:id="rId10"/>
    <p:sldLayoutId id="214748501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173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5/19/2021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jpg"/><Relationship Id="rId5" Type="http://schemas.openxmlformats.org/officeDocument/2006/relationships/chart" Target="../charts/chart1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26" Type="http://schemas.openxmlformats.org/officeDocument/2006/relationships/diagramLayout" Target="../diagrams/layout6.xml"/><Relationship Id="rId3" Type="http://schemas.openxmlformats.org/officeDocument/2006/relationships/image" Target="../media/image5.png"/><Relationship Id="rId21" Type="http://schemas.openxmlformats.org/officeDocument/2006/relationships/diagramLayout" Target="../diagrams/layout5.xm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5" Type="http://schemas.openxmlformats.org/officeDocument/2006/relationships/diagramData" Target="../diagrams/data6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4.xml"/><Relationship Id="rId20" Type="http://schemas.openxmlformats.org/officeDocument/2006/relationships/diagramData" Target="../diagrams/data5.xml"/><Relationship Id="rId29" Type="http://schemas.microsoft.com/office/2007/relationships/diagramDrawing" Target="../diagrams/drawing6.xml"/><Relationship Id="rId1" Type="http://schemas.openxmlformats.org/officeDocument/2006/relationships/slideLayout" Target="../slideLayouts/slideLayout89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24" Type="http://schemas.microsoft.com/office/2007/relationships/diagramDrawing" Target="../diagrams/drawing5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23" Type="http://schemas.openxmlformats.org/officeDocument/2006/relationships/diagramColors" Target="../diagrams/colors5.xml"/><Relationship Id="rId28" Type="http://schemas.openxmlformats.org/officeDocument/2006/relationships/diagramColors" Target="../diagrams/colors6.xml"/><Relationship Id="rId10" Type="http://schemas.openxmlformats.org/officeDocument/2006/relationships/diagramLayout" Target="../diagrams/layout3.xml"/><Relationship Id="rId19" Type="http://schemas.openxmlformats.org/officeDocument/2006/relationships/image" Target="../media/image19.jpeg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Relationship Id="rId22" Type="http://schemas.openxmlformats.org/officeDocument/2006/relationships/diagramQuickStyle" Target="../diagrams/quickStyle5.xml"/><Relationship Id="rId27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13.png"/><Relationship Id="rId16" Type="http://schemas.openxmlformats.org/officeDocument/2006/relationships/diagramQuickStyle" Target="../diagrams/quickStyle9.xml"/><Relationship Id="rId20" Type="http://schemas.openxmlformats.org/officeDocument/2006/relationships/image" Target="../media/image21.jpg"/><Relationship Id="rId1" Type="http://schemas.openxmlformats.org/officeDocument/2006/relationships/slideLayout" Target="../slideLayouts/slideLayout100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19" Type="http://schemas.openxmlformats.org/officeDocument/2006/relationships/image" Target="../media/image20.jpeg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openxmlformats.org/officeDocument/2006/relationships/diagramColors" Target="../diagrams/colors11.xml"/><Relationship Id="rId18" Type="http://schemas.openxmlformats.org/officeDocument/2006/relationships/diagramQuickStyle" Target="../diagrams/quickStyle12.xml"/><Relationship Id="rId26" Type="http://schemas.microsoft.com/office/2007/relationships/diagramDrawing" Target="../diagrams/drawing13.xml"/><Relationship Id="rId3" Type="http://schemas.openxmlformats.org/officeDocument/2006/relationships/image" Target="../media/image5.png"/><Relationship Id="rId21" Type="http://schemas.openxmlformats.org/officeDocument/2006/relationships/image" Target="../media/image26.jpeg"/><Relationship Id="rId7" Type="http://schemas.openxmlformats.org/officeDocument/2006/relationships/diagramColors" Target="../diagrams/colors10.xml"/><Relationship Id="rId12" Type="http://schemas.openxmlformats.org/officeDocument/2006/relationships/diagramQuickStyle" Target="../diagrams/quickStyle11.xml"/><Relationship Id="rId17" Type="http://schemas.openxmlformats.org/officeDocument/2006/relationships/diagramLayout" Target="../diagrams/layout12.xml"/><Relationship Id="rId25" Type="http://schemas.openxmlformats.org/officeDocument/2006/relationships/diagramColors" Target="../diagrams/colors13.xml"/><Relationship Id="rId2" Type="http://schemas.openxmlformats.org/officeDocument/2006/relationships/image" Target="../media/image22.png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29" Type="http://schemas.openxmlformats.org/officeDocument/2006/relationships/diagramLayout" Target="../diagrams/layout14.xml"/><Relationship Id="rId1" Type="http://schemas.openxmlformats.org/officeDocument/2006/relationships/slideLayout" Target="../slideLayouts/slideLayout112.xml"/><Relationship Id="rId6" Type="http://schemas.openxmlformats.org/officeDocument/2006/relationships/diagramQuickStyle" Target="../diagrams/quickStyle10.xml"/><Relationship Id="rId11" Type="http://schemas.openxmlformats.org/officeDocument/2006/relationships/diagramLayout" Target="../diagrams/layout11.xml"/><Relationship Id="rId24" Type="http://schemas.openxmlformats.org/officeDocument/2006/relationships/diagramQuickStyle" Target="../diagrams/quickStyle13.xml"/><Relationship Id="rId32" Type="http://schemas.microsoft.com/office/2007/relationships/diagramDrawing" Target="../diagrams/drawing14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25.jpg"/><Relationship Id="rId23" Type="http://schemas.openxmlformats.org/officeDocument/2006/relationships/diagramLayout" Target="../diagrams/layout13.xml"/><Relationship Id="rId28" Type="http://schemas.openxmlformats.org/officeDocument/2006/relationships/diagramData" Target="../diagrams/data14.xml"/><Relationship Id="rId10" Type="http://schemas.openxmlformats.org/officeDocument/2006/relationships/diagramData" Target="../diagrams/data11.xml"/><Relationship Id="rId19" Type="http://schemas.openxmlformats.org/officeDocument/2006/relationships/diagramColors" Target="../diagrams/colors12.xml"/><Relationship Id="rId31" Type="http://schemas.openxmlformats.org/officeDocument/2006/relationships/diagramColors" Target="../diagrams/colors14.xml"/><Relationship Id="rId4" Type="http://schemas.openxmlformats.org/officeDocument/2006/relationships/diagramData" Target="../diagrams/data10.xml"/><Relationship Id="rId9" Type="http://schemas.openxmlformats.org/officeDocument/2006/relationships/image" Target="../media/image24.jpeg"/><Relationship Id="rId14" Type="http://schemas.microsoft.com/office/2007/relationships/diagramDrawing" Target="../diagrams/drawing11.xml"/><Relationship Id="rId22" Type="http://schemas.openxmlformats.org/officeDocument/2006/relationships/diagramData" Target="../diagrams/data13.xml"/><Relationship Id="rId27" Type="http://schemas.openxmlformats.org/officeDocument/2006/relationships/image" Target="../media/image27.jpg"/><Relationship Id="rId30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13" Type="http://schemas.microsoft.com/office/2007/relationships/diagramDrawing" Target="../diagrams/drawing1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5.xml"/><Relationship Id="rId12" Type="http://schemas.openxmlformats.org/officeDocument/2006/relationships/diagramColors" Target="../diagrams/colors1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1.xml"/><Relationship Id="rId6" Type="http://schemas.openxmlformats.org/officeDocument/2006/relationships/diagramQuickStyle" Target="../diagrams/quickStyle15.xml"/><Relationship Id="rId11" Type="http://schemas.openxmlformats.org/officeDocument/2006/relationships/diagramQuickStyle" Target="../diagrams/quickStyle16.xml"/><Relationship Id="rId5" Type="http://schemas.openxmlformats.org/officeDocument/2006/relationships/diagramLayout" Target="../diagrams/layout15.xml"/><Relationship Id="rId10" Type="http://schemas.openxmlformats.org/officeDocument/2006/relationships/diagramLayout" Target="../diagrams/layout16.xml"/><Relationship Id="rId4" Type="http://schemas.openxmlformats.org/officeDocument/2006/relationships/diagramData" Target="../diagrams/data15.xml"/><Relationship Id="rId9" Type="http://schemas.openxmlformats.org/officeDocument/2006/relationships/diagramData" Target="../diagrams/data16.xml"/><Relationship Id="rId1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1.jpeg"/><Relationship Id="rId5" Type="http://schemas.openxmlformats.org/officeDocument/2006/relationships/chart" Target="../charts/chart14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3.jpeg"/><Relationship Id="rId5" Type="http://schemas.openxmlformats.org/officeDocument/2006/relationships/chart" Target="../charts/chart16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7.jpg"/><Relationship Id="rId5" Type="http://schemas.openxmlformats.org/officeDocument/2006/relationships/chart" Target="../charts/chart20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chart" Target="../charts/char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0" y="347743"/>
            <a:ext cx="414292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Бюджет для граждан </a:t>
            </a:r>
            <a:endParaRPr lang="ru-RU" sz="2000" dirty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lvl="0"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в редакции</a:t>
            </a:r>
          </a:p>
          <a:p>
            <a:pPr lvl="0"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Закона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Чукотского автономного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округа</a:t>
            </a:r>
          </a:p>
          <a:p>
            <a:pPr lvl="0" algn="ctr"/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о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т 12 апреля 2021 года № 19-ОЗ</a:t>
            </a:r>
            <a:endParaRPr lang="ru-RU" sz="2000" dirty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«О внесении изменений в Закон Чукотского автономного округа         « Об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окружном бюджете на </a:t>
            </a:r>
            <a:endParaRPr lang="en-US" sz="2000" dirty="0" smtClean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2021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год </a:t>
            </a:r>
            <a:endParaRPr lang="ru-RU" sz="2000" dirty="0" smtClean="0">
              <a:ln w="3175" cmpd="sng">
                <a:noFill/>
                <a:prstDash val="solid"/>
              </a:ln>
              <a:solidFill>
                <a:srgbClr val="FFFFFF"/>
              </a:solidFill>
              <a:latin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и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на плановый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период 2022 </a:t>
            </a:r>
            <a:r>
              <a:rPr lang="ru-RU" sz="2000" dirty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и </a:t>
            </a:r>
            <a:r>
              <a:rPr lang="ru-RU" sz="2000" dirty="0" smtClean="0">
                <a:ln w="3175" cmpd="sng">
                  <a:noFill/>
                  <a:prstDash val="solid"/>
                </a:ln>
                <a:solidFill>
                  <a:srgbClr val="FFFFFF"/>
                </a:solidFill>
                <a:latin typeface="Times New Roman" pitchFamily="18" charset="0"/>
              </a:rPr>
              <a:t>2023 годов»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0291-CB81-43BC-810F-2D83B6F8EE56}" type="slidenum">
              <a:rPr lang="ru-RU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</a:t>
            </a:fld>
            <a:endParaRPr lang="ru-RU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8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454111"/>
              </p:ext>
            </p:extLst>
          </p:nvPr>
        </p:nvGraphicFramePr>
        <p:xfrm>
          <a:off x="235822" y="1152499"/>
          <a:ext cx="8464707" cy="386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9996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4952" y="179460"/>
            <a:ext cx="5766179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Динамика безвозмездных поступлений окружного бюджета</a:t>
            </a:r>
          </a:p>
          <a:p>
            <a:r>
              <a:rPr lang="ru-RU" sz="1600" dirty="0" smtClean="0"/>
              <a:t> </a:t>
            </a:r>
            <a:r>
              <a:rPr lang="ru-RU" sz="1600" dirty="0"/>
              <a:t>2019 – 2023 </a:t>
            </a:r>
            <a:r>
              <a:rPr lang="ru-RU" sz="1600" dirty="0" smtClean="0"/>
              <a:t>годов</a:t>
            </a:r>
            <a:endParaRPr lang="ru-RU" sz="1600" dirty="0"/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875540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4952" y="179460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Сведения о доходах </a:t>
            </a:r>
            <a:r>
              <a:rPr lang="ru-RU" sz="1600" dirty="0" smtClean="0"/>
              <a:t>окружного </a:t>
            </a:r>
            <a:r>
              <a:rPr lang="ru-RU" sz="1600" dirty="0"/>
              <a:t>бюджета на душу населения  </a:t>
            </a:r>
          </a:p>
          <a:p>
            <a:r>
              <a:rPr lang="ru-RU" sz="1600" dirty="0"/>
              <a:t>в 2019 - 2023 годах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19415571"/>
              </p:ext>
            </p:extLst>
          </p:nvPr>
        </p:nvGraphicFramePr>
        <p:xfrm>
          <a:off x="109269" y="1152497"/>
          <a:ext cx="8891941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02831" y="47769"/>
            <a:ext cx="5686425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/>
              <a:t>Динамика расходов окружного бюджета на 2019 -2023 годы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1" y="1020284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4664404"/>
              </p:ext>
            </p:extLst>
          </p:nvPr>
        </p:nvGraphicFramePr>
        <p:xfrm>
          <a:off x="152413" y="1038969"/>
          <a:ext cx="8848723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авая фигурная скобка 7"/>
          <p:cNvSpPr>
            <a:spLocks/>
          </p:cNvSpPr>
          <p:nvPr/>
        </p:nvSpPr>
        <p:spPr bwMode="auto">
          <a:xfrm>
            <a:off x="8035310" y="2790908"/>
            <a:ext cx="214762" cy="1576376"/>
          </a:xfrm>
          <a:prstGeom prst="rightBrace">
            <a:avLst>
              <a:gd name="adj1" fmla="val 19517"/>
              <a:gd name="adj2" fmla="val 54264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/>
        </p:spPr>
        <p:txBody>
          <a:bodyPr wrap="square" lIns="91440" tIns="45720" rIns="91440" bIns="4572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lnSpc>
                <a:spcPts val="700"/>
              </a:lnSpc>
              <a:defRPr sz="1000"/>
            </a:pPr>
            <a:endPara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l" rtl="0">
              <a:lnSpc>
                <a:spcPts val="700"/>
              </a:lnSpc>
              <a:defRPr sz="1000"/>
            </a:pPr>
            <a:endParaRPr lang="ru-RU" sz="800" b="1" i="0" u="none" strike="noStrike" baseline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1"/>
          <p:cNvSpPr txBox="1"/>
          <p:nvPr/>
        </p:nvSpPr>
        <p:spPr>
          <a:xfrm rot="10800000" flipV="1">
            <a:off x="4015712" y="3264130"/>
            <a:ext cx="556288" cy="25930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47,8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095581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984544" y="1699187"/>
            <a:ext cx="445258" cy="30025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35170" y="4508313"/>
            <a:ext cx="457200" cy="12055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589966" y="4369453"/>
            <a:ext cx="586852" cy="398273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787858" y="1999397"/>
            <a:ext cx="440992" cy="32072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2021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h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713625"/>
            <a:ext cx="1874860" cy="20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807" y="804898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19458766"/>
              </p:ext>
            </p:extLst>
          </p:nvPr>
        </p:nvGraphicFramePr>
        <p:xfrm>
          <a:off x="470860" y="1037232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109482" y="157202"/>
            <a:ext cx="5731735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47180"/>
              </p:ext>
            </p:extLst>
          </p:nvPr>
        </p:nvGraphicFramePr>
        <p:xfrm>
          <a:off x="323529" y="3438401"/>
          <a:ext cx="8568954" cy="179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3491"/>
                <a:gridCol w="1153236"/>
                <a:gridCol w="1091821"/>
                <a:gridCol w="1153236"/>
                <a:gridCol w="1009934"/>
                <a:gridCol w="867236"/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426 100,8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461 020,7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455 513,4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473 794,4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492 836,3</a:t>
                      </a:r>
                    </a:p>
                  </a:txBody>
                  <a:tcPr marT="31750" marB="31750" anchor="ctr" horzOverflow="overflow"/>
                </a:tc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1 672 670,4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2 110 964,2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2 396 455,4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2 383 345,4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2 530 154,1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70 609,1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42 655,0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31 612,5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31 970,8</a:t>
                      </a:r>
                    </a:p>
                  </a:txBody>
                  <a:tcPr marT="31750" marB="31750" anchor="ctr" horzOverflow="overflow"/>
                </a:tc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5 606,3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9 232,1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3 821,2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3 536,4</a:t>
                      </a:r>
                    </a:p>
                  </a:txBody>
                  <a:tcPr marT="31750" marB="31750" anchor="ctr" horzOverflow="overflow"/>
                </a:tc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180 023,6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218 808,9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167 014,2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78 587,0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77 767,7</a:t>
                      </a:r>
                    </a:p>
                  </a:txBody>
                  <a:tcPr marT="31750" marB="31750" anchor="ctr" horzOverflow="overflow"/>
                </a:tc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5 250,0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7 197,7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3 147,0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61792770"/>
              </p:ext>
            </p:extLst>
          </p:nvPr>
        </p:nvGraphicFramePr>
        <p:xfrm>
          <a:off x="4097981" y="600067"/>
          <a:ext cx="4896545" cy="2377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2545758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45100" y="1219200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613400" y="2032000"/>
            <a:ext cx="361950" cy="107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249119" y="2409825"/>
            <a:ext cx="91742" cy="875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7188200" y="2362200"/>
            <a:ext cx="127000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677150" y="2184400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56489" y="1628775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42806"/>
              </p:ext>
            </p:extLst>
          </p:nvPr>
        </p:nvGraphicFramePr>
        <p:xfrm>
          <a:off x="251520" y="1213274"/>
          <a:ext cx="8640960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6744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«Финансовая поддержка семей при рождении детей»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328 497,5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19 500,0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347 997,5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92024" y="2737541"/>
            <a:ext cx="2268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объекту «Дом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старшего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19 500,0 тыс. рублей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113" y="2077458"/>
            <a:ext cx="852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560276" y="3365264"/>
            <a:ext cx="742482" cy="258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ublic\Pictures\раздел-имущества-семь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729" y="3057593"/>
            <a:ext cx="2465958" cy="19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605917" y="4153212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19 500,0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40" y="2904434"/>
            <a:ext cx="1091821" cy="1091821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68032" y="157202"/>
            <a:ext cx="5904661" cy="552482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80686"/>
              </p:ext>
            </p:extLst>
          </p:nvPr>
        </p:nvGraphicFramePr>
        <p:xfrm>
          <a:off x="359532" y="3467213"/>
          <a:ext cx="8568954" cy="1894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/>
                <a:gridCol w="1130677"/>
                <a:gridCol w="1152128"/>
                <a:gridCol w="1224136"/>
                <a:gridCol w="1237421"/>
                <a:gridCol w="1152130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34 449,7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394,9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40 270,4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40 270,4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40 270,4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655 498,3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970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328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1 249 585,1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1 141 173,8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1 140 883,4</a:t>
                      </a:r>
                    </a:p>
                  </a:txBody>
                  <a:tcPr marL="0" marR="0" marT="0" marB="0" anchor="ctr"/>
                </a:tc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56 379,2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71 838,1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101 138,8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94 422,8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94 422,8</a:t>
                      </a:r>
                    </a:p>
                  </a:txBody>
                  <a:tcPr marL="0" marR="0" marT="0" marB="0" anchor="ctr"/>
                </a:tc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4 691 464,9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542 946,9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6 505 234,6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5 665 084,8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5 345 733,7</a:t>
                      </a:r>
                    </a:p>
                  </a:txBody>
                  <a:tcPr marL="0" marR="0" marT="0" marB="0" anchor="ctr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1 890,5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537,4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90715481"/>
              </p:ext>
            </p:extLst>
          </p:nvPr>
        </p:nvGraphicFramePr>
        <p:xfrm>
          <a:off x="4097981" y="697259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105768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110867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5 821,9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9952" y="194474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101,1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2281" y="239231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92357" y="110867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683,9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4474" y="207233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1 249,6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256076" y="1297327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700331" y="1638572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7380329" y="2269703"/>
            <a:ext cx="320003" cy="615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436096" y="2209697"/>
            <a:ext cx="180020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20353" y="2298691"/>
            <a:ext cx="34844" cy="114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9" y="217209"/>
            <a:ext cx="5976669" cy="61530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3508" y="993987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1920" y="2360512"/>
            <a:ext cx="1800200" cy="1578334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3332" y="1749982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31 975,5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3332" y="2699498"/>
            <a:ext cx="2040339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беременных женщин, кормящих матерей и детей раннего возраста витаминно-минеральными комплексами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2 049,9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23330" y="3938846"/>
            <a:ext cx="2040339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51919" y="4013909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матери и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22083" y="1750940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1 688,2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22083" y="3938846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витаминно-минеральными комплексами детей старше 3-х лет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3 776,8 тыс. рублей 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947118" y="2980545"/>
            <a:ext cx="2750023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741242" y="2985200"/>
            <a:ext cx="2750023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734713" y="3226770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9" y="217208"/>
            <a:ext cx="5976669" cy="59483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7613" y="98143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населения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63246871"/>
              </p:ext>
            </p:extLst>
          </p:nvPr>
        </p:nvGraphicFramePr>
        <p:xfrm>
          <a:off x="231049" y="1709894"/>
          <a:ext cx="2951665" cy="2630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任意多边形 31"/>
          <p:cNvSpPr/>
          <p:nvPr/>
        </p:nvSpPr>
        <p:spPr>
          <a:xfrm rot="16408450">
            <a:off x="3582889" y="1590282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910085" y="1992573"/>
            <a:ext cx="1276064" cy="1296537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99433" y="3522182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отдельных категорий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83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849253163"/>
              </p:ext>
            </p:extLst>
          </p:nvPr>
        </p:nvGraphicFramePr>
        <p:xfrm>
          <a:off x="209550" y="1171577"/>
          <a:ext cx="8934450" cy="4467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45824" y="47769"/>
            <a:ext cx="5882185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Сравнительные показатели доходов окружного бюджета </a:t>
            </a:r>
            <a:br>
              <a:rPr lang="ru-RU" sz="1600" dirty="0"/>
            </a:br>
            <a:r>
              <a:rPr lang="ru-RU" sz="1600" dirty="0"/>
              <a:t>Чукотского автономного округа по субъектам ДФО за </a:t>
            </a:r>
            <a:r>
              <a:rPr lang="ru-RU" sz="1600" dirty="0" smtClean="0"/>
              <a:t>2020 </a:t>
            </a:r>
            <a:r>
              <a:rPr lang="ru-RU" sz="1600" dirty="0"/>
              <a:t>год </a:t>
            </a:r>
          </a:p>
        </p:txBody>
      </p:sp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090207" y="102611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72657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860788501"/>
              </p:ext>
            </p:extLst>
          </p:nvPr>
        </p:nvGraphicFramePr>
        <p:xfrm>
          <a:off x="261730" y="3108923"/>
          <a:ext cx="300464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247071" y="4203509"/>
            <a:ext cx="3019305" cy="1433016"/>
            <a:chOff x="0" y="-723427"/>
            <a:chExt cx="3024336" cy="2543721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0" y="-723425"/>
              <a:ext cx="3024336" cy="237960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80769" y="-723427"/>
              <a:ext cx="2862798" cy="2543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Единовременная денежная выплата при рождении (усыновлении) третьего или последующего ребенка (детей), в соответствии с Законом Чукотского автономного округа от 26 мая 2011 года № 38-ОЗ «О региональном материнском (семейном) капитале в Чукотском автономном округе» 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20 462,8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203412541"/>
              </p:ext>
            </p:extLst>
          </p:nvPr>
        </p:nvGraphicFramePr>
        <p:xfrm>
          <a:off x="336791" y="2404475"/>
          <a:ext cx="2929585" cy="78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1862995342"/>
              </p:ext>
            </p:extLst>
          </p:nvPr>
        </p:nvGraphicFramePr>
        <p:xfrm>
          <a:off x="334370" y="1311351"/>
          <a:ext cx="2932006" cy="104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812769" y="2028121"/>
            <a:ext cx="1889284" cy="1169513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41191" y="5381372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185495838"/>
              </p:ext>
            </p:extLst>
          </p:nvPr>
        </p:nvGraphicFramePr>
        <p:xfrm>
          <a:off x="5925270" y="1382410"/>
          <a:ext cx="3060386" cy="883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155139" y="2347399"/>
            <a:ext cx="2798787" cy="697401"/>
            <a:chOff x="0" y="0"/>
            <a:chExt cx="8352928" cy="299520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8352928" cy="2995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14621"/>
              <a:ext cx="8323686" cy="2702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Единовременная социальная выплата на приобретение жилого помещения семьям, имеющим детей </a:t>
              </a:r>
            </a:p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30 000,0 </a:t>
              </a:r>
              <a:r>
                <a:rPr lang="ru-RU" sz="1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800921399"/>
              </p:ext>
            </p:extLst>
          </p:nvPr>
        </p:nvGraphicFramePr>
        <p:xfrm>
          <a:off x="6177841" y="3106653"/>
          <a:ext cx="2689782" cy="731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grpSp>
        <p:nvGrpSpPr>
          <p:cNvPr id="38" name="Группа 37"/>
          <p:cNvGrpSpPr/>
          <p:nvPr/>
        </p:nvGrpSpPr>
        <p:grpSpPr>
          <a:xfrm>
            <a:off x="6155140" y="3934088"/>
            <a:ext cx="2712483" cy="1355039"/>
            <a:chOff x="0" y="0"/>
            <a:chExt cx="2718048" cy="187037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0" y="0"/>
              <a:ext cx="2718048" cy="187037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91304" y="91304"/>
              <a:ext cx="2535440" cy="1687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единовременной выплаты при рождении первого ребенка, а также предоставление регионального материнского (семейного) капитала при рождении второго ребенка в субъектах Российской Федерации, входящих в состав Дальневосточного федерального округа </a:t>
              </a:r>
            </a:p>
            <a:p>
              <a:pPr algn="ctr" defTabSz="444500" fontAlgn="auto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14 180,4 </a:t>
              </a:r>
              <a:r>
                <a:rPr lang="ru-RU" sz="10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тыс. рублей</a:t>
              </a:r>
              <a:endParaRPr lang="ru-RU" sz="1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3737241" y="3332133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 и детей»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47" y="157202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12612907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00071902"/>
              </p:ext>
            </p:extLst>
          </p:nvPr>
        </p:nvGraphicFramePr>
        <p:xfrm>
          <a:off x="2871704" y="3517573"/>
          <a:ext cx="3356503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742139897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987827" y="157202"/>
            <a:ext cx="5976669" cy="54005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ситуации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39 690,0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проведение оздоровительной кампании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54 000,0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4 425 492,3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создание в общеобразовательных организациях, расположенных в сельской местности и малых городах, условий для занятий физической культурой и спортом </a:t>
            </a:r>
            <a:endParaRPr lang="ru-RU" sz="1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15 109,4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737957"/>
            <a:ext cx="2326943" cy="710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ремонтных работ в государственных образовательных организациях </a:t>
            </a: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159 147,6 </a:t>
            </a:r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</a:t>
            </a:r>
            <a:r>
              <a:rPr lang="ru-RU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гарантий и развитие современной инфраструктуры </a:t>
            </a:r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80" y="4501616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endParaRPr lang="ru-RU" sz="1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науки Чукотского автономного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87827" y="157202"/>
            <a:ext cx="5976669" cy="54005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57063948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563746057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679917974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00751784"/>
              </p:ext>
            </p:extLst>
          </p:nvPr>
        </p:nvGraphicFramePr>
        <p:xfrm>
          <a:off x="1259635" y="309752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90854618"/>
              </p:ext>
            </p:extLst>
          </p:nvPr>
        </p:nvGraphicFramePr>
        <p:xfrm>
          <a:off x="4499995" y="3370484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987827" y="157202"/>
            <a:ext cx="5976669" cy="62754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2021 году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88" y="9372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 общественного порядка и повышения безопасности дорожного движения в Чукотском автономном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округе»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641916258"/>
              </p:ext>
            </p:extLst>
          </p:nvPr>
        </p:nvGraphicFramePr>
        <p:xfrm>
          <a:off x="506862" y="2150946"/>
          <a:ext cx="2880320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699779390"/>
              </p:ext>
            </p:extLst>
          </p:nvPr>
        </p:nvGraphicFramePr>
        <p:xfrm>
          <a:off x="6441869" y="2080030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Овал 2"/>
          <p:cNvSpPr/>
          <p:nvPr/>
        </p:nvSpPr>
        <p:spPr>
          <a:xfrm>
            <a:off x="4258101" y="2122227"/>
            <a:ext cx="1460311" cy="1364776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4030730" y="1760880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4285264" y="1820445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68086" y="3764291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  <a:r>
              <a:rPr lang="ru-RU"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</a:t>
            </a:r>
            <a:r>
              <a:rPr lang="ru-RU" sz="1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3766388"/>
              </p:ext>
            </p:extLst>
          </p:nvPr>
        </p:nvGraphicFramePr>
        <p:xfrm>
          <a:off x="5030468" y="1415810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дравоохранение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94282866"/>
              </p:ext>
            </p:extLst>
          </p:nvPr>
        </p:nvGraphicFramePr>
        <p:xfrm>
          <a:off x="131676" y="209725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752793"/>
              </p:ext>
            </p:extLst>
          </p:nvPr>
        </p:nvGraphicFramePr>
        <p:xfrm>
          <a:off x="521746" y="4038353"/>
          <a:ext cx="8496944" cy="128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08112"/>
                <a:gridCol w="864096"/>
                <a:gridCol w="864096"/>
                <a:gridCol w="864096"/>
                <a:gridCol w="792088"/>
              </a:tblGrid>
              <a:tr h="2606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2 561 399,7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3 321 130,0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3 057 328,2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1 843 855,9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1 775 787,7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4 535,8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3 860,9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11 268,4</a:t>
                      </a:r>
                    </a:p>
                  </a:txBody>
                  <a:tcPr marT="31750" marB="31750" anchor="ctr" horzOverflow="overflow"/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18 772,0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67 102,6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4755" y="1297338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хозяйства и продовольствия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0133" y="2257433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3 099,6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9585" y="129732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58,1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640133" y="2197429"/>
            <a:ext cx="262512" cy="27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424109" y="1657367"/>
            <a:ext cx="216024" cy="109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436143" y="1482427"/>
            <a:ext cx="216024" cy="109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5627" y="817788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здравоохранение на 2021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3" y="969374"/>
            <a:ext cx="2202992" cy="1032853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72591"/>
              </p:ext>
            </p:extLst>
          </p:nvPr>
        </p:nvGraphicFramePr>
        <p:xfrm>
          <a:off x="143301" y="912066"/>
          <a:ext cx="8932460" cy="1753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7153"/>
                <a:gridCol w="2545307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608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9525" marR="9525" marT="6615" marB="0" anchor="ctr"/>
                </a:tc>
              </a:tr>
              <a:tr h="1463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6 771,0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075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«Развитие системы оказания первичной медико-санитарной помощи»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322 506,0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системы мотивации граждан к здоровому образу жизни, включая здоровое питание и отказ от вредных привычек»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6 892,8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615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«Борьба с онкологическими 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6 557,2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0675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«Создание единого цифрового контура в здравоохранении на основе единой государственной информационной системы здравоохранения (ЕГИСЗ)»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54 366,3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7371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«Обеспечение медицинских организаций системы здравоохранения квалифицированными кадрами»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1 750,0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5468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398 853,8</a:t>
                      </a:r>
                      <a:endParaRPr lang="ru-RU" sz="9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764" y="3281251"/>
            <a:ext cx="2088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Реконструкция здания пристройки под лечебный корпус Государственного бюджетного учреждения здравоохранения «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Чаунская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районная больница»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20392" y="3830798"/>
            <a:ext cx="21842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«Участковая больница в с.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Омолон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2 930,0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37765" y="5001181"/>
            <a:ext cx="19189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«ФАП в с. Чуванское»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36689" y="3235084"/>
            <a:ext cx="223646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«ФАП в с. Ламутское»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89112" y="2745221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669601" y="3647212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59104" y="4346385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365717" y="4330489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605109" y="3611008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500651" y="47348"/>
            <a:ext cx="5403964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</a:t>
            </a:r>
            <a:r>
              <a:rPr lang="ru-RU" sz="1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дравоохранение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57492" y="4711984"/>
            <a:ext cx="229412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«Пищеблок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Билибинской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8 030,0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2460" y="4330489"/>
            <a:ext cx="19189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объекту «Туберкулезный 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корпус </a:t>
            </a:r>
            <a:r>
              <a:rPr lang="ru-RU" sz="1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Чаунской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районной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больницы»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000,0 тыс. руб.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5549405" y="4064437"/>
            <a:ext cx="710586" cy="2187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3598154" y="4572000"/>
            <a:ext cx="246303" cy="2663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027064" y="3230275"/>
            <a:ext cx="859288" cy="8116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44457" y="4156115"/>
            <a:ext cx="1224502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58 104,8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56619" y="4447183"/>
            <a:ext cx="25117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установка моргов модульного исполнения в медицинских организациях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11 769,8 тыс. руб.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485413" y="3971062"/>
            <a:ext cx="7172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57147071"/>
              </p:ext>
            </p:extLst>
          </p:nvPr>
        </p:nvGraphicFramePr>
        <p:xfrm>
          <a:off x="5030468" y="1415810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390497335"/>
              </p:ext>
            </p:extLst>
          </p:nvPr>
        </p:nvGraphicFramePr>
        <p:xfrm>
          <a:off x="156596" y="2031513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58165"/>
              </p:ext>
            </p:extLst>
          </p:nvPr>
        </p:nvGraphicFramePr>
        <p:xfrm>
          <a:off x="268852" y="3849372"/>
          <a:ext cx="8573709" cy="154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434"/>
                <a:gridCol w="738595"/>
                <a:gridCol w="720080"/>
                <a:gridCol w="689102"/>
                <a:gridCol w="679050"/>
                <a:gridCol w="724448"/>
              </a:tblGrid>
              <a:tr h="18041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4 957 271,9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5 894 601,9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7 246 894,0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6 263 453,1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5 832 614,3</a:t>
                      </a:r>
                    </a:p>
                  </a:txBody>
                  <a:tcPr marT="31750" marB="31750" anchor="ctr" horzOverflow="overflow"/>
                </a:tc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округе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7 468,9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7 767,7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7 510,7</a:t>
                      </a:r>
                    </a:p>
                  </a:txBody>
                  <a:tcPr marT="31750" marB="31750" anchor="ctr" horzOverflow="overflow"/>
                </a:tc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40 186,7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56 925,7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71 345,2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98 007,8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65 440,1</a:t>
                      </a:r>
                    </a:p>
                  </a:txBody>
                  <a:tcPr marT="31750" marB="31750" anchor="ctr" horzOverflow="overflow"/>
                </a:tc>
              </a:tr>
              <a:tr h="10656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Стимулирование экономической активности населения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2 993,9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3 000,0</a:t>
                      </a:r>
                    </a:p>
                  </a:txBody>
                  <a:tcPr marT="31750" marB="31750" anchor="ctr" horzOverflow="overflow"/>
                </a:tc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537,4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T="31750" marB="31750" anchor="ctr" horzOverflow="overflow"/>
                </a:tc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761,9</a:t>
                      </a:r>
                      <a:endParaRPr kumimoji="0" lang="ru-RU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12 417,0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34755" y="1297327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</a:p>
          <a:p>
            <a:pPr algn="ctr" fontAlgn="t"/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71,3 млн. рублей</a:t>
            </a:r>
            <a:endParaRPr lang="ru-RU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0133" y="2257433"/>
            <a:ext cx="144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Чукотского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6 578,0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79585" y="1297327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691,5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640133" y="2197429"/>
            <a:ext cx="262512" cy="274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424109" y="1657367"/>
            <a:ext cx="216024" cy="109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6436143" y="1482427"/>
            <a:ext cx="216024" cy="1098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5627" y="817788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образование на 2021 год 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8" y="971952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288154" y="5465321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036420" y="181206"/>
            <a:ext cx="5931380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402498"/>
              </p:ext>
            </p:extLst>
          </p:nvPr>
        </p:nvGraphicFramePr>
        <p:xfrm>
          <a:off x="481873" y="1198102"/>
          <a:ext cx="8424936" cy="2075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«Современная школа»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326 349,0</a:t>
                      </a:r>
                    </a:p>
                  </a:txBody>
                  <a:tcPr marL="9525" marR="9525" marT="6615" marB="0" anchor="ctr"/>
                </a:tc>
              </a:tr>
              <a:tr h="1817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«Успех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каждого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ребенка»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17 163,0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86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«Молодые профессионалы (повышение конкурентоспособности профессионального</a:t>
                      </a:r>
                      <a:r>
                        <a:rPr lang="ru-RU" sz="900" b="0" i="0" u="none" strike="noStrike" baseline="0" dirty="0" smtClean="0">
                          <a:effectLst/>
                          <a:latin typeface="Times New Roman"/>
                        </a:rPr>
                        <a:t> образования)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2 500,0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901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«Цифровая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образовательная 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среда»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11 698,7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8381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«Безопасность дорожного движения»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600,0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34754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«Содействие занятости женщин - создание условий дошкольного образования для детей в возрасте до трех лет»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172 826,2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Федеральный проект «Культурная среда»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1 000,0</a:t>
                      </a:r>
                      <a:endParaRPr lang="ru-RU" sz="9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2260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Times New Roman"/>
                        </a:rPr>
                        <a:t>532</a:t>
                      </a:r>
                      <a:r>
                        <a:rPr lang="ru-RU" sz="900" b="1" i="0" u="none" strike="noStrike" baseline="0" dirty="0" smtClean="0">
                          <a:effectLst/>
                          <a:latin typeface="Times New Roman"/>
                        </a:rPr>
                        <a:t> 136,9</a:t>
                      </a:r>
                      <a:endParaRPr lang="ru-RU" sz="9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2521" y="3685115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Анадырь»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172 826,2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9582" y="4660652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80187" y="4960734"/>
            <a:ext cx="19189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с. Островное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155 599,0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44208" y="3726024"/>
            <a:ext cx="1944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«Начальная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в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1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Лорино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148 743,9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45900" y="32951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208" y="790466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06253" y="3808115"/>
            <a:ext cx="1175886" cy="106070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0879" y="3917900"/>
            <a:ext cx="350812" cy="81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775134" y="4410739"/>
            <a:ext cx="522617" cy="1693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556744" y="4574493"/>
            <a:ext cx="239392" cy="307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573302" y="4019164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9" y="488227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677 169,1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2774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05181"/>
              </p:ext>
            </p:extLst>
          </p:nvPr>
        </p:nvGraphicFramePr>
        <p:xfrm>
          <a:off x="323528" y="4237653"/>
          <a:ext cx="8568954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24136"/>
                <a:gridCol w="1512168"/>
                <a:gridCol w="1440160"/>
                <a:gridCol w="1368152"/>
                <a:gridCol w="1152130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культуры, спорта и туризма Чукотского автономного округа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250 357,5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305 349,3  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564 047,8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443 194,6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339 374,6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0057986"/>
              </p:ext>
            </p:extLst>
          </p:nvPr>
        </p:nvGraphicFramePr>
        <p:xfrm>
          <a:off x="4189864" y="600067"/>
          <a:ext cx="4774636" cy="208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21389106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71600" y="3817607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569349" y="1686818"/>
            <a:ext cx="142325" cy="95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571681" y="2343150"/>
            <a:ext cx="3886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136025060"/>
              </p:ext>
            </p:extLst>
          </p:nvPr>
        </p:nvGraphicFramePr>
        <p:xfrm>
          <a:off x="180976" y="1109665"/>
          <a:ext cx="8886824" cy="4405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193576" y="47769"/>
            <a:ext cx="5834418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Сравнительные показатели </a:t>
            </a:r>
            <a:r>
              <a:rPr lang="ru-RU" sz="1600" dirty="0" smtClean="0"/>
              <a:t>расходов </a:t>
            </a:r>
            <a:r>
              <a:rPr lang="ru-RU" sz="1600" dirty="0"/>
              <a:t>окружного бюджета </a:t>
            </a:r>
            <a:br>
              <a:rPr lang="ru-RU" sz="1600" dirty="0"/>
            </a:br>
            <a:r>
              <a:rPr lang="ru-RU" sz="1600" dirty="0"/>
              <a:t>Чукотского автономного округа по субъектам ДФО за </a:t>
            </a:r>
            <a:r>
              <a:rPr lang="ru-RU" sz="1600" dirty="0" smtClean="0"/>
              <a:t>2020 </a:t>
            </a:r>
            <a:r>
              <a:rPr lang="ru-RU" sz="1600" dirty="0"/>
              <a:t>год 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08632"/>
              </p:ext>
            </p:extLst>
          </p:nvPr>
        </p:nvGraphicFramePr>
        <p:xfrm>
          <a:off x="251520" y="1128854"/>
          <a:ext cx="8568952" cy="864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«Творческие люди»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15 347,1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«Культурная среда»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41 836,7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57 183,8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9036" y="2662522"/>
            <a:ext cx="2381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«Центр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Новое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Чаплино»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14 677,9 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62523"/>
            <a:ext cx="2268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услуги для целей капитальных вложений по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объекту «Центр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и досуга в с.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Янракыннот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14 677,9 тыс. рублей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2842" y="4717762"/>
            <a:ext cx="24057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культурного развития в г.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Певек»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000,0 тыс. 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944" y="2083446"/>
            <a:ext cx="82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483768" y="3060022"/>
            <a:ext cx="828094" cy="146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435626" y="4387670"/>
            <a:ext cx="0" cy="27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5" idx="1"/>
          </p:cNvCxnSpPr>
          <p:nvPr/>
        </p:nvCxnSpPr>
        <p:spPr>
          <a:xfrm flipV="1">
            <a:off x="5436096" y="3170354"/>
            <a:ext cx="1002940" cy="359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689" y="2664880"/>
            <a:ext cx="1082833" cy="108283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650687" y="3863580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70 355,8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63908014"/>
              </p:ext>
            </p:extLst>
          </p:nvPr>
        </p:nvGraphicFramePr>
        <p:xfrm>
          <a:off x="5274305" y="1537354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3707904" y="97193"/>
            <a:ext cx="4824536" cy="44286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61092941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98009"/>
              </p:ext>
            </p:extLst>
          </p:nvPr>
        </p:nvGraphicFramePr>
        <p:xfrm>
          <a:off x="450375" y="4260111"/>
          <a:ext cx="8496944" cy="1079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008112"/>
                <a:gridCol w="864096"/>
                <a:gridCol w="864096"/>
                <a:gridCol w="864096"/>
                <a:gridCol w="792088"/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культуры, спорта и туризма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54 984,6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244 931,6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186 582,2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206 159,6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536 585,3</a:t>
                      </a:r>
                    </a:p>
                  </a:txBody>
                  <a:tcPr marT="31750" marB="31750" anchor="ctr" horzOverflow="overflow"/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50389" y="3757600"/>
            <a:ext cx="852302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Чукотского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округа, мероприятия которых направлены на развитие физической культуры и спорта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2019 - 2023 </a:t>
            </a:r>
            <a:r>
              <a:rPr lang="ru-RU" sz="96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годах, тыс. рублей </a:t>
            </a:r>
            <a:endParaRPr lang="ru-RU" sz="96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89792" y="1353573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</a:t>
            </a: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культуры, спорта и туризма Чукотского автономного </a:t>
            </a:r>
            <a:r>
              <a:rPr lang="ru-RU" sz="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16827" y="2205854"/>
            <a:ext cx="13565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промышленной политики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56,3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7616827" y="1952617"/>
            <a:ext cx="230636" cy="1968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688124" y="2033460"/>
            <a:ext cx="241828" cy="23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715627" y="817757"/>
            <a:ext cx="404326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распорядителей средств окружного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в общих расходах бюджета на физическую культуру и спорт на 2021 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798710"/>
              </p:ext>
            </p:extLst>
          </p:nvPr>
        </p:nvGraphicFramePr>
        <p:xfrm>
          <a:off x="416638" y="1653950"/>
          <a:ext cx="8424936" cy="425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3816424"/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«Спорт - норма жизни»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 smtClean="0">
                          <a:effectLst/>
                          <a:latin typeface="Times New Roman"/>
                        </a:rPr>
                        <a:t>138 932,2</a:t>
                      </a: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2380" y="3936583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«Многофункциональная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площадка с искусственным покрытием в г.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Билибино»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56 311,2 тыс. руб.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53507" y="2386156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1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8849" y="1179427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национальных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по </a:t>
            </a: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2018г. № 204  на 2021 </a:t>
            </a:r>
            <a:r>
              <a:rPr lang="ru-RU" sz="11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r>
              <a:rPr lang="ru-RU" sz="18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endParaRPr lang="ru-RU" sz="18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2629051" y="4096848"/>
            <a:ext cx="488993" cy="85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3707904" y="252468"/>
            <a:ext cx="4824536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  <a:endParaRPr lang="ru-RU" sz="18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332" y="3078845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899477" y="4627929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56 311,2 тыс. руб.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ublic\Pictures\business-team-work-building-a-puzzle-buuilding-business-concept_zkAX_30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2" y="3609834"/>
            <a:ext cx="1986601" cy="13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9562" y="72008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46525666"/>
              </p:ext>
            </p:extLst>
          </p:nvPr>
        </p:nvGraphicFramePr>
        <p:xfrm>
          <a:off x="321904" y="973574"/>
          <a:ext cx="8675447" cy="419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088257" y="188640"/>
            <a:ext cx="5973871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илищно-коммунальное хозяйство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8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997847"/>
              </p:ext>
            </p:extLst>
          </p:nvPr>
        </p:nvGraphicFramePr>
        <p:xfrm>
          <a:off x="260957" y="3173092"/>
          <a:ext cx="8568954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/>
                <a:gridCol w="880280"/>
                <a:gridCol w="1044054"/>
                <a:gridCol w="1003235"/>
                <a:gridCol w="1152128"/>
                <a:gridCol w="1008114"/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2022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агропромышленного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25 422,9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25 652,5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26 807,7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69 172,3</a:t>
                      </a:r>
                    </a:p>
                  </a:txBody>
                  <a:tcPr marT="31750" marB="31750" anchor="ctr" horzOverflow="overflow"/>
                </a:tc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жилищно-коммунального хозяйства и водохозяйственного комплекса Чукотского автономного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14 354 340,7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9 734 165,5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6 998 059,6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5 583 026,1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3 132 045,9</a:t>
                      </a:r>
                    </a:p>
                  </a:txBody>
                  <a:tcPr marT="31750" marB="31750" anchor="ctr" horzOverflow="overflow"/>
                </a:tc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45 542,3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73 946,3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626 355,1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235 863,7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349 614,5</a:t>
                      </a:r>
                    </a:p>
                  </a:txBody>
                  <a:tcPr marT="31750" marB="31750" anchor="ctr" horzOverflow="overflow"/>
                </a:tc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окружающей среды и обеспечение рационального природопользования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80 989,6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85 266,1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78 117,3</a:t>
                      </a:r>
                    </a:p>
                  </a:txBody>
                  <a:tcPr marT="31750" marB="31750" anchor="ctr" horzOverflow="overflow"/>
                </a:tc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комфортной городской среды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24 762,6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58 114,8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33 571,6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13 377,6</a:t>
                      </a:r>
                    </a:p>
                  </a:txBody>
                  <a:tcPr marT="31750" marB="31750" anchor="ctr" horzOverflow="overflow"/>
                </a:tc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фонда в Чукотском автономном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округе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128 335,0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234 728,2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684 215,1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561 012,6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653 549,7</a:t>
                      </a:r>
                    </a:p>
                  </a:txBody>
                  <a:tcPr marT="31750" marB="31750" anchor="ctr" horzOverflow="overflow"/>
                </a:tc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4 789 569,1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7 397 096,0</a:t>
                      </a:r>
                      <a:endParaRPr kumimoji="0" lang="ru-RU" sz="8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9 901 220,5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978722269"/>
              </p:ext>
            </p:extLst>
          </p:nvPr>
        </p:nvGraphicFramePr>
        <p:xfrm>
          <a:off x="4135272" y="600067"/>
          <a:ext cx="4829227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8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хозяйства, тыс. рублей</a:t>
            </a:r>
            <a:endParaRPr lang="ru-RU" sz="9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7540388" y="1412543"/>
            <a:ext cx="170597" cy="1091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539066" y="1958453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898943" y="2210937"/>
            <a:ext cx="457200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7" y="962337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156391"/>
              </p:ext>
            </p:extLst>
          </p:nvPr>
        </p:nvGraphicFramePr>
        <p:xfrm>
          <a:off x="372260" y="1476871"/>
          <a:ext cx="8568952" cy="1360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/>
                <a:gridCol w="1944216"/>
              </a:tblGrid>
              <a:tr h="28848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/>
                </a:tc>
              </a:tr>
              <a:tr h="30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«Обеспечение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устойчивого сокращения непригодного для проживания жилищного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фонда»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684 215,1</a:t>
                      </a:r>
                    </a:p>
                  </a:txBody>
                  <a:tcPr marL="9525" marR="9525" marT="6615" marB="0" anchor="ctr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«Жилье»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497 973,2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 smtClean="0">
                          <a:effectLst/>
                          <a:latin typeface="Times New Roman"/>
                        </a:rPr>
                        <a:t>Федеральный проект «Чистая вода»</a:t>
                      </a:r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27 059,0</a:t>
                      </a:r>
                    </a:p>
                  </a:txBody>
                  <a:tcPr marL="0" marR="0" marT="0" marB="0"/>
                </a:tc>
              </a:tr>
              <a:tr h="1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Итого:</a:t>
                      </a:r>
                      <a:endParaRPr lang="ru-RU" sz="10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1000" b="1" i="0" u="none" strike="noStrike" baseline="0" dirty="0" smtClean="0">
                          <a:effectLst/>
                          <a:latin typeface="Times New Roman"/>
                        </a:rPr>
                        <a:t> 242 818,9</a:t>
                      </a:r>
                      <a:endParaRPr lang="ru-RU" sz="1000" b="1" i="0" u="none" strike="noStrike" dirty="0" smtClean="0">
                        <a:effectLst/>
                        <a:latin typeface="Times New Roman"/>
                      </a:endParaRPr>
                    </a:p>
                  </a:txBody>
                  <a:tcPr marL="9525" marR="9525" marT="6615" marB="0" anchor="ctr"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9996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Президента от 7 мая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г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№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204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2758" y="157202"/>
            <a:ext cx="5731735" cy="442867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560274436"/>
              </p:ext>
            </p:extLst>
          </p:nvPr>
        </p:nvGraphicFramePr>
        <p:xfrm>
          <a:off x="3656885" y="3129061"/>
          <a:ext cx="5163587" cy="163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C:\Users\Public\Pictures\building-m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3" y="3033527"/>
            <a:ext cx="3097575" cy="17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ublic\Pictures\10024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5" y="2770698"/>
            <a:ext cx="1822044" cy="18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725" y="778357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567201"/>
              </p:ext>
            </p:extLst>
          </p:nvPr>
        </p:nvGraphicFramePr>
        <p:xfrm>
          <a:off x="345047" y="1055356"/>
          <a:ext cx="8717081" cy="403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ublic\Pictures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63435"/>
            <a:ext cx="2513853" cy="154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705725" y="778357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157724"/>
              </p:ext>
            </p:extLst>
          </p:nvPr>
        </p:nvGraphicFramePr>
        <p:xfrm>
          <a:off x="341207" y="916856"/>
          <a:ext cx="8717081" cy="421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Pictures\h-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78" y="1713625"/>
            <a:ext cx="1874860" cy="204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3853" y="943399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63924373"/>
              </p:ext>
            </p:extLst>
          </p:nvPr>
        </p:nvGraphicFramePr>
        <p:xfrm>
          <a:off x="122830" y="1119742"/>
          <a:ext cx="9021170" cy="3923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968403" y="188640"/>
            <a:ext cx="6093725" cy="53144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91217" y="68239"/>
            <a:ext cx="5929953" cy="915201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800" dirty="0"/>
              <a:t>Субсидии на </a:t>
            </a:r>
            <a:r>
              <a:rPr lang="ru-RU" sz="1800" dirty="0" err="1"/>
              <a:t>софинансирование</a:t>
            </a:r>
            <a:r>
              <a:rPr lang="ru-RU" sz="1800" dirty="0"/>
              <a:t> проектов инициативного бюджетирования в муниципальных образованиях Чукотского автономного округа на </a:t>
            </a:r>
            <a:r>
              <a:rPr lang="ru-RU" sz="1800" dirty="0" smtClean="0"/>
              <a:t>2020 </a:t>
            </a:r>
            <a:r>
              <a:rPr lang="ru-RU" sz="1800" dirty="0"/>
              <a:t>-2023 годы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72375" y="98344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(тыс.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275300"/>
              </p:ext>
            </p:extLst>
          </p:nvPr>
        </p:nvGraphicFramePr>
        <p:xfrm>
          <a:off x="209550" y="1260397"/>
          <a:ext cx="8724900" cy="77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225"/>
                <a:gridCol w="2181225"/>
                <a:gridCol w="2181225"/>
                <a:gridCol w="2181225"/>
              </a:tblGrid>
              <a:tr h="42679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  <a:tr h="34322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36 392,9</a:t>
                      </a: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68 153,3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50 000,0</a:t>
                      </a:r>
                      <a:endParaRPr lang="ru-RU" sz="13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0" marB="3810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371618" y="2123830"/>
            <a:ext cx="671512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направлений для реализации проектов: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объектов социальной инфраструктуры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улиц, дворовых территорий, площадей, набережных, детских игровых площадок, мест массового отдыха населения и других территорий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мест захоронения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обустройство контейнерных площадок и мест складирования твердых коммунальных отходов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систем электро-, тепло-, водоснабжения и водоотведения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и ремонт автомобильных дорог местного значения в границах населенных пунктов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объектов культурного наследия (памятников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проведение культурно-массовых мероприятий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традиционного образа жизни коренных малочисленных народов Севера,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Сибири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Дальнего Востока Российской Федерации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физической культуры, спорта и здорового образа жизни.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54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903070"/>
              </p:ext>
            </p:extLst>
          </p:nvPr>
        </p:nvGraphicFramePr>
        <p:xfrm>
          <a:off x="147422" y="1253073"/>
          <a:ext cx="8848726" cy="38162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/>
                <a:gridCol w="1208614"/>
                <a:gridCol w="1262932"/>
                <a:gridCol w="1254731"/>
                <a:gridCol w="1230128"/>
                <a:gridCol w="1230128"/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13 832,5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16 344,4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16 363,2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16 469,1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5 677,1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13 321,9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8 122,9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8 122,8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89226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3 626,0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4 092,3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3 978,8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4 135,0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1 280,3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1 204,1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1 131,9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1 063,9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0640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2 526,7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2 457,4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2 453,3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734,0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282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40 603,9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29 265,6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41 944,2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22 015,4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21 872,4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11 240,2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12 542,0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12 782,5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9 944,0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7 587,5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54 436,4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51 836,0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58 288,6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38 378,6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38 341,5</a:t>
                      </a:r>
                    </a:p>
                  </a:txBody>
                  <a:tcPr marT="38103" marB="38103"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173124" y="47769"/>
            <a:ext cx="5823045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доходов окружного бюджета в 2019 – 2023 </a:t>
            </a:r>
            <a:r>
              <a:rPr lang="ru-RU" sz="1600" dirty="0" smtClean="0"/>
              <a:t>годах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48348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532670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H="1">
            <a:off x="3946667" y="1513595"/>
            <a:ext cx="21946" cy="263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692812" y="3460575"/>
            <a:ext cx="555955" cy="1316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707443" y="3932649"/>
            <a:ext cx="263347" cy="1755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204864" y="4026189"/>
            <a:ext cx="58521" cy="2267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872692" y="2793101"/>
            <a:ext cx="416966" cy="4096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2961563" y="170287"/>
            <a:ext cx="6068143" cy="901061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Распределение межбюджетных трансфертов, </a:t>
            </a:r>
          </a:p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передаваемых из окружного бюджета местным бюджетам  </a:t>
            </a:r>
          </a:p>
          <a:p>
            <a:pPr lvl="0" fontAlgn="auto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</a:rPr>
              <a:t>Чукотского автономного округа  по разделам классификации расходов </a:t>
            </a:r>
            <a:r>
              <a:rPr lang="ru-RU" sz="1400" dirty="0" smtClean="0">
                <a:solidFill>
                  <a:schemeClr val="bg1"/>
                </a:solidFill>
              </a:rPr>
              <a:t>в 2021 году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38985" y="94086"/>
            <a:ext cx="5795470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Основные сведения о межбюджетных трансфертах, направляемых в местные бюджеты Чукотского автономного округа, на 2019 – 2023 годы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77150" y="101367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736306"/>
              </p:ext>
            </p:extLst>
          </p:nvPr>
        </p:nvGraphicFramePr>
        <p:xfrm>
          <a:off x="166694" y="1262592"/>
          <a:ext cx="886300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577139"/>
                <a:gridCol w="1279336"/>
                <a:gridCol w="1279336"/>
                <a:gridCol w="1228968"/>
                <a:gridCol w="1249115"/>
                <a:gridCol w="1249115"/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2019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3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3 258,3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5 946,8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4 075,1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2 662,1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3 829,5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4 227,3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4 665,8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4 377,9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8 499,8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13 391,6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13 340,2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10 059,2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10 111,7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/>
                </a:tc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77150" y="90285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537247"/>
              </p:ext>
            </p:extLst>
          </p:nvPr>
        </p:nvGraphicFramePr>
        <p:xfrm>
          <a:off x="197540" y="1179807"/>
          <a:ext cx="8715376" cy="3935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/>
                <a:gridCol w="979147"/>
                <a:gridCol w="1008230"/>
                <a:gridCol w="940370"/>
                <a:gridCol w="969453"/>
                <a:gridCol w="969453"/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-466,6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-205,5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-3 442,7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3 811,1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139,7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170,8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-591,9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1 062,4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627,4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1 946,4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149,5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70,8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166,0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-435,0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-627,8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-171,0</a:t>
                      </a:r>
                      <a:endParaRPr kumimoji="0" lang="ru-RU" sz="11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-361,6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- 4 034,6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4 406,9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-431,1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3098054" y="146860"/>
            <a:ext cx="5931663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Источники внутреннего финансирования дефицита </a:t>
            </a:r>
            <a:endParaRPr lang="ru-RU" sz="1600" dirty="0" smtClean="0"/>
          </a:p>
          <a:p>
            <a:r>
              <a:rPr lang="ru-RU" sz="1600" dirty="0" smtClean="0"/>
              <a:t>окружного </a:t>
            </a:r>
            <a:r>
              <a:rPr lang="ru-RU" sz="1600" dirty="0"/>
              <a:t>бюджета на 2019 - 2023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42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77150" y="902850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(млрд.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1047595"/>
              </p:ext>
            </p:extLst>
          </p:nvPr>
        </p:nvGraphicFramePr>
        <p:xfrm>
          <a:off x="180980" y="950779"/>
          <a:ext cx="8848723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66044" y="146860"/>
            <a:ext cx="6163669" cy="78105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государственного долга Чукотского автономного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1491" y="9028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 smtClean="0">
                <a:latin typeface="Times New Roman" pitchFamily="18" charset="0"/>
                <a:cs typeface="Times New Roman" pitchFamily="18" charset="0"/>
              </a:rPr>
              <a:t>(млн.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5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206348"/>
              </p:ext>
            </p:extLst>
          </p:nvPr>
        </p:nvGraphicFramePr>
        <p:xfrm>
          <a:off x="212310" y="1221952"/>
          <a:ext cx="8570024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/>
                <a:gridCol w="1166884"/>
                <a:gridCol w="1112292"/>
                <a:gridCol w="1057702"/>
                <a:gridCol w="1201003"/>
                <a:gridCol w="1098644"/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9 547,8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10 249,3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9 802,7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9 536,1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9 069,5</a:t>
                      </a:r>
                    </a:p>
                  </a:txBody>
                  <a:tcPr marL="9525" marR="9525" marT="7938" marB="0" anchor="ctr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1 148,5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1 850,0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1 870,0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2 070,0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2 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070,0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8 399,3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7 932,7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7 466,1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6 </a:t>
                      </a:r>
                      <a:r>
                        <a:rPr lang="ru-RU" sz="1000" b="0" i="1" u="none" strike="noStrike" dirty="0" smtClean="0">
                          <a:effectLst/>
                          <a:latin typeface="Times New Roman"/>
                        </a:rPr>
                        <a:t>999,5</a:t>
                      </a:r>
                      <a:endParaRPr lang="ru-RU" sz="1000" b="0" i="1" u="none" strike="noStrike" dirty="0"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13 832,5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22 570,4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16 344,3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16 363,2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anose="02020603050405020304" pitchFamily="18" charset="0"/>
                        </a:rPr>
                        <a:t>9 069,5</a:t>
                      </a:r>
                    </a:p>
                  </a:txBody>
                  <a:tcPr marT="38103" marB="38103" anchor="b"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55,1</a:t>
                      </a:r>
                    </a:p>
                  </a:txBody>
                  <a:tcPr marL="9525" marR="9525" marT="7938" marB="0" anchor="ctr" horzOverflow="overflow"/>
                </a:tc>
              </a:tr>
            </a:tbl>
          </a:graphicData>
        </a:graphic>
      </p:graphicFrame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12020" y="3841844"/>
            <a:ext cx="848011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7099" y="146860"/>
            <a:ext cx="5972614" cy="78105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8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2000" dirty="0">
                <a:solidFill>
                  <a:schemeClr val="bg1"/>
                </a:solidFill>
              </a:rPr>
              <a:t>Уровень долговой нагрузки на окружной бюджет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6551064" y="5308078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44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8346" y="1198780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финансов, экономики 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2085010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519" y="416629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финансов, экономики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151821" y="3425814"/>
            <a:ext cx="6769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3014319" y="2731312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92113" y="1567448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45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888034"/>
              </p:ext>
            </p:extLst>
          </p:nvPr>
        </p:nvGraphicFramePr>
        <p:xfrm>
          <a:off x="276232" y="676274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600331" y="3057114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62207" y="2114550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3234535" y="47769"/>
            <a:ext cx="5793475" cy="714203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Структура доходов окружного бюджета </a:t>
            </a:r>
            <a:r>
              <a:rPr lang="ru-RU" sz="1600" dirty="0" smtClean="0"/>
              <a:t>на 2021 год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198" y="943743"/>
            <a:ext cx="1224053" cy="344349"/>
          </a:xfrm>
          <a:prstGeom prst="rect">
            <a:avLst/>
          </a:prstGeom>
        </p:spPr>
      </p:pic>
      <p:graphicFrame>
        <p:nvGraphicFramePr>
          <p:cNvPr id="12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45976129"/>
              </p:ext>
            </p:extLst>
          </p:nvPr>
        </p:nvGraphicFramePr>
        <p:xfrm>
          <a:off x="106863" y="771524"/>
          <a:ext cx="9010988" cy="465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Правая фигурная скобка 3"/>
          <p:cNvSpPr>
            <a:spLocks/>
          </p:cNvSpPr>
          <p:nvPr/>
        </p:nvSpPr>
        <p:spPr bwMode="auto">
          <a:xfrm rot="-120000">
            <a:off x="2640563" y="1457933"/>
            <a:ext cx="244155" cy="2780150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87990" y="2694119"/>
            <a:ext cx="5816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54,4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авая фигурная скобка 3"/>
          <p:cNvSpPr>
            <a:spLocks/>
          </p:cNvSpPr>
          <p:nvPr/>
        </p:nvSpPr>
        <p:spPr bwMode="auto">
          <a:xfrm rot="-120000">
            <a:off x="3830905" y="1560370"/>
            <a:ext cx="158750" cy="2812945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3910280" y="2704043"/>
            <a:ext cx="592075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5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51,8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авая фигурная скобка 3"/>
          <p:cNvSpPr>
            <a:spLocks/>
          </p:cNvSpPr>
          <p:nvPr/>
        </p:nvSpPr>
        <p:spPr bwMode="auto">
          <a:xfrm rot="-60000">
            <a:off x="5001503" y="1655612"/>
            <a:ext cx="225034" cy="2916796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5105314" y="2947960"/>
            <a:ext cx="5954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58,3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6374685" y="3086142"/>
            <a:ext cx="6252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38,4</a:t>
            </a:r>
            <a:endParaRPr lang="ru-RU" sz="1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авая фигурная скобка 3"/>
          <p:cNvSpPr>
            <a:spLocks/>
          </p:cNvSpPr>
          <p:nvPr/>
        </p:nvSpPr>
        <p:spPr bwMode="auto">
          <a:xfrm rot="120000">
            <a:off x="7571213" y="1752510"/>
            <a:ext cx="144259" cy="3217537"/>
          </a:xfrm>
          <a:prstGeom prst="rightBrace">
            <a:avLst>
              <a:gd name="adj1" fmla="val 12551"/>
              <a:gd name="adj2" fmla="val 50000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700"/>
              </a:lnSpc>
            </a:pPr>
            <a:endParaRPr lang="ru-RU" sz="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 rot="10800000" flipV="1">
            <a:off x="7572375" y="3207389"/>
            <a:ext cx="7048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38,3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173104" y="47769"/>
            <a:ext cx="5854890" cy="71420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Динамика доходов окружного бюджета на 2019 – 2023 </a:t>
            </a:r>
            <a:r>
              <a:rPr lang="ru-RU" sz="1600" dirty="0" smtClean="0"/>
              <a:t>годы</a:t>
            </a:r>
            <a:endParaRPr lang="ru-RU" sz="1600" dirty="0"/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oup 9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542170"/>
              </p:ext>
            </p:extLst>
          </p:nvPr>
        </p:nvGraphicFramePr>
        <p:xfrm>
          <a:off x="200025" y="1161304"/>
          <a:ext cx="8801102" cy="386935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39023"/>
                <a:gridCol w="1005116"/>
                <a:gridCol w="1055795"/>
                <a:gridCol w="1038902"/>
                <a:gridCol w="1081133"/>
                <a:gridCol w="1081133"/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481,0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22 417,3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16 190,9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258</a:t>
                      </a:r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RU" sz="12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16 362,5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9 293,2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17 414,2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11 948,9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12 101,6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12 257,8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5 677,1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13 321,9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122,9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8 122,8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3 626,1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0" i="1" u="none" strike="noStrike" baseline="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092,3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3 826,0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3 978,8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4 135,0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286,8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335,5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430,6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0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325,2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214,9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1 293,4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1 222,0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1 153,7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280,3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1 135,7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1 204,1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1 131,9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1 063,9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562,6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3 444,3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2 498,5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2 494,6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526,7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3 458,1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2 457,4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2 453,3</a:t>
                      </a:r>
                      <a:endParaRPr lang="ru-RU" sz="1200" b="0" i="1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  <a:tr h="3675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14,2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  <a:endParaRPr lang="ru-RU" sz="1200" b="0" i="0" u="none" strike="noStrike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00901" y="88433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5820" y="116009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/>
              <a:t>Налоговые доходы окружного </a:t>
            </a:r>
            <a:r>
              <a:rPr lang="ru-RU" sz="1600" dirty="0" smtClean="0"/>
              <a:t>бюджета на </a:t>
            </a:r>
            <a:r>
              <a:rPr lang="ru-RU" sz="1600" dirty="0"/>
              <a:t>2019 – 2023 годы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200901" y="9331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132635"/>
              </p:ext>
            </p:extLst>
          </p:nvPr>
        </p:nvGraphicFramePr>
        <p:xfrm>
          <a:off x="133349" y="1241051"/>
          <a:ext cx="8867776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/>
                <a:gridCol w="1058466"/>
                <a:gridCol w="1024490"/>
                <a:gridCol w="1025766"/>
                <a:gridCol w="1108471"/>
                <a:gridCol w="1108471"/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351,5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277,3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145820" y="116009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Неналоговые </a:t>
            </a:r>
            <a:r>
              <a:rPr lang="ru-RU" sz="1600" dirty="0"/>
              <a:t>доходы окружного </a:t>
            </a:r>
            <a:r>
              <a:rPr lang="ru-RU" sz="1600" dirty="0" smtClean="0"/>
              <a:t>бюджета на </a:t>
            </a:r>
            <a:r>
              <a:rPr lang="ru-RU" sz="1600" dirty="0"/>
              <a:t>2019 –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238587"/>
              </p:ext>
            </p:extLst>
          </p:nvPr>
        </p:nvGraphicFramePr>
        <p:xfrm>
          <a:off x="177760" y="1275196"/>
          <a:ext cx="8823366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/>
                <a:gridCol w="968991"/>
                <a:gridCol w="1064526"/>
                <a:gridCol w="989462"/>
                <a:gridCol w="1099946"/>
                <a:gridCol w="893054"/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7938" marB="0"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40 603,9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29 265,6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41 944,2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22 015,4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21 872,4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12 563,8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12 718,0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12 958,3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7 587,5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3 008,0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3 494,8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5 648,7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5 375,2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7 494,3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451,7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473,0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470,6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19 487,1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2 921,0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14 190,8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6 099,8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6 095,6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4 789,6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8 854,0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8 444,4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633,4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200908" y="983829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4952" y="187695"/>
            <a:ext cx="5766179" cy="714203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ru-RU" sz="1600" dirty="0" smtClean="0"/>
              <a:t>Безвозмездные поступления </a:t>
            </a:r>
            <a:r>
              <a:rPr lang="ru-RU" sz="1600" dirty="0"/>
              <a:t>окружного </a:t>
            </a:r>
            <a:r>
              <a:rPr lang="ru-RU" sz="1600" dirty="0" smtClean="0"/>
              <a:t>бюджета </a:t>
            </a:r>
          </a:p>
          <a:p>
            <a:r>
              <a:rPr lang="ru-RU" sz="1600" dirty="0" smtClean="0"/>
              <a:t>на </a:t>
            </a:r>
            <a:r>
              <a:rPr lang="ru-RU" sz="1600" dirty="0"/>
              <a:t>2019 – 2023 годы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93053" y="5337595"/>
            <a:ext cx="2057400" cy="30427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fld id="{30837FF7-5919-41BF-8DD0-96FAEA1BD99B}" type="slidenum">
              <a:rPr lang="en-US" b="1" spc="150" smtClean="0">
                <a:ln w="11430">
                  <a:noFill/>
                </a:ln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5_Воздушный 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лавная">
    <a:dk1>
      <a:srgbClr val="000000"/>
    </a:dk1>
    <a:lt1>
      <a:srgbClr val="FFFFFF"/>
    </a:lt1>
    <a:dk2>
      <a:srgbClr val="D1282E"/>
    </a:dk2>
    <a:lt2>
      <a:srgbClr val="C8C8B1"/>
    </a:lt2>
    <a:accent1>
      <a:srgbClr val="7A7A7A"/>
    </a:accent1>
    <a:accent2>
      <a:srgbClr val="F5C201"/>
    </a:accent2>
    <a:accent3>
      <a:srgbClr val="526DB0"/>
    </a:accent3>
    <a:accent4>
      <a:srgbClr val="989AAC"/>
    </a:accent4>
    <a:accent5>
      <a:srgbClr val="DC5924"/>
    </a:accent5>
    <a:accent6>
      <a:srgbClr val="B4B392"/>
    </a:accent6>
    <a:hlink>
      <a:srgbClr val="CC9900"/>
    </a:hlink>
    <a:folHlink>
      <a:srgbClr val="969696"/>
    </a:folHlink>
  </a:clrScheme>
  <a:fontScheme name="Главная">
    <a:majorFont>
      <a:latin typeface="Arial Black"/>
      <a:ea typeface=""/>
      <a:cs typeface=""/>
      <a:font script="Jpan" typeface="ＭＳ Ｐゴシック"/>
      <a:font script="Hang" typeface="HY견고딕"/>
      <a:font script="Hans" typeface="微软雅黑"/>
      <a:font script="Hant" typeface="微軟正黑體"/>
      <a:font script="Arab" typeface="Tahoma"/>
      <a:font script="Hebr" typeface="Ta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Главная">
    <a:fillStyleLst>
      <a:solidFill>
        <a:schemeClr val="phClr"/>
      </a:solidFill>
      <a:gradFill rotWithShape="1">
        <a:gsLst>
          <a:gs pos="0">
            <a:schemeClr val="phClr">
              <a:tint val="60000"/>
              <a:satMod val="250000"/>
            </a:schemeClr>
          </a:gs>
          <a:gs pos="35000">
            <a:schemeClr val="phClr">
              <a:tint val="47000"/>
              <a:satMod val="275000"/>
            </a:schemeClr>
          </a:gs>
          <a:gs pos="100000">
            <a:schemeClr val="phClr">
              <a:tint val="25000"/>
              <a:satMod val="300000"/>
            </a:schemeClr>
          </a:gs>
        </a:gsLst>
        <a:lin ang="16200000" scaled="1"/>
      </a:gradFill>
      <a:solidFill>
        <a:schemeClr val="phClr">
          <a:satMod val="110000"/>
        </a:schemeClr>
      </a:solidFill>
    </a:fillStyleLst>
    <a:lnStyleLst>
      <a:ln w="12700" cap="flat" cmpd="sng" algn="ctr">
        <a:solidFill>
          <a:schemeClr val="phClr">
            <a:shade val="95000"/>
            <a:satMod val="105000"/>
          </a:schemeClr>
        </a:solidFill>
        <a:prstDash val="solid"/>
      </a:ln>
      <a:ln w="28575" cap="flat" cmpd="sng" algn="ctr">
        <a:solidFill>
          <a:schemeClr val="phClr"/>
        </a:solidFill>
        <a:prstDash val="solid"/>
      </a:ln>
      <a:ln w="41275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9999" dist="23000" algn="bl" rotWithShape="0">
            <a:srgbClr val="000000">
              <a:alpha val="40000"/>
            </a:srgbClr>
          </a:outerShdw>
        </a:effectLst>
      </a:effectStyle>
      <a:effectStyle>
        <a:effectLst>
          <a:outerShdw blurRad="38100" dist="1905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l"/>
        </a:scene3d>
        <a:sp3d prstMaterial="plastic">
          <a:bevelT w="38100" h="31750"/>
        </a:sp3d>
      </a:effectStyle>
    </a:effectStyleLst>
    <a:bgFillStyleLst>
      <a:solidFill>
        <a:schemeClr val="phClr"/>
      </a:solidFill>
      <a:blipFill rotWithShape="1">
        <a:blip xmlns:r="http://schemas.openxmlformats.org/officeDocument/2006/relationships" r:embed="rId1">
          <a:duotone>
            <a:schemeClr val="phClr">
              <a:tint val="96000"/>
            </a:schemeClr>
            <a:schemeClr val="phClr">
              <a:shade val="94000"/>
            </a:schemeClr>
          </a:duotone>
        </a:blip>
        <a:tile tx="0" ty="0" sx="100000" sy="100000" flip="none" algn="tl"/>
      </a:blipFill>
      <a:gradFill rotWithShape="1">
        <a:gsLst>
          <a:gs pos="0">
            <a:schemeClr val="phClr">
              <a:tint val="84000"/>
              <a:satMod val="110000"/>
            </a:schemeClr>
          </a:gs>
          <a:gs pos="44000">
            <a:schemeClr val="phClr">
              <a:tint val="93000"/>
              <a:satMod val="115000"/>
            </a:schemeClr>
          </a:gs>
          <a:gs pos="100000">
            <a:schemeClr val="phClr">
              <a:tint val="100000"/>
              <a:shade val="59000"/>
              <a:satMod val="120000"/>
            </a:schemeClr>
          </a:gs>
        </a:gsLst>
        <a:path path="circle">
          <a:fillToRect l="40000" t="60000" r="60000" b="4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73233</TotalTime>
  <Words>4696</Words>
  <Application>Microsoft Office PowerPoint</Application>
  <PresentationFormat>Экран (16:10)</PresentationFormat>
  <Paragraphs>1101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45</vt:i4>
      </vt:variant>
    </vt:vector>
  </HeadingPairs>
  <TitlesOfParts>
    <vt:vector size="56" baseType="lpstr">
      <vt:lpstr>15_Воздушный поток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финансов, экономики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Андросова Екатерина Александровна</cp:lastModifiedBy>
  <cp:revision>1482</cp:revision>
  <cp:lastPrinted>2021-05-13T22:35:49Z</cp:lastPrinted>
  <dcterms:created xsi:type="dcterms:W3CDTF">2014-10-23T16:08:30Z</dcterms:created>
  <dcterms:modified xsi:type="dcterms:W3CDTF">2021-05-19T06:02:10Z</dcterms:modified>
</cp:coreProperties>
</file>