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2.xml" ContentType="application/vnd.openxmlformats-officedocument.themeOverride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02" r:id="rId1"/>
    <p:sldMasterId id="2147485050" r:id="rId2"/>
    <p:sldMasterId id="2147485074" r:id="rId3"/>
    <p:sldMasterId id="2147485086" r:id="rId4"/>
    <p:sldMasterId id="2147485098" r:id="rId5"/>
    <p:sldMasterId id="2147485110" r:id="rId6"/>
    <p:sldMasterId id="2147485122" r:id="rId7"/>
    <p:sldMasterId id="2147485134" r:id="rId8"/>
    <p:sldMasterId id="2147485146" r:id="rId9"/>
    <p:sldMasterId id="2147485158" r:id="rId10"/>
    <p:sldMasterId id="2147485170" r:id="rId11"/>
  </p:sldMasterIdLst>
  <p:notesMasterIdLst>
    <p:notesMasterId r:id="rId57"/>
  </p:notesMasterIdLst>
  <p:handoutMasterIdLst>
    <p:handoutMasterId r:id="rId58"/>
  </p:handoutMasterIdLst>
  <p:sldIdLst>
    <p:sldId id="427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47" r:id="rId23"/>
    <p:sldId id="448" r:id="rId24"/>
    <p:sldId id="479" r:id="rId25"/>
    <p:sldId id="484" r:id="rId26"/>
    <p:sldId id="485" r:id="rId27"/>
    <p:sldId id="505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01" r:id="rId36"/>
    <p:sldId id="502" r:id="rId37"/>
    <p:sldId id="499" r:id="rId38"/>
    <p:sldId id="500" r:id="rId39"/>
    <p:sldId id="486" r:id="rId40"/>
    <p:sldId id="487" r:id="rId41"/>
    <p:sldId id="503" r:id="rId42"/>
    <p:sldId id="504" r:id="rId43"/>
    <p:sldId id="449" r:id="rId44"/>
    <p:sldId id="482" r:id="rId45"/>
    <p:sldId id="483" r:id="rId46"/>
    <p:sldId id="451" r:id="rId47"/>
    <p:sldId id="480" r:id="rId48"/>
    <p:sldId id="481" r:id="rId49"/>
    <p:sldId id="457" r:id="rId50"/>
    <p:sldId id="488" r:id="rId51"/>
    <p:sldId id="470" r:id="rId52"/>
    <p:sldId id="473" r:id="rId53"/>
    <p:sldId id="474" r:id="rId54"/>
    <p:sldId id="475" r:id="rId55"/>
    <p:sldId id="477" r:id="rId56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427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49"/>
            <p14:sldId id="482"/>
            <p14:sldId id="483"/>
            <p14:sldId id="451"/>
            <p14:sldId id="480"/>
            <p14:sldId id="481"/>
            <p14:sldId id="457"/>
            <p14:sldId id="488"/>
            <p14:sldId id="470"/>
            <p14:sldId id="473"/>
            <p14:sldId id="474"/>
            <p14:sldId id="475"/>
            <p14:sldId id="4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9F4"/>
    <a:srgbClr val="BFAE9B"/>
    <a:srgbClr val="009900"/>
    <a:srgbClr val="F0EA00"/>
    <a:srgbClr val="FFFF66"/>
    <a:srgbClr val="FFFFCC"/>
    <a:srgbClr val="00AC00"/>
    <a:srgbClr val="61B0FF"/>
    <a:srgbClr val="3399FF"/>
    <a:srgbClr val="9EC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8737" autoAdjust="0"/>
  </p:normalViewPr>
  <p:slideViewPr>
    <p:cSldViewPr snapToGrid="0">
      <p:cViewPr>
        <p:scale>
          <a:sx n="120" d="100"/>
          <a:sy n="120" d="100"/>
        </p:scale>
        <p:origin x="-1734" y="-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30.png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image" Target="../media/image29.jpg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image" Target="../media/image29.jp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chartUserShapes" Target="../drawings/drawing7.xml"/><Relationship Id="rId2" Type="http://schemas.openxmlformats.org/officeDocument/2006/relationships/image" Target="../media/image9.png"/><Relationship Id="rId1" Type="http://schemas.openxmlformats.org/officeDocument/2006/relationships/themeOverride" Target="../theme/themeOverride2.xml"/><Relationship Id="rId6" Type="http://schemas.openxmlformats.org/officeDocument/2006/relationships/package" Target="../embeddings/Microsoft_Excel_Worksheet27.xlsx"/><Relationship Id="rId5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12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51577510825985"/>
          <c:y val="2.5913703841794703E-2"/>
          <c:w val="0.72035182831410705"/>
          <c:h val="0.781890323411066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249785.1</c:v>
                </c:pt>
                <c:pt idx="1">
                  <c:v>92039</c:v>
                </c:pt>
                <c:pt idx="2">
                  <c:v>144820.9</c:v>
                </c:pt>
                <c:pt idx="3">
                  <c:v>128067.3</c:v>
                </c:pt>
                <c:pt idx="4">
                  <c:v>92288.3</c:v>
                </c:pt>
                <c:pt idx="5">
                  <c:v>47713.7</c:v>
                </c:pt>
                <c:pt idx="6">
                  <c:v>161839.4</c:v>
                </c:pt>
                <c:pt idx="7">
                  <c:v>19283.599999999999</c:v>
                </c:pt>
                <c:pt idx="8">
                  <c:v>51836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61771776"/>
        <c:axId val="48896768"/>
        <c:axId val="0"/>
      </c:bar3DChart>
      <c:catAx>
        <c:axId val="617717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8896768"/>
        <c:crosses val="autoZero"/>
        <c:auto val="1"/>
        <c:lblAlgn val="ctr"/>
        <c:lblOffset val="100"/>
        <c:noMultiLvlLbl val="0"/>
      </c:catAx>
      <c:valAx>
        <c:axId val="48896768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77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800720805421705"/>
          <c:y val="0.89272042487226422"/>
          <c:w val="0.315755194779757"/>
          <c:h val="7.3164436534985361E-2"/>
        </c:manualLayout>
      </c:layout>
      <c:overlay val="0"/>
      <c:txPr>
        <a:bodyPr/>
        <a:lstStyle/>
        <a:p>
          <a:pPr>
            <a:defRPr sz="1600" b="1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социальную политику</a:t>
            </a:r>
            <a:endParaRPr lang="ru-RU" dirty="0"/>
          </a:p>
        </c:rich>
      </c:tx>
      <c:layout/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557822913911749"/>
                  <c:y val="-0.23210685413202409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промышленной политики Чукотского автономного округа
</a:t>
                    </a:r>
                    <a:r>
                      <a:rPr lang="ru-RU" sz="700" b="1" dirty="0" smtClean="0"/>
                      <a:t>19,5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5106600674557267"/>
                  <c:y val="0.14929987914204876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социальной политики Чукотского автономного округа
</a:t>
                    </a:r>
                    <a:r>
                      <a:rPr lang="ru-RU" sz="700" b="1" dirty="0"/>
                      <a:t>2 </a:t>
                    </a:r>
                    <a:r>
                      <a:rPr lang="ru-RU" sz="700" b="1" dirty="0" smtClean="0"/>
                      <a:t>598,5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8963983788569286E-2"/>
                  <c:y val="-0.3390945327900801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финансов, экономики и имущественных отношений Чукотского автономного округа
</a:t>
                    </a:r>
                    <a:r>
                      <a:rPr lang="ru-RU" sz="700" b="1" dirty="0" smtClean="0"/>
                      <a:t>50,0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2664572673180877E-2"/>
                  <c:y val="0.12559202169274039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sz="700" b="1" dirty="0" smtClean="0"/>
                      <a:t>9,5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0776455643724302E-2"/>
                  <c:y val="4.0550857081967491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здравоохранения Чукотского автономного округа
</a:t>
                    </a:r>
                    <a:r>
                      <a:rPr lang="ru-RU" sz="700" b="1" dirty="0" smtClean="0"/>
                      <a:t>455,5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8756827518178633E-3"/>
                  <c:y val="3.2180883132324034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образования и науки Чукотского автономного округа
</a:t>
                    </a:r>
                    <a:r>
                      <a:rPr lang="ru-RU" sz="700" b="1" dirty="0" smtClean="0"/>
                      <a:t>165,8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финансов, экономики и имущественных отношений Чукотского автономного округа</c:v>
                </c:pt>
                <c:pt idx="3">
                  <c:v>Департамент сельского хозяйства и продовольствия Чукотского автономного округа</c:v>
                </c:pt>
                <c:pt idx="4">
                  <c:v>Департамент здравоохранения Чукотского автономного округа</c:v>
                </c:pt>
                <c:pt idx="5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19.5</c:v>
                </c:pt>
                <c:pt idx="1">
                  <c:v>2598.5</c:v>
                </c:pt>
                <c:pt idx="2">
                  <c:v>50</c:v>
                </c:pt>
                <c:pt idx="3">
                  <c:v>9.5</c:v>
                </c:pt>
                <c:pt idx="4">
                  <c:v>455.51340000000005</c:v>
                </c:pt>
                <c:pt idx="5">
                  <c:v>165.8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социальную политику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726310052749894E-17"/>
                  <c:y val="3.6490205396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
2019 год</c:v>
                </c:pt>
                <c:pt idx="1">
                  <c:v>
2020 год</c:v>
                </c:pt>
                <c:pt idx="2">
                  <c:v>
2021 год</c:v>
                </c:pt>
                <c:pt idx="3">
                  <c:v>
2022 год</c:v>
                </c:pt>
                <c:pt idx="4">
                  <c:v>
2023 год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48.9</c:v>
                </c:pt>
                <c:pt idx="1">
                  <c:v>60.4</c:v>
                </c:pt>
                <c:pt idx="2">
                  <c:v>65.599999999999994</c:v>
                </c:pt>
                <c:pt idx="3">
                  <c:v>60.8</c:v>
                </c:pt>
                <c:pt idx="4">
                  <c:v>64.099999999999994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833856"/>
        <c:axId val="104995584"/>
      </c:barChart>
      <c:catAx>
        <c:axId val="10783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995584"/>
        <c:crosses val="autoZero"/>
        <c:auto val="1"/>
        <c:lblAlgn val="ctr"/>
        <c:lblOffset val="100"/>
        <c:noMultiLvlLbl val="0"/>
      </c:catAx>
      <c:valAx>
        <c:axId val="10499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83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государственную поддержку семьи и детей</a:t>
            </a:r>
            <a:endParaRPr lang="ru-RU" dirty="0"/>
          </a:p>
        </c:rich>
      </c:tx>
      <c:layout/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693.8</c:v>
                </c:pt>
                <c:pt idx="1">
                  <c:v>1241.4000000000001</c:v>
                </c:pt>
                <c:pt idx="2">
                  <c:v>39.200000000000003</c:v>
                </c:pt>
                <c:pt idx="3">
                  <c:v>106.7</c:v>
                </c:pt>
                <c:pt idx="4">
                  <c:v>5822.9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</c:v>
                </c:pt>
                <c:pt idx="1">
                  <c:v>Департамент сельского хозяйства</c:v>
                </c:pt>
                <c:pt idx="2">
                  <c:v>Департамент здравоохранения</c:v>
                </c:pt>
                <c:pt idx="3">
                  <c:v>Департамент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48.8</c:v>
                </c:pt>
                <c:pt idx="1">
                  <c:v>11.3</c:v>
                </c:pt>
                <c:pt idx="2">
                  <c:v>3695.7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окружного бюджета на здравоохранение в расчете на 1 жителя,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2"/>
              <c:layout>
                <c:manualLayout>
                  <c:x val="-5.945503607563055E-3"/>
                  <c:y val="4.232862074689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55.2</c:v>
                </c:pt>
                <c:pt idx="1">
                  <c:v>67.400000000000006</c:v>
                </c:pt>
                <c:pt idx="2">
                  <c:v>74.7</c:v>
                </c:pt>
                <c:pt idx="3">
                  <c:v>36.9</c:v>
                </c:pt>
                <c:pt idx="4">
                  <c:v>35.5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209344"/>
        <c:axId val="107756288"/>
      </c:barChart>
      <c:catAx>
        <c:axId val="12920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756288"/>
        <c:crosses val="autoZero"/>
        <c:auto val="1"/>
        <c:lblAlgn val="ctr"/>
        <c:lblOffset val="100"/>
        <c:noMultiLvlLbl val="0"/>
      </c:catAx>
      <c:valAx>
        <c:axId val="1077562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20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</c:v>
                </c:pt>
                <c:pt idx="1">
                  <c:v>Департамент культуры</c:v>
                </c:pt>
                <c:pt idx="2">
                  <c:v>Департамент образования</c:v>
                </c:pt>
                <c:pt idx="3">
                  <c:v>Аппарат Губернатора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701.8</c:v>
                </c:pt>
                <c:pt idx="1">
                  <c:v>75.599999999999994</c:v>
                </c:pt>
                <c:pt idx="2">
                  <c:v>6590.1</c:v>
                </c:pt>
                <c:pt idx="3">
                  <c:v>15.6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101.5</c:v>
                </c:pt>
                <c:pt idx="1">
                  <c:v>121.7</c:v>
                </c:pt>
                <c:pt idx="2">
                  <c:v>146.80000000000001</c:v>
                </c:pt>
                <c:pt idx="3">
                  <c:v>127</c:v>
                </c:pt>
                <c:pt idx="4">
                  <c:v>117.8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779584"/>
        <c:axId val="115219200"/>
      </c:barChart>
      <c:catAx>
        <c:axId val="13177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219200"/>
        <c:crosses val="autoZero"/>
        <c:auto val="1"/>
        <c:lblAlgn val="ctr"/>
        <c:lblOffset val="100"/>
        <c:noMultiLvlLbl val="0"/>
      </c:catAx>
      <c:valAx>
        <c:axId val="1152192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17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txPr>
        <a:bodyPr/>
        <a:lstStyle/>
        <a:p>
          <a:pPr>
            <a:defRPr sz="960"/>
          </a:pPr>
          <a:endParaRPr lang="ru-RU"/>
        </a:p>
      </c:txPr>
    </c:title>
    <c:autoTitleDeleted val="0"/>
    <c:view3D>
      <c:rotX val="30"/>
      <c:rotY val="12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56547472938249E-2"/>
          <c:y val="0.27412233031464056"/>
          <c:w val="0.86168579133571643"/>
          <c:h val="0.616423323064606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11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203.6</c:v>
                </c:pt>
                <c:pt idx="1">
                  <c:v>504.4</c:v>
                </c:pt>
                <c:pt idx="2">
                  <c:v>19.399999999999999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6.2</c:v>
                </c:pt>
                <c:pt idx="1">
                  <c:v>6.3</c:v>
                </c:pt>
                <c:pt idx="2">
                  <c:v>14.5</c:v>
                </c:pt>
                <c:pt idx="3">
                  <c:v>8.8000000000000007</c:v>
                </c:pt>
                <c:pt idx="4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482944"/>
        <c:axId val="3668160"/>
      </c:barChart>
      <c:catAx>
        <c:axId val="13448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68160"/>
        <c:crosses val="autoZero"/>
        <c:auto val="1"/>
        <c:lblAlgn val="ctr"/>
        <c:lblOffset val="100"/>
        <c:noMultiLvlLbl val="0"/>
      </c:catAx>
      <c:valAx>
        <c:axId val="366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48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dPt>
            <c:idx val="0"/>
            <c:bubble3D val="0"/>
            <c:explosion val="19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культуры</c:v>
                </c:pt>
                <c:pt idx="1">
                  <c:v>Департамент промышленности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128.5</c:v>
                </c:pt>
                <c:pt idx="1">
                  <c:v>56.3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6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43408083697844"/>
          <c:y val="3.1710822719930559E-2"/>
          <c:w val="0.72883529593924667"/>
          <c:h val="0.766212470229961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gradFill flip="none" rotWithShape="1">
              <a:gsLst>
                <a:gs pos="0">
                  <a:srgbClr val="BFB3F3"/>
                </a:gs>
                <a:gs pos="50000">
                  <a:srgbClr val="ACACEA"/>
                </a:gs>
                <a:gs pos="100000">
                  <a:srgbClr val="9999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248646.3</c:v>
                </c:pt>
                <c:pt idx="1">
                  <c:v>94176.4</c:v>
                </c:pt>
                <c:pt idx="2">
                  <c:v>160538</c:v>
                </c:pt>
                <c:pt idx="3">
                  <c:v>132396.9</c:v>
                </c:pt>
                <c:pt idx="4">
                  <c:v>89780.1</c:v>
                </c:pt>
                <c:pt idx="5">
                  <c:v>47121.2</c:v>
                </c:pt>
                <c:pt idx="6">
                  <c:v>176206.3</c:v>
                </c:pt>
                <c:pt idx="7">
                  <c:v>18692.2</c:v>
                </c:pt>
                <c:pt idx="8">
                  <c:v>47801.4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61773312"/>
        <c:axId val="70674688"/>
        <c:axId val="0"/>
      </c:bar3DChart>
      <c:catAx>
        <c:axId val="617733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0674688"/>
        <c:crosses val="autoZero"/>
        <c:auto val="1"/>
        <c:lblAlgn val="ctr"/>
        <c:lblOffset val="100"/>
        <c:noMultiLvlLbl val="0"/>
      </c:catAx>
      <c:valAx>
        <c:axId val="70674688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773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228116591484202"/>
          <c:y val="0.90618590305250135"/>
          <c:w val="0.29255806123762551"/>
          <c:h val="6.7868878358464405E-2"/>
        </c:manualLayout>
      </c:layout>
      <c:overlay val="0"/>
      <c:txPr>
        <a:bodyPr/>
        <a:lstStyle/>
        <a:p>
          <a:pPr>
            <a:defRPr sz="1600" b="1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1.1000000000000001</c:v>
                </c:pt>
                <c:pt idx="1">
                  <c:v>5</c:v>
                </c:pt>
                <c:pt idx="2" formatCode="General">
                  <c:v>3.7</c:v>
                </c:pt>
                <c:pt idx="3" formatCode="General">
                  <c:v>4.0999999999999996</c:v>
                </c:pt>
                <c:pt idx="4" formatCode="General">
                  <c:v>10.7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724608"/>
        <c:axId val="99058240"/>
      </c:barChart>
      <c:catAx>
        <c:axId val="13472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058240"/>
        <c:crosses val="autoZero"/>
        <c:auto val="1"/>
        <c:lblAlgn val="ctr"/>
        <c:lblOffset val="100"/>
        <c:noMultiLvlLbl val="0"/>
      </c:catAx>
      <c:valAx>
        <c:axId val="9905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72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19461.7</c:v>
                </c:pt>
                <c:pt idx="1">
                  <c:v>17757.3</c:v>
                </c:pt>
                <c:pt idx="2">
                  <c:v>20453.900000000001</c:v>
                </c:pt>
                <c:pt idx="3">
                  <c:v>6552.2</c:v>
                </c:pt>
                <c:pt idx="4">
                  <c:v>4349.8999999999996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307840"/>
        <c:axId val="99062272"/>
        <c:axId val="0"/>
      </c:bar3DChart>
      <c:catAx>
        <c:axId val="15830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9062272"/>
        <c:crosses val="autoZero"/>
        <c:auto val="1"/>
        <c:lblAlgn val="ctr"/>
        <c:lblOffset val="100"/>
        <c:noMultiLvlLbl val="0"/>
      </c:catAx>
      <c:valAx>
        <c:axId val="990622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83078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жилищно-коммунальное хозяйство</a:t>
            </a:r>
            <a:endParaRPr lang="ru-RU" dirty="0"/>
          </a:p>
        </c:rich>
      </c:tx>
      <c:layout>
        <c:manualLayout>
          <c:xMode val="edge"/>
          <c:yMode val="edge"/>
          <c:x val="0.19683769461378611"/>
          <c:y val="0.1243754884816859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12517707874452"/>
          <c:y val="0.2708925960356196"/>
          <c:w val="0.80245506541174583"/>
          <c:h val="0.574689030035194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8.5865267027590675E-2"/>
                  <c:y val="3.6269014134605121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промышленной политики Чукотского автономного округа
</a:t>
                    </a:r>
                    <a:r>
                      <a:rPr lang="ru-RU" sz="700" b="1" dirty="0" smtClean="0"/>
                      <a:t>20</a:t>
                    </a:r>
                    <a:r>
                      <a:rPr lang="ru-RU" sz="700" b="1" baseline="0" dirty="0" smtClean="0"/>
                      <a:t> 345,0</a:t>
                    </a:r>
                    <a:r>
                      <a:rPr lang="ru-RU" sz="700" b="1" dirty="0" smtClean="0"/>
                      <a:t> млн. рублей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5593129437003372"/>
                  <c:y val="6.4715591902812106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сельского хозяйства и  продовольствия Чукотского автономного округа
</a:t>
                    </a:r>
                    <a:r>
                      <a:rPr lang="ru-RU" sz="700" b="1" dirty="0" smtClean="0"/>
                      <a:t>8,1</a:t>
                    </a:r>
                    <a:r>
                      <a:rPr lang="ru-RU" sz="700" dirty="0" smtClean="0"/>
                      <a:t> </a:t>
                    </a:r>
                    <a:r>
                      <a:rPr lang="ru-RU" sz="700" b="1" dirty="0" smtClean="0"/>
                      <a:t>млн. рублей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9.3552931878014209E-2"/>
                  <c:y val="-0.20317665708850011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природных ресурсов и экологии Чукотского автономного округа
</a:t>
                    </a:r>
                    <a:r>
                      <a:rPr lang="ru-RU" sz="700" b="1" dirty="0" smtClean="0"/>
                      <a:t>94,0</a:t>
                    </a:r>
                    <a:r>
                      <a:rPr lang="ru-RU" sz="700" dirty="0" smtClean="0"/>
                      <a:t> </a:t>
                    </a:r>
                    <a:r>
                      <a:rPr lang="ru-RU" sz="700" b="1" dirty="0" smtClean="0"/>
                      <a:t>млн. рублей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  <c:pt idx="3">
                  <c:v>Департамент финансов, экономики и имущественных отношений Чукотского автономного округа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20345</c:v>
                </c:pt>
                <c:pt idx="1">
                  <c:v>8.1</c:v>
                </c:pt>
                <c:pt idx="2">
                  <c:v>94</c:v>
                </c:pt>
                <c:pt idx="3">
                  <c:v>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64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0"/>
                  <c:y val="3.1093080932596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391.87603044520063</c:v>
                </c:pt>
                <c:pt idx="1">
                  <c:v>360.2</c:v>
                </c:pt>
                <c:pt idx="2">
                  <c:v>406.7</c:v>
                </c:pt>
                <c:pt idx="3">
                  <c:v>130.29336422208081</c:v>
                </c:pt>
                <c:pt idx="4">
                  <c:v>86.499065383391653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094208"/>
        <c:axId val="160147712"/>
      </c:barChart>
      <c:catAx>
        <c:axId val="16009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147712"/>
        <c:crosses val="autoZero"/>
        <c:auto val="1"/>
        <c:lblAlgn val="ctr"/>
        <c:lblOffset val="100"/>
        <c:noMultiLvlLbl val="0"/>
      </c:catAx>
      <c:valAx>
        <c:axId val="1601477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6009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66507400814561"/>
          <c:y val="3.3487456833311308E-2"/>
          <c:w val="0.77040192697532583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18895.900000000001</c:v>
                </c:pt>
                <c:pt idx="1">
                  <c:v>9202.2999999999993</c:v>
                </c:pt>
                <c:pt idx="2">
                  <c:v>11892.2</c:v>
                </c:pt>
                <c:pt idx="3">
                  <c:v>14047.2</c:v>
                </c:pt>
                <c:pt idx="4">
                  <c:v>15936.5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776768"/>
        <c:axId val="160150016"/>
        <c:axId val="0"/>
      </c:bar3DChart>
      <c:catAx>
        <c:axId val="159776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60150016"/>
        <c:crosses val="autoZero"/>
        <c:auto val="1"/>
        <c:lblAlgn val="ctr"/>
        <c:lblOffset val="100"/>
        <c:noMultiLvlLbl val="0"/>
      </c:catAx>
      <c:valAx>
        <c:axId val="1601500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9776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solidFill>
              <a:srgbClr val="BFAE9B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3317</c:v>
                </c:pt>
                <c:pt idx="1">
                  <c:v>6055</c:v>
                </c:pt>
                <c:pt idx="2">
                  <c:v>6134.4</c:v>
                </c:pt>
                <c:pt idx="3">
                  <c:v>2852.3</c:v>
                </c:pt>
                <c:pt idx="4">
                  <c:v>2712.1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838208"/>
        <c:axId val="160152896"/>
        <c:axId val="0"/>
      </c:bar3DChart>
      <c:catAx>
        <c:axId val="159838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60152896"/>
        <c:crosses val="autoZero"/>
        <c:auto val="1"/>
        <c:lblAlgn val="ctr"/>
        <c:lblOffset val="100"/>
        <c:noMultiLvlLbl val="0"/>
      </c:catAx>
      <c:valAx>
        <c:axId val="1601528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98382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634779080762252"/>
          <c:y val="1.4239592450163577E-2"/>
          <c:w val="0.63379761161800519"/>
          <c:h val="0.6621193393772965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185.9</c:v>
                </c:pt>
                <c:pt idx="1">
                  <c:v>201</c:v>
                </c:pt>
                <c:pt idx="2">
                  <c:v>181.6</c:v>
                </c:pt>
                <c:pt idx="3">
                  <c:v>166.5</c:v>
                </c:pt>
                <c:pt idx="4">
                  <c:v>166.5</c:v>
                </c:pt>
              </c:numCache>
            </c:numRef>
          </c:val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57.5</c:v>
                </c:pt>
                <c:pt idx="1">
                  <c:v>59.5</c:v>
                </c:pt>
                <c:pt idx="2">
                  <c:v>132.6</c:v>
                </c:pt>
                <c:pt idx="3">
                  <c:v>75.5</c:v>
                </c:pt>
                <c:pt idx="4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490.4</c:v>
                </c:pt>
                <c:pt idx="1">
                  <c:v>373.8</c:v>
                </c:pt>
                <c:pt idx="2">
                  <c:v>519.6</c:v>
                </c:pt>
                <c:pt idx="3">
                  <c:v>410</c:v>
                </c:pt>
                <c:pt idx="4">
                  <c:v>398.4</c:v>
                </c:pt>
              </c:numCache>
            </c:numRef>
          </c:val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5.0999999999999996</c:v>
                </c:pt>
                <c:pt idx="1">
                  <c:v>5.4</c:v>
                </c:pt>
                <c:pt idx="2">
                  <c:v>6</c:v>
                </c:pt>
                <c:pt idx="3">
                  <c:v>6</c:v>
                </c:pt>
                <c:pt idx="4">
                  <c:v>6.3</c:v>
                </c:pt>
              </c:numCache>
            </c:numRef>
          </c:val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1076.9000000000001</c:v>
                </c:pt>
                <c:pt idx="1">
                  <c:v>1174.0999999999999</c:v>
                </c:pt>
                <c:pt idx="2">
                  <c:v>1370.4</c:v>
                </c:pt>
                <c:pt idx="3">
                  <c:v>1230.5999999999999</c:v>
                </c:pt>
                <c:pt idx="4">
                  <c:v>1227.5999999999999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959680"/>
        <c:axId val="134646016"/>
        <c:axId val="0"/>
      </c:bar3DChart>
      <c:catAx>
        <c:axId val="157959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4646016"/>
        <c:crosses val="autoZero"/>
        <c:auto val="1"/>
        <c:lblAlgn val="ctr"/>
        <c:lblOffset val="100"/>
        <c:noMultiLvlLbl val="0"/>
      </c:catAx>
      <c:valAx>
        <c:axId val="1346460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79596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</c:dPt>
          <c:dPt>
            <c:idx val="1"/>
            <c:bubble3D val="0"/>
            <c:explosion val="49"/>
          </c:dPt>
          <c:dPt>
            <c:idx val="2"/>
            <c:bubble3D val="0"/>
          </c:dPt>
          <c:dPt>
            <c:idx val="4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 w="63500" h="25400"/>
                <a:bevelB/>
              </a:sp3d>
            </c:spPr>
          </c:dPt>
          <c:dPt>
            <c:idx val="5"/>
            <c:bubble3D val="0"/>
            <c:explosion val="18"/>
          </c:dPt>
          <c:dPt>
            <c:idx val="6"/>
            <c:bubble3D val="0"/>
            <c:explosion val="24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 w="63500" h="25400"/>
                <a:bevelB/>
              </a:sp3d>
            </c:spPr>
          </c:dPt>
          <c:dPt>
            <c:idx val="7"/>
            <c:bubble3D val="0"/>
          </c:dPt>
          <c:dPt>
            <c:idx val="8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 w="63500" h="25400"/>
                <a:bevelB/>
              </a:sp3d>
            </c:spPr>
          </c:dPt>
          <c:dPt>
            <c:idx val="9"/>
            <c:bubble3D val="0"/>
            <c:explosion val="9"/>
          </c:dPt>
          <c:dPt>
            <c:idx val="11"/>
            <c:bubble3D val="0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 w="63500" h="25400"/>
                <a:bevelB/>
              </a:sp3d>
            </c:spPr>
          </c:dPt>
          <c:dLbls>
            <c:dLbl>
              <c:idx val="0"/>
              <c:layout>
                <c:manualLayout>
                  <c:x val="9.2377705781787833E-2"/>
                  <c:y val="0.192083227107026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19,1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0139643375326599E-2"/>
                  <c:y val="7.41496857891540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</a:t>
                    </a:r>
                    <a:r>
                      <a:rPr lang="ru-RU" dirty="0" smtClean="0"/>
                      <a:t>6,0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4836750984549099E-2"/>
                  <c:y val="-0.106257627486900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dirty="0" smtClean="0"/>
                      <a:t>19,0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5.8896637713126636E-2"/>
                  <c:y val="-0.189466117531414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238</a:t>
                    </a:r>
                    <a:r>
                      <a:rPr lang="ru-RU" dirty="0" smtClean="0"/>
                      <a:t>,4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2.0216821329562342E-2"/>
                  <c:y val="-7.3755443824462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843,3</a:t>
                    </a:r>
                    <a:r>
                      <a:rPr lang="ru-RU" dirty="0" smtClean="0"/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9.270312745308866E-2"/>
                  <c:y val="-0.135920830956930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</a:t>
                    </a:r>
                    <a:r>
                      <a:rPr lang="ru-RU" dirty="0" smtClean="0"/>
                      <a:t>2,7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8.82616015453873E-2"/>
                  <c:y val="0.12270386909064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5 </a:t>
                    </a:r>
                    <a:r>
                      <a:rPr lang="ru-RU" dirty="0" smtClean="0"/>
                      <a:t>153,5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2.0539729209862929E-2"/>
                  <c:y val="-0.1518580623795919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109,1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7.6321551347266287E-2"/>
                  <c:y val="-6.0533225398644336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Здравоохранение </a:t>
                    </a:r>
                  </a:p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11,3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8.402597797324915E-2"/>
                  <c:y val="6.19660759169849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268,5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2.5047642052615474E-3"/>
                  <c:y val="0.125768005249550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22,1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0.12121683024209406"/>
                  <c:y val="-0.228361810744582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</a:t>
                    </a:r>
                    <a:r>
                      <a:rPr lang="ru-RU" dirty="0" smtClean="0"/>
                      <a:t>6 134,4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19.100000000000001</c:v>
                </c:pt>
                <c:pt idx="1">
                  <c:v>6</c:v>
                </c:pt>
                <c:pt idx="2">
                  <c:v>19</c:v>
                </c:pt>
                <c:pt idx="3">
                  <c:v>1238.4000000000001</c:v>
                </c:pt>
                <c:pt idx="4">
                  <c:v>1843.3</c:v>
                </c:pt>
                <c:pt idx="5">
                  <c:v>2.7</c:v>
                </c:pt>
                <c:pt idx="6">
                  <c:v>5153.5</c:v>
                </c:pt>
                <c:pt idx="7">
                  <c:v>109.1</c:v>
                </c:pt>
                <c:pt idx="8">
                  <c:v>11.3</c:v>
                </c:pt>
                <c:pt idx="9">
                  <c:v>268.5</c:v>
                </c:pt>
                <c:pt idx="10">
                  <c:v>22</c:v>
                </c:pt>
                <c:pt idx="11">
                  <c:v>6134.4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6">
    <c:autoUpdate val="0"/>
  </c:externalData>
  <c:userShapes r:id="rId7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352353441282393E-3"/>
                  <c:y val="-2.74708338695924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2020 года</c:v>
                </c:pt>
                <c:pt idx="1">
                  <c:v>на 1 января
 2021 года</c:v>
                </c:pt>
                <c:pt idx="2">
                  <c:v>на 1 января
 2022 года</c:v>
                </c:pt>
                <c:pt idx="3">
                  <c:v>на 1 января
 2023 года</c:v>
                </c:pt>
                <c:pt idx="4">
                  <c:v>на 1 января
 2024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1.1000000000000001</c:v>
                </c:pt>
                <c:pt idx="1">
                  <c:v>1.9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2020 года</c:v>
                </c:pt>
                <c:pt idx="1">
                  <c:v>на 1 января
 2021 года</c:v>
                </c:pt>
                <c:pt idx="2">
                  <c:v>на 1 января
 2022 года</c:v>
                </c:pt>
                <c:pt idx="3">
                  <c:v>на 1 января
 2023 года</c:v>
                </c:pt>
                <c:pt idx="4">
                  <c:v>на 1 января
 2024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8.4</c:v>
                </c:pt>
                <c:pt idx="1">
                  <c:v>8.4</c:v>
                </c:pt>
                <c:pt idx="2">
                  <c:v>7.9</c:v>
                </c:pt>
                <c:pt idx="3">
                  <c:v>6.7</c:v>
                </c:pt>
                <c:pt idx="4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853056"/>
        <c:axId val="132352832"/>
        <c:axId val="0"/>
      </c:bar3DChart>
      <c:catAx>
        <c:axId val="159853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2352832"/>
        <c:crosses val="autoZero"/>
        <c:auto val="1"/>
        <c:lblAlgn val="ctr"/>
        <c:lblOffset val="100"/>
        <c:noMultiLvlLbl val="0"/>
      </c:catAx>
      <c:valAx>
        <c:axId val="1323528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9853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прибыль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9,5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</a:t>
                    </a:r>
                    <a:r>
                      <a:rPr lang="ru-RU" dirty="0" smtClean="0"/>
                      <a:t>лиц</a:t>
                    </a:r>
                  </a:p>
                  <a:p>
                    <a:r>
                      <a:rPr lang="ru-RU" dirty="0" smtClean="0"/>
                      <a:t>3,8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добычу полезных </a:t>
                    </a:r>
                    <a:r>
                      <a:rPr lang="ru-RU" dirty="0" smtClean="0"/>
                      <a:t>ископаемых</a:t>
                    </a:r>
                  </a:p>
                  <a:p>
                    <a:r>
                      <a:rPr lang="ru-RU" dirty="0" smtClean="0"/>
                      <a:t>3,1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</a:t>
                    </a:r>
                    <a:r>
                      <a:rPr lang="ru-RU" dirty="0" smtClean="0"/>
                      <a:t>доходы 1,0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dirty="0" smtClean="0"/>
                      <a:t>12,8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9.5</c:v>
                </c:pt>
                <c:pt idx="1">
                  <c:v>3.8</c:v>
                </c:pt>
                <c:pt idx="2">
                  <c:v>1.5</c:v>
                </c:pt>
                <c:pt idx="3">
                  <c:v>3.1</c:v>
                </c:pt>
                <c:pt idx="4">
                  <c:v>1</c:v>
                </c:pt>
                <c:pt idx="5">
                  <c:v>12.8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971797099274801E-2"/>
          <c:y val="0.11867007067802535"/>
          <c:w val="0.91534368928246268"/>
          <c:h val="0.82675660422993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9634970105386627E-3"/>
                  <c:y val="-3.9182392303351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649629541177946E-3"/>
                  <c:y val="-2.7791137029373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832423703149983E-3"/>
                  <c:y val="-2.9476230146999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375616081166683E-3"/>
                  <c:y val="-1.801359812958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116472114536655E-3"/>
                  <c:y val="-1.5761992145598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Sheet1!$B$2:$G$2</c:f>
              <c:numCache>
                <c:formatCode>_-* #,##0.0_р_._-;\-* #,##0.0_р_._-;_-* "-"??_р_._-;_-@_-</c:formatCode>
                <c:ptCount val="5"/>
                <c:pt idx="0">
                  <c:v>13.8</c:v>
                </c:pt>
                <c:pt idx="1">
                  <c:v>22.6</c:v>
                </c:pt>
                <c:pt idx="2">
                  <c:v>18.8</c:v>
                </c:pt>
                <c:pt idx="3">
                  <c:v>16.399999999999999</c:v>
                </c:pt>
                <c:pt idx="4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063201948554365E-2"/>
                  <c:y val="-5.977458278466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917423039515757E-3"/>
                  <c:y val="-4.7010185160302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90103371572574E-3"/>
                  <c:y val="-7.142253634677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684807791971822E-3"/>
                  <c:y val="-9.328782707622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252283545377122E-3"/>
                  <c:y val="-3.3634140442342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Sheet1!$B$3:$G$3</c:f>
              <c:numCache>
                <c:formatCode>_-* #,##0.0_р_._-;\-* #,##0.0_р_._-;_-* "-"??_р_._-;_-@_-</c:formatCode>
                <c:ptCount val="5"/>
                <c:pt idx="0">
                  <c:v>40.6</c:v>
                </c:pt>
                <c:pt idx="1">
                  <c:v>29.2</c:v>
                </c:pt>
                <c:pt idx="2">
                  <c:v>31.2</c:v>
                </c:pt>
                <c:pt idx="3">
                  <c:v>22</c:v>
                </c:pt>
                <c:pt idx="4">
                  <c:v>21.9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shape val="cylinder"/>
        <c:axId val="94394880"/>
        <c:axId val="33366592"/>
        <c:axId val="0"/>
      </c:bar3DChart>
      <c:catAx>
        <c:axId val="9439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 rot="0" vert="horz"/>
          <a:lstStyle/>
          <a:p>
            <a:pPr>
              <a:defRPr/>
            </a:pPr>
            <a:endParaRPr lang="ru-RU"/>
          </a:p>
        </c:txPr>
        <c:crossAx val="33366592"/>
        <c:crossesAt val="1000"/>
        <c:auto val="1"/>
        <c:lblAlgn val="ctr"/>
        <c:lblOffset val="1"/>
        <c:noMultiLvlLbl val="0"/>
      </c:catAx>
      <c:valAx>
        <c:axId val="33366592"/>
        <c:scaling>
          <c:orientation val="minMax"/>
          <c:max val="32"/>
          <c:min val="5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4394880"/>
        <c:crosses val="autoZero"/>
        <c:crossBetween val="between"/>
        <c:majorUnit val="5"/>
        <c:minorUnit val="5"/>
      </c:valAx>
      <c:spPr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9299336217785064"/>
          <c:w val="0.88590607378458397"/>
          <c:h val="0.10536733761522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8315759342787548"/>
          <c:h val="0.68921612914856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8747871560160143E-2"/>
                  <c:y val="0.12124888960058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47871560160171E-2"/>
                  <c:y val="9.093666720043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30317800722514E-2"/>
                  <c:y val="7.9513100929796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32159492492399E-2"/>
                  <c:y val="9.6447980364102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428934381654656E-2"/>
                  <c:y val="-1.413174468646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Sheet1!$B$2:$F$2</c:f>
              <c:numCache>
                <c:formatCode>_-* #,##0.0_р_._-;\-* #,##0.0_р_._-;_-* "-"??_р_._-;_-@_-</c:formatCode>
                <c:ptCount val="5"/>
                <c:pt idx="0">
                  <c:v>12.6</c:v>
                </c:pt>
                <c:pt idx="1">
                  <c:v>12.7</c:v>
                </c:pt>
                <c:pt idx="2">
                  <c:v>13.7</c:v>
                </c:pt>
                <c:pt idx="3">
                  <c:v>9.9</c:v>
                </c:pt>
                <c:pt idx="4">
                  <c:v>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421439661661643E-2"/>
                  <c:y val="-5.5113131636631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05727593994003E-2"/>
                  <c:y val="-2.480090923648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90015526326339E-2"/>
                  <c:y val="9.0936667200439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92975373518127E-2"/>
                  <c:y val="7.96786166690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Sheet1!$B$3:$F$3</c:f>
              <c:numCache>
                <c:formatCode>_-* #,##0.0_р_._-;\-* #,##0.0_р_._-;_-* "-"??_р_._-;_-@_-</c:formatCode>
                <c:ptCount val="5"/>
                <c:pt idx="0">
                  <c:v>3</c:v>
                </c:pt>
                <c:pt idx="1">
                  <c:v>3.5</c:v>
                </c:pt>
                <c:pt idx="2">
                  <c:v>5.9</c:v>
                </c:pt>
                <c:pt idx="3">
                  <c:v>5.4</c:v>
                </c:pt>
                <c:pt idx="4">
                  <c:v>7.5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Sheet1!$B$4:$F$4</c:f>
              <c:numCache>
                <c:formatCode>_-* #,##0.0_р_._-;\-* #,##0.0_р_._-;_-* "-"??_р_._-;_-@_-</c:formatCode>
                <c:ptCount val="5"/>
                <c:pt idx="0">
                  <c:v>0.5</c:v>
                </c:pt>
                <c:pt idx="1">
                  <c:v>0.6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654378161716121E-2"/>
                  <c:y val="8.84298876343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89372296052302E-2"/>
                  <c:y val="-2.5308291372494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63583627827731E-2"/>
                  <c:y val="9.9203636945934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65468930143901E-2"/>
                  <c:y val="9.0230177607491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Sheet1!$B$5:$F$5</c:f>
              <c:numCache>
                <c:formatCode>_-* #,##0.0_р_._-;\-* #,##0.0_р_._-;_-* "-"??_р_._-;_-@_-</c:formatCode>
                <c:ptCount val="5"/>
                <c:pt idx="0">
                  <c:v>19.5</c:v>
                </c:pt>
                <c:pt idx="1">
                  <c:v>3</c:v>
                </c:pt>
                <c:pt idx="2">
                  <c:v>2.2000000000000002</c:v>
                </c:pt>
                <c:pt idx="3">
                  <c:v>6.1</c:v>
                </c:pt>
                <c:pt idx="4">
                  <c:v>6.1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8045112781954861E-2"/>
                  <c:y val="9.290625231907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14236765745743E-2"/>
                  <c:y val="8.3908874993436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06474329235605E-2"/>
                  <c:y val="7.636752373072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127819548872182E-2"/>
                  <c:y val="-1.436695735559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Sheet1!$B$6:$F$6</c:f>
              <c:numCache>
                <c:formatCode>_-* #,##0.0_р_._-;\-* #,##0.0_р_._-;_-* "-"??_р_._-;_-@_-</c:formatCode>
                <c:ptCount val="5"/>
                <c:pt idx="0">
                  <c:v>4.8</c:v>
                </c:pt>
                <c:pt idx="1">
                  <c:v>8.9</c:v>
                </c:pt>
                <c:pt idx="2">
                  <c:v>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99009536"/>
        <c:axId val="92498176"/>
        <c:axId val="0"/>
      </c:bar3DChart>
      <c:catAx>
        <c:axId val="990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2498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498176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9009536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9800674565879368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1096.0999999999999</c:v>
                </c:pt>
                <c:pt idx="1">
                  <c:v>1051.4405258391482</c:v>
                </c:pt>
                <c:pt idx="2">
                  <c:v>994.3</c:v>
                </c:pt>
                <c:pt idx="3">
                  <c:v>763.2</c:v>
                </c:pt>
                <c:pt idx="4">
                  <c:v>762.4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278.5</c:v>
                </c:pt>
                <c:pt idx="1">
                  <c:v>457.81805794726165</c:v>
                </c:pt>
                <c:pt idx="2">
                  <c:v>374.4</c:v>
                </c:pt>
                <c:pt idx="3">
                  <c:v>325.39999999999998</c:v>
                </c:pt>
                <c:pt idx="4">
                  <c:v>327.5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248384"/>
        <c:axId val="92501056"/>
        <c:axId val="0"/>
      </c:bar3DChart>
      <c:catAx>
        <c:axId val="9524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92501056"/>
        <c:crosses val="autoZero"/>
        <c:auto val="1"/>
        <c:lblAlgn val="ctr"/>
        <c:lblOffset val="100"/>
        <c:noMultiLvlLbl val="0"/>
      </c:catAx>
      <c:valAx>
        <c:axId val="925010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95248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A478DE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46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52.4</c:v>
                </c:pt>
                <c:pt idx="1">
                  <c:v>46</c:v>
                </c:pt>
                <c:pt idx="2" formatCode="0.0">
                  <c:v>54</c:v>
                </c:pt>
                <c:pt idx="3">
                  <c:v>35.799999999999997</c:v>
                </c:pt>
                <c:pt idx="4">
                  <c:v>35.200000000000003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BFB3F3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1.7</c:v>
                </c:pt>
                <c:pt idx="1">
                  <c:v>1.8</c:v>
                </c:pt>
                <c:pt idx="2" formatCode="0.0">
                  <c:v>2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95251456"/>
        <c:axId val="92502784"/>
      </c:barChart>
      <c:catAx>
        <c:axId val="9525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502784"/>
        <c:crosses val="autoZero"/>
        <c:auto val="1"/>
        <c:lblAlgn val="ctr"/>
        <c:lblOffset val="100"/>
        <c:noMultiLvlLbl val="0"/>
      </c:catAx>
      <c:valAx>
        <c:axId val="9250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52514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981924920779"/>
          <c:y val="0.16202152237341644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9"/>
          </c:dPt>
          <c:dPt>
            <c:idx val="1"/>
            <c:bubble3D val="0"/>
            <c:explosion val="4"/>
          </c:dPt>
          <c:dPt>
            <c:idx val="2"/>
            <c:bubble3D val="0"/>
            <c:explosion val="3"/>
          </c:dPt>
          <c:dPt>
            <c:idx val="3"/>
            <c:bubble3D val="0"/>
            <c:explosion val="6"/>
          </c:dPt>
          <c:dPt>
            <c:idx val="4"/>
            <c:bubble3D val="0"/>
            <c:explosion val="7"/>
          </c:dPt>
          <c:dLbls>
            <c:dLbl>
              <c:idx val="0"/>
              <c:layout>
                <c:manualLayout>
                  <c:x val="6.0092420020083123E-2"/>
                  <c:y val="-9.102496786786945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11,9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586486846244202E-2"/>
                  <c:y val="0.13057535962608594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ЖКХ                             20,5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281070196860613E-2"/>
                  <c:y val="-0.1373904935722052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15,4 млрд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747445126506033"/>
                  <c:y val="-6.9562322591741416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6,1 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04349822613384"/>
                  <c:y val="-0.11674791669949616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расходы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2,1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</a:t>
                    </a:r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2,0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'КБ (Разделы) (для диаг)'!$A$1:$A$5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диаг)'!$B$1:$B$5</c:f>
              <c:numCache>
                <c:formatCode>_-* #,##0.0_р_._-;\-* #,##0.0_р_._-;_-* "-"??_р_._-;_-@_-</c:formatCode>
                <c:ptCount val="5"/>
                <c:pt idx="0">
                  <c:v>11.9</c:v>
                </c:pt>
                <c:pt idx="1">
                  <c:v>20.5</c:v>
                </c:pt>
                <c:pt idx="2">
                  <c:v>15.4</c:v>
                </c:pt>
                <c:pt idx="3">
                  <c:v>6.1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55.8</c:v>
                </c:pt>
                <c:pt idx="1">
                  <c:v>244.9</c:v>
                </c:pt>
                <c:pt idx="2">
                  <c:v>184.8</c:v>
                </c:pt>
                <c:pt idx="3">
                  <c:v>206.2</c:v>
                </c:pt>
                <c:pt idx="4">
                  <c:v>536.5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308.5</c:v>
                </c:pt>
                <c:pt idx="1">
                  <c:v>311.7</c:v>
                </c:pt>
                <c:pt idx="2">
                  <c:v>727.4</c:v>
                </c:pt>
                <c:pt idx="3">
                  <c:v>443.2</c:v>
                </c:pt>
                <c:pt idx="4">
                  <c:v>339.4</c:v>
                </c:pt>
              </c:numCache>
            </c:numRef>
          </c:val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5041.6000000000004</c:v>
                </c:pt>
                <c:pt idx="1">
                  <c:v>5998.4</c:v>
                </c:pt>
                <c:pt idx="2">
                  <c:v>7383.2</c:v>
                </c:pt>
                <c:pt idx="3">
                  <c:v>6388.2</c:v>
                </c:pt>
                <c:pt idx="4">
                  <c:v>5924.8</c:v>
                </c:pt>
              </c:numCache>
            </c:numRef>
          </c:val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2742</c:v>
                </c:pt>
                <c:pt idx="1">
                  <c:v>3430.4</c:v>
                </c:pt>
                <c:pt idx="2">
                  <c:v>3755.8</c:v>
                </c:pt>
                <c:pt idx="3">
                  <c:v>1855.1</c:v>
                </c:pt>
                <c:pt idx="4">
                  <c:v>1787.1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2427.6999999999998</c:v>
                </c:pt>
                <c:pt idx="1">
                  <c:v>2979.2</c:v>
                </c:pt>
                <c:pt idx="2">
                  <c:v>3298.9</c:v>
                </c:pt>
                <c:pt idx="3">
                  <c:v>3056.6</c:v>
                </c:pt>
                <c:pt idx="4">
                  <c:v>3221.7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430464"/>
        <c:axId val="104991552"/>
        <c:axId val="0"/>
      </c:bar3DChart>
      <c:catAx>
        <c:axId val="10643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991552"/>
        <c:crosses val="autoZero"/>
        <c:auto val="1"/>
        <c:lblAlgn val="ctr"/>
        <c:lblOffset val="100"/>
        <c:noMultiLvlLbl val="0"/>
      </c:catAx>
      <c:valAx>
        <c:axId val="1049915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064304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5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D097D1-2CC2-4DF7-957D-C0F0F5D85453}">
      <dgm:prSet custT="1"/>
      <dgm:spPr/>
      <dgm:t>
        <a:bodyPr/>
        <a:lstStyle/>
        <a:p>
          <a:pPr algn="ctr"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Меры социальной поддержки многодетных семей в соответствии с Постановлением Правительства Чукотского автономного округа от 18 ноября 2008 года № 184 «О предоставлении мер социальной поддержки многодетным семьям и утверждении Положения о порядке предоставления ежемесячной компенсационной выплаты по оплате коммунальных услуг многодетным семьям, проживающим в Чукотском автономном округе»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CA7E6-FE1B-4A57-BAEF-5F8CE32D528D}" type="parTrans" cxnId="{7951EA83-239B-4B1E-A946-953738519C62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6F124-B43B-47EF-85F1-863B63654577}" type="sibTrans" cxnId="{7951EA83-239B-4B1E-A946-953738519C62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16 648,4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21A14A-F7E7-4FE4-B803-79C6F5425A25}" type="pres">
      <dgm:prSet presAssocID="{D9D097D1-2CC2-4DF7-957D-C0F0F5D854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FC823-EFF8-47B4-AB95-1476EE969FB2}" type="pres">
      <dgm:prSet presAssocID="{AEE6F124-B43B-47EF-85F1-863B63654577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27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B7B5EA-C7D7-474F-8B36-94D4D5E6C771}" type="presOf" srcId="{33F63516-C723-4E2E-952E-4528A0AA3B66}" destId="{D5BC0E73-9EED-4A6C-AD61-5817E425BEE0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9060160D-9191-493D-8C37-39FE5CF5512A}" type="presOf" srcId="{0B232C4D-C2D9-458F-A474-49B972F15ED1}" destId="{5931A58F-AF49-4D04-A248-9178F9F404D8}" srcOrd="0" destOrd="0" presId="urn:microsoft.com/office/officeart/2005/8/layout/vList2"/>
    <dgm:cxn modelId="{7951EA83-239B-4B1E-A946-953738519C62}" srcId="{0B232C4D-C2D9-458F-A474-49B972F15ED1}" destId="{D9D097D1-2CC2-4DF7-957D-C0F0F5D85453}" srcOrd="0" destOrd="0" parTransId="{94ECA7E6-FE1B-4A57-BAEF-5F8CE32D528D}" sibTransId="{AEE6F124-B43B-47EF-85F1-863B63654577}"/>
    <dgm:cxn modelId="{5E322D03-EDE8-4CEC-A2A3-B432AF7808B4}" type="presOf" srcId="{D9D097D1-2CC2-4DF7-957D-C0F0F5D85453}" destId="{6621A14A-F7E7-4FE4-B803-79C6F5425A25}" srcOrd="0" destOrd="0" presId="urn:microsoft.com/office/officeart/2005/8/layout/vList2"/>
    <dgm:cxn modelId="{0E46EF06-0404-479C-B725-E80647061CD3}" type="presParOf" srcId="{5931A58F-AF49-4D04-A248-9178F9F404D8}" destId="{6621A14A-F7E7-4FE4-B803-79C6F5425A25}" srcOrd="0" destOrd="0" presId="urn:microsoft.com/office/officeart/2005/8/layout/vList2"/>
    <dgm:cxn modelId="{AF78E64F-6BE2-48DD-A86A-D074D16ED6D1}" type="presParOf" srcId="{5931A58F-AF49-4D04-A248-9178F9F404D8}" destId="{B4CFC823-EFF8-47B4-AB95-1476EE969FB2}" srcOrd="1" destOrd="0" presId="urn:microsoft.com/office/officeart/2005/8/layout/vList2"/>
    <dgm:cxn modelId="{CEED2457-BD8F-4E3C-916E-23BDF8E5787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6 132,0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10 900,3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693 755,1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926 859,0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87872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96657" custLinFactY="-5803" custLinFactNeighborX="-15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«О пособии на ребенка в Чукотском автономном округе»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59 352,0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1EBC8-E8D2-4962-8C8A-3B2D4D4876E4}" type="pres">
      <dgm:prSet presAssocID="{2831B348-29F1-434E-A98A-6295A92E2BB5}" presName="parentText" presStyleLbl="node1" presStyleIdx="0" presStyleCnt="1" custScaleY="319257" custLinFactX="-49003" custLinFactY="173965" custLinFactNeighborX="-10000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66 262,3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3EBDF-7CE6-4FE7-B778-19446A67CA8C}" type="pres">
      <dgm:prSet presAssocID="{26D6D893-2AD9-4ED7-97D7-A33BF7F6A480}" presName="parentText" presStyleLbl="node1" presStyleIdx="0" presStyleCnt="1" custScaleY="54310" custLinFactNeighborY="-5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 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87 973,6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8979" custLinFactNeighborY="-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ежемесячных денежных выплат на детей в возрасте от 3 до 7 лет включительно 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231 579,8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5FCBD-D0C1-4DB3-9677-9753C5D0E767}" type="pres">
      <dgm:prSet presAssocID="{3AA1B308-958C-41C7-8651-BEE709240FDF}" presName="parentText" presStyleLbl="node1" presStyleIdx="0" presStyleCnt="1" custScaleY="273727" custLinFactNeighborX="-523" custLinFactNeighborY="10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97685-307A-4A3B-BF1C-1016FEB87BF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выплаты в связи с рождением (усыновлением) первого ребенка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128 787,5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F928F-058F-48A3-9DD9-9A9BF9C95B15}" type="par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3D7145D0-5DA5-4018-B69C-70B611C2A3D7}" type="sib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79D9D-051D-43C9-A50A-196133BFF314}" type="pres">
      <dgm:prSet presAssocID="{D5697685-307A-4A3B-BF1C-1016FEB87BFF}" presName="parentText" presStyleLbl="node1" presStyleIdx="0" presStyleCnt="1" custScaleX="100000" custScaleY="219599" custLinFactNeighborX="497" custLinFactNeighborY="-82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C8010-D7E3-47EE-9EFE-D0A8D7F347A3}" srcId="{AA23E195-7854-4154-8B5A-E3C19DB9F961}" destId="{D5697685-307A-4A3B-BF1C-1016FEB87BFF}" srcOrd="0" destOrd="0" parTransId="{4A2F928F-058F-48A3-9DD9-9A9BF9C95B15}" sibTransId="{3D7145D0-5DA5-4018-B69C-70B611C2A3D7}"/>
    <dgm:cxn modelId="{ED0B1C6C-8818-45A6-B7EE-28C62662856C}" type="presOf" srcId="{D5697685-307A-4A3B-BF1C-1016FEB87BFF}" destId="{CF679D9D-051D-43C9-A50A-196133BFF314}" srcOrd="0" destOrd="0" presId="urn:microsoft.com/office/officeart/2005/8/layout/vList2"/>
    <dgm:cxn modelId="{85F38B8A-34BB-4EE6-8D36-ECD085D11D07}" type="presOf" srcId="{AA23E195-7854-4154-8B5A-E3C19DB9F961}" destId="{055A104A-E0DA-4818-ACDF-FA759235C44A}" srcOrd="0" destOrd="0" presId="urn:microsoft.com/office/officeart/2005/8/layout/vList2"/>
    <dgm:cxn modelId="{88054AE7-B785-4BAB-82F7-9EA6728513EF}" type="presParOf" srcId="{055A104A-E0DA-4818-ACDF-FA759235C44A}" destId="{CF679D9D-051D-43C9-A50A-196133BF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6 468,7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69 149,8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31 096,7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1A14A-F7E7-4FE4-B803-79C6F5425A25}">
      <dsp:nvSpPr>
        <dsp:cNvPr id="0" name=""/>
        <dsp:cNvSpPr/>
      </dsp:nvSpPr>
      <dsp:spPr>
        <a:xfrm>
          <a:off x="0" y="37544"/>
          <a:ext cx="2951665" cy="1863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Меры социальной поддержки многодетных семей в соответствии с Постановлением Правительства Чукотского автономного округа от 18 ноября 2008 года № 184 «О предоставлении мер социальной поддержки многодетным семьям и утверждении Положения о порядке предоставления ежемесячной компенсационной выплаты по оплате коммунальных услуг многодетным семьям, проживающим в Чукотском автономном округе»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55" y="128499"/>
        <a:ext cx="2769755" cy="1681315"/>
      </dsp:txXfrm>
    </dsp:sp>
    <dsp:sp modelId="{D5BC0E73-9EED-4A6C-AD61-5817E425BEE0}">
      <dsp:nvSpPr>
        <dsp:cNvPr id="0" name=""/>
        <dsp:cNvSpPr/>
      </dsp:nvSpPr>
      <dsp:spPr>
        <a:xfrm>
          <a:off x="0" y="2087969"/>
          <a:ext cx="2951665" cy="504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16 648,4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32" y="2112601"/>
        <a:ext cx="2902401" cy="4553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sp:txBody>
      <dsp:txXfrm>
        <a:off x="27465" y="314848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6 132,0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07363"/>
          <a:ext cx="2556285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sp:txBody>
      <dsp:txXfrm>
        <a:off x="27465" y="134828"/>
        <a:ext cx="2501355" cy="507700"/>
      </dsp:txXfrm>
    </dsp:sp>
    <dsp:sp modelId="{D5BC0E73-9EED-4A6C-AD61-5817E425BEE0}">
      <dsp:nvSpPr>
        <dsp:cNvPr id="0" name=""/>
        <dsp:cNvSpPr/>
      </dsp:nvSpPr>
      <dsp:spPr>
        <a:xfrm>
          <a:off x="0" y="783736"/>
          <a:ext cx="2556285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10 900,3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94820"/>
        <a:ext cx="2534117" cy="2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43847"/>
          <a:ext cx="252028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sp:txBody>
      <dsp:txXfrm>
        <a:off x="27465" y="71312"/>
        <a:ext cx="2465350" cy="507700"/>
      </dsp:txXfrm>
    </dsp:sp>
    <dsp:sp modelId="{D5BC0E73-9EED-4A6C-AD61-5817E425BEE0}">
      <dsp:nvSpPr>
        <dsp:cNvPr id="0" name=""/>
        <dsp:cNvSpPr/>
      </dsp:nvSpPr>
      <dsp:spPr>
        <a:xfrm>
          <a:off x="0" y="720219"/>
          <a:ext cx="252028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31303"/>
        <a:ext cx="2498112" cy="20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693 755,1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84760"/>
          <a:ext cx="2520819" cy="729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sp:txBody>
      <dsp:txXfrm>
        <a:off x="35614" y="220374"/>
        <a:ext cx="2449591" cy="658330"/>
      </dsp:txXfrm>
    </dsp:sp>
    <dsp:sp modelId="{D5BC0E73-9EED-4A6C-AD61-5817E425BEE0}">
      <dsp:nvSpPr>
        <dsp:cNvPr id="0" name=""/>
        <dsp:cNvSpPr/>
      </dsp:nvSpPr>
      <dsp:spPr>
        <a:xfrm>
          <a:off x="0" y="922202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926 859,0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33286"/>
        <a:ext cx="2498651" cy="2048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4955"/>
          <a:ext cx="2880320" cy="1184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16" y="82771"/>
        <a:ext cx="2764688" cy="1068741"/>
      </dsp:txXfrm>
    </dsp:sp>
    <dsp:sp modelId="{D5BC0E73-9EED-4A6C-AD61-5817E425BEE0}">
      <dsp:nvSpPr>
        <dsp:cNvPr id="0" name=""/>
        <dsp:cNvSpPr/>
      </dsp:nvSpPr>
      <dsp:spPr>
        <a:xfrm>
          <a:off x="0" y="1323071"/>
          <a:ext cx="2880320" cy="255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69" y="1335540"/>
        <a:ext cx="2855382" cy="2304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25661" cy="1293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sp:txBody>
      <dsp:txXfrm>
        <a:off x="63155" y="63155"/>
        <a:ext cx="2299351" cy="1167424"/>
      </dsp:txXfrm>
    </dsp:sp>
    <dsp:sp modelId="{D5BC0E73-9EED-4A6C-AD61-5817E425BEE0}">
      <dsp:nvSpPr>
        <dsp:cNvPr id="0" name=""/>
        <dsp:cNvSpPr/>
      </dsp:nvSpPr>
      <dsp:spPr>
        <a:xfrm>
          <a:off x="0" y="1311472"/>
          <a:ext cx="2425661" cy="25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2" y="1323854"/>
        <a:ext cx="2400897" cy="228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EBC8-E8D2-4962-8C8A-3B2D4D4876E4}">
      <dsp:nvSpPr>
        <dsp:cNvPr id="0" name=""/>
        <dsp:cNvSpPr/>
      </dsp:nvSpPr>
      <dsp:spPr>
        <a:xfrm>
          <a:off x="0" y="1038"/>
          <a:ext cx="3004646" cy="1062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«О пособии на ребенка в Чукотском автономном округе»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59 352,0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51866" y="52904"/>
        <a:ext cx="2900914" cy="958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EBDF-7CE6-4FE7-B778-19446A67CA8C}">
      <dsp:nvSpPr>
        <dsp:cNvPr id="0" name=""/>
        <dsp:cNvSpPr/>
      </dsp:nvSpPr>
      <dsp:spPr>
        <a:xfrm>
          <a:off x="0" y="0"/>
          <a:ext cx="2929585" cy="660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66 262,3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60" y="32260"/>
        <a:ext cx="2865065" cy="596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7E0-2D08-4F55-8185-05CE70923677}">
      <dsp:nvSpPr>
        <dsp:cNvPr id="0" name=""/>
        <dsp:cNvSpPr/>
      </dsp:nvSpPr>
      <dsp:spPr>
        <a:xfrm>
          <a:off x="0" y="0"/>
          <a:ext cx="2932006" cy="104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87 973,6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27" y="51127"/>
        <a:ext cx="2829752" cy="945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FCBD-D0C1-4DB3-9677-9753C5D0E767}">
      <dsp:nvSpPr>
        <dsp:cNvPr id="0" name=""/>
        <dsp:cNvSpPr/>
      </dsp:nvSpPr>
      <dsp:spPr>
        <a:xfrm>
          <a:off x="0" y="124263"/>
          <a:ext cx="2825617" cy="687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ежемесячных денежных выплат на детей в возрасте от 3 до 7 лет включительно 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231 579,8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</a:p>
      </dsp:txBody>
      <dsp:txXfrm>
        <a:off x="33580" y="157843"/>
        <a:ext cx="2758457" cy="620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79D9D-051D-43C9-A50A-196133BFF314}">
      <dsp:nvSpPr>
        <dsp:cNvPr id="0" name=""/>
        <dsp:cNvSpPr/>
      </dsp:nvSpPr>
      <dsp:spPr>
        <a:xfrm>
          <a:off x="0" y="0"/>
          <a:ext cx="2771185" cy="577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выплаты в связи с рождением (усыновлением) первого ребенка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128 787,5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93" y="28193"/>
        <a:ext cx="2714799" cy="5211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88032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5" y="314848"/>
        <a:ext cx="2825390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88032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6 468,7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858152" cy="204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18052"/>
          <a:ext cx="3356503" cy="733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 </a:t>
          </a:r>
        </a:p>
      </dsp:txBody>
      <dsp:txXfrm>
        <a:off x="35807" y="253859"/>
        <a:ext cx="3284889" cy="661898"/>
      </dsp:txXfrm>
    </dsp:sp>
    <dsp:sp modelId="{D5BC0E73-9EED-4A6C-AD61-5817E425BEE0}">
      <dsp:nvSpPr>
        <dsp:cNvPr id="0" name=""/>
        <dsp:cNvSpPr/>
      </dsp:nvSpPr>
      <dsp:spPr>
        <a:xfrm>
          <a:off x="0" y="1049197"/>
          <a:ext cx="3356503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69 149,8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1060281"/>
        <a:ext cx="3334335" cy="204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19601"/>
          <a:ext cx="2808312" cy="53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sp:txBody>
      <dsp:txXfrm>
        <a:off x="25893" y="345494"/>
        <a:ext cx="2756526" cy="478627"/>
      </dsp:txXfrm>
    </dsp:sp>
    <dsp:sp modelId="{D5BC0E73-9EED-4A6C-AD61-5817E425BEE0}">
      <dsp:nvSpPr>
        <dsp:cNvPr id="0" name=""/>
        <dsp:cNvSpPr/>
      </dsp:nvSpPr>
      <dsp:spPr>
        <a:xfrm>
          <a:off x="0" y="947647"/>
          <a:ext cx="2808312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31 096,7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58731"/>
        <a:ext cx="2786144" cy="20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0.71104</cdr:x>
      <cdr:y>0.9212</cdr:y>
    </cdr:from>
    <cdr:to>
      <cdr:x>0.94132</cdr:x>
      <cdr:y>0.98931</cdr:y>
    </cdr:to>
    <cdr:sp macro="" textlink="">
      <cdr:nvSpPr>
        <cdr:cNvPr id="2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352784" y="4115187"/>
          <a:ext cx="2057400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fld id="{30837FF7-5919-41BF-8DD0-96FAEA1BD99B}" type="slidenum">
            <a:rPr lang="en-US" b="1" spc="150" smtClean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pPr/>
            <a:t>2</a:t>
          </a:fld>
          <a:endParaRPr lang="en-US" b="1" spc="150" dirty="0">
            <a:ln w="11430">
              <a:noFill/>
            </a:ln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0.71106</cdr:x>
      <cdr:y>0.93017</cdr:y>
    </cdr:from>
    <cdr:to>
      <cdr:x>0.94307</cdr:x>
      <cdr:y>0.99172</cdr:y>
    </cdr:to>
    <cdr:sp macro="" textlink="">
      <cdr:nvSpPr>
        <cdr:cNvPr id="3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305547" y="4598262"/>
          <a:ext cx="2057400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fld id="{30837FF7-5919-41BF-8DD0-96FAEA1BD99B}" type="slidenum">
            <a:rPr lang="en-US" b="1" spc="150" smtClean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pPr/>
            <a:t>5</a:t>
          </a:fld>
          <a:endParaRPr lang="en-US" b="1" spc="150" dirty="0">
            <a:ln w="11430">
              <a:noFill/>
            </a:ln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0.68422</cdr:x>
      <cdr:y>0.20472</cdr:y>
    </cdr:from>
    <cdr:to>
      <cdr:x>0.70262</cdr:x>
      <cdr:y>0.85113</cdr:y>
    </cdr:to>
    <cdr:sp macro="" textlink="">
      <cdr:nvSpPr>
        <cdr:cNvPr id="2" name="Правая фигурная скобка 1"/>
        <cdr:cNvSpPr>
          <a:spLocks xmlns:a="http://schemas.openxmlformats.org/drawingml/2006/main"/>
        </cdr:cNvSpPr>
      </cdr:nvSpPr>
      <cdr:spPr bwMode="auto">
        <a:xfrm xmlns:a="http://schemas.openxmlformats.org/drawingml/2006/main" rot="60000">
          <a:off x="6165486" y="952234"/>
          <a:ext cx="165836" cy="3006700"/>
        </a:xfrm>
        <a:prstGeom xmlns:a="http://schemas.openxmlformats.org/drawingml/2006/main" prst="rightBrace">
          <a:avLst>
            <a:gd name="adj1" fmla="val 12551"/>
            <a:gd name="adj2" fmla="val 50000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lnSpc>
              <a:spcPts val="700"/>
            </a:lnSpc>
          </a:pPr>
          <a:endParaRPr lang="ru-RU" sz="800" b="1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700"/>
            </a:lnSpc>
          </a:pPr>
          <a:endParaRPr lang="ru-RU" sz="800" b="1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0.26942</cdr:x>
      <cdr:y>0.12434</cdr:y>
    </cdr:from>
    <cdr:to>
      <cdr:x>0.2865</cdr:x>
      <cdr:y>0.72962</cdr:y>
    </cdr:to>
    <cdr:sp macro="" textlink="">
      <cdr:nvSpPr>
        <cdr:cNvPr id="2" name="Правая фигурная скобка 1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384023" y="567194"/>
          <a:ext cx="151105" cy="2761135"/>
        </a:xfrm>
        <a:prstGeom xmlns:a="http://schemas.openxmlformats.org/drawingml/2006/main" prst="rightBrace">
          <a:avLst>
            <a:gd name="adj1" fmla="val 19517"/>
            <a:gd name="adj2" fmla="val 54264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0.42259</cdr:x>
      <cdr:y>0.1958</cdr:y>
    </cdr:from>
    <cdr:to>
      <cdr:x>0.43659</cdr:x>
      <cdr:y>0.72962</cdr:y>
    </cdr:to>
    <cdr:sp macro="" textlink="">
      <cdr:nvSpPr>
        <cdr:cNvPr id="3" name="Правая фигурная скобка 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739381" y="893198"/>
          <a:ext cx="123917" cy="2435131"/>
        </a:xfrm>
        <a:prstGeom xmlns:a="http://schemas.openxmlformats.org/drawingml/2006/main" prst="rightBrace">
          <a:avLst>
            <a:gd name="adj1" fmla="val 19517"/>
            <a:gd name="adj2" fmla="val 54264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0.57868</cdr:x>
      <cdr:y>0.12434</cdr:y>
    </cdr:from>
    <cdr:to>
      <cdr:x>0.59112</cdr:x>
      <cdr:y>0.72812</cdr:y>
    </cdr:to>
    <cdr:sp macro="" textlink="">
      <cdr:nvSpPr>
        <cdr:cNvPr id="4" name="Правая фигурная скобка 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120579" y="567193"/>
          <a:ext cx="110041" cy="2754293"/>
        </a:xfrm>
        <a:prstGeom xmlns:a="http://schemas.openxmlformats.org/drawingml/2006/main" prst="rightBrace">
          <a:avLst>
            <a:gd name="adj1" fmla="val 19517"/>
            <a:gd name="adj2" fmla="val 54264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0.73707</cdr:x>
      <cdr:y>0.31084</cdr:y>
    </cdr:from>
    <cdr:to>
      <cdr:x>0.75466</cdr:x>
      <cdr:y>0.73111</cdr:y>
    </cdr:to>
    <cdr:sp macro="" textlink="">
      <cdr:nvSpPr>
        <cdr:cNvPr id="5" name="Правая фигурная скобка 4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522127" y="1417984"/>
          <a:ext cx="155629" cy="1917142"/>
        </a:xfrm>
        <a:prstGeom xmlns:a="http://schemas.openxmlformats.org/drawingml/2006/main" prst="rightBrace">
          <a:avLst>
            <a:gd name="adj1" fmla="val 19517"/>
            <a:gd name="adj2" fmla="val 54264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0.28415</cdr:x>
      <cdr:y>0.41953</cdr:y>
    </cdr:from>
    <cdr:to>
      <cdr:x>0.34473</cdr:x>
      <cdr:y>0.47326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14362" y="1913800"/>
          <a:ext cx="536056" cy="245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54,1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0.59008</cdr:x>
      <cdr:y>0.42252</cdr:y>
    </cdr:from>
    <cdr:to>
      <cdr:x>0.65295</cdr:x>
      <cdr:y>0.48779</cdr:y>
    </cdr:to>
    <cdr:sp macro="" textlink="">
      <cdr:nvSpPr>
        <cdr:cNvPr id="7" name="TextBox 1"/>
        <cdr:cNvSpPr txBox="1"/>
      </cdr:nvSpPr>
      <cdr:spPr>
        <a:xfrm xmlns:a="http://schemas.openxmlformats.org/drawingml/2006/main" rot="10800000" flipV="1">
          <a:off x="5221478" y="1927417"/>
          <a:ext cx="556319" cy="297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56,0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0.74881</cdr:x>
      <cdr:y>0.50745</cdr:y>
    </cdr:from>
    <cdr:to>
      <cdr:x>0.80824</cdr:x>
      <cdr:y>0.57775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625975" y="2314852"/>
          <a:ext cx="525880" cy="320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37,3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0.91512</cdr:x>
      <cdr:y>0.50803</cdr:y>
    </cdr:from>
    <cdr:to>
      <cdr:x>0.96494</cdr:x>
      <cdr:y>0.56787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097659" y="2317491"/>
          <a:ext cx="440844" cy="272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36,7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0.73413</cdr:x>
      <cdr:y>0.9333</cdr:y>
    </cdr:from>
    <cdr:to>
      <cdr:x>0.96663</cdr:x>
      <cdr:y>1</cdr:y>
    </cdr:to>
    <cdr:sp macro="" textlink="">
      <cdr:nvSpPr>
        <cdr:cNvPr id="10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496085" y="4257459"/>
          <a:ext cx="2057400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fld id="{30837FF7-5919-41BF-8DD0-96FAEA1BD99B}" type="slidenum">
            <a:rPr lang="en-US" b="1" spc="150" smtClean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pPr/>
            <a:t>12</a:t>
          </a:fld>
          <a:endParaRPr lang="en-US" b="1" spc="150" dirty="0">
            <a:ln w="11430">
              <a:noFill/>
            </a:ln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0.45731</cdr:x>
      <cdr:y>0.1332</cdr:y>
    </cdr:from>
    <cdr:to>
      <cdr:x>0.49447</cdr:x>
      <cdr:y>0.2132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3840931" y="600962"/>
          <a:ext cx="312115" cy="36094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0.73451</cdr:x>
      <cdr:y>0.60903</cdr:y>
    </cdr:from>
    <cdr:to>
      <cdr:x>0.78011</cdr:x>
      <cdr:y>0.64543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506998" y="1271992"/>
          <a:ext cx="217736" cy="760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0.25801</cdr:x>
      <cdr:y>0.64532</cdr:y>
    </cdr:from>
    <cdr:to>
      <cdr:x>0.28142</cdr:x>
      <cdr:y>0.73645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258006" y="2946343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0.16592</cdr:x>
      <cdr:y>0.66411</cdr:y>
    </cdr:from>
    <cdr:to>
      <cdr:x>0.19851</cdr:x>
      <cdr:y>0.68689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452105" y="3032132"/>
          <a:ext cx="285218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0.20604</cdr:x>
      <cdr:y>0.54704</cdr:y>
    </cdr:from>
    <cdr:to>
      <cdr:x>0.25118</cdr:x>
      <cdr:y>0.56807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803197" y="2497650"/>
          <a:ext cx="395053" cy="9601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0.72199</cdr:x>
      <cdr:y>0.93037</cdr:y>
    </cdr:from>
    <cdr:to>
      <cdr:x>0.95708</cdr:x>
      <cdr:y>0.99701</cdr:y>
    </cdr:to>
    <cdr:sp macro="" textlink="">
      <cdr:nvSpPr>
        <cdr:cNvPr id="6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318665" y="4247806"/>
          <a:ext cx="2057400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fld id="{30837FF7-5919-41BF-8DD0-96FAEA1BD99B}" type="slidenum">
            <a:rPr lang="en-US" b="1" spc="150" smtClean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pPr/>
            <a:t>40</a:t>
          </a:fld>
          <a:endParaRPr lang="en-US" b="1" spc="150" dirty="0">
            <a:ln w="11430">
              <a:noFill/>
            </a:ln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0.75577</cdr:x>
      <cdr:y>0.32837</cdr:y>
    </cdr:from>
    <cdr:to>
      <cdr:x>0.81772</cdr:x>
      <cdr:y>0.38458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H="1">
          <a:off x="6614292" y="1499235"/>
          <a:ext cx="542201" cy="25663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0.73089</cdr:x>
      <cdr:y>0.93418</cdr:y>
    </cdr:from>
    <cdr:to>
      <cdr:x>0.9634</cdr:x>
      <cdr:y>1</cdr:y>
    </cdr:to>
    <cdr:sp macro="" textlink="">
      <cdr:nvSpPr>
        <cdr:cNvPr id="2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467470" y="4318814"/>
          <a:ext cx="2057400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fld id="{30837FF7-5919-41BF-8DD0-96FAEA1BD99B}" type="slidenum">
            <a:rPr lang="en-US" b="1" spc="150" smtClean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pPr/>
            <a:t>43</a:t>
          </a:fld>
          <a:endParaRPr lang="en-US" b="1" spc="150" dirty="0">
            <a:ln w="11430">
              <a:noFill/>
            </a:ln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3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210502"/>
            <a:ext cx="5637010" cy="73509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36C4-65E2-48A8-AB62-8374D600A6A8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1D8F-3A73-42F6-9B2A-5DC748084A71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74" y="2610242"/>
            <a:ext cx="7175351" cy="149430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6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599"/>
            <a:ext cx="6400800" cy="289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430-9476-42FF-A45D-B8BB35386C36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D287-AB5C-4F58-AF13-F914598F5CD8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8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13764"/>
            <a:ext cx="2057400" cy="436528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609647"/>
            <a:ext cx="4829287" cy="40789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469-BCE2-4211-80D3-A126D06BC146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80FA-CAFD-4867-8EC1-88817335C91C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8F8A-3965-4C43-9521-C4E338762D4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11CC-71E0-4B30-BF0D-4EA04C1F4E0B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609600"/>
            <a:ext cx="6400800" cy="289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6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810543"/>
            <a:ext cx="5966666" cy="2019455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839592"/>
            <a:ext cx="5970494" cy="69621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9DE1-07B4-48C4-86E8-1EC5C74662D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AF30-2CE7-4F36-87A1-785BDDA4403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4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BA39-C758-4190-AF07-129ABEAC85CD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F5D-D0DF-4932-8B05-B1E8C5FDB74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609599"/>
            <a:ext cx="3346704" cy="289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609600"/>
            <a:ext cx="3346704" cy="289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3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09603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166939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609603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65860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660-6F3F-4860-8351-B7C42283C98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1EDF-B742-46B6-A3A8-0BDF99DCF97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3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5705-0050-4A77-B5DB-4DF6003E1949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424-354A-46EB-9FDB-0A5343261C9E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2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FF49-4546-4711-AEE2-90BC74909815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0291-CB81-43BC-810F-2D83B6F8EE5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410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841501"/>
            <a:ext cx="3636085" cy="1048744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609600"/>
            <a:ext cx="4017085" cy="4078942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914835"/>
            <a:ext cx="3388660" cy="17829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413B-B1A8-4357-AE47-0E939025C92C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B1C-D5E9-4AFB-833A-47CF917BF6D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2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21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28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89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473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57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754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600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029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947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952503"/>
            <a:ext cx="4114800" cy="260650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842072"/>
            <a:ext cx="3694114" cy="180251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3BAA-019E-4AF7-8E6B-869833560619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818C-E57B-4F2C-BAFF-D164A35CCC5B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720351"/>
            <a:ext cx="6383538" cy="9525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1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4500"/>
            <a:ext cx="9144000" cy="14605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25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40253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643473"/>
            <a:ext cx="6512511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10217"/>
            <a:ext cx="6400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43547"/>
            <a:ext cx="2514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55AFEE-F0E2-4D7A-AA40-1365D50D58A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12/20/2021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88" y="5143547"/>
            <a:ext cx="33528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5143547"/>
            <a:ext cx="1828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735994-B60D-470C-B2B0-0013CA3AA0A5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73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jpg"/><Relationship Id="rId5" Type="http://schemas.openxmlformats.org/officeDocument/2006/relationships/chart" Target="../charts/char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Layout" Target="../diagrams/layout6.xml"/><Relationship Id="rId3" Type="http://schemas.openxmlformats.org/officeDocument/2006/relationships/image" Target="../media/image5.png"/><Relationship Id="rId21" Type="http://schemas.openxmlformats.org/officeDocument/2006/relationships/diagramLayout" Target="../diagrams/layout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Data" Target="../diagrams/data6.xml"/><Relationship Id="rId2" Type="http://schemas.openxmlformats.org/officeDocument/2006/relationships/image" Target="../media/image13.png"/><Relationship Id="rId16" Type="http://schemas.openxmlformats.org/officeDocument/2006/relationships/diagramQuickStyle" Target="../diagrams/quickStyle4.xml"/><Relationship Id="rId20" Type="http://schemas.openxmlformats.org/officeDocument/2006/relationships/diagramData" Target="../diagrams/data5.xml"/><Relationship Id="rId29" Type="http://schemas.microsoft.com/office/2007/relationships/diagramDrawing" Target="../diagrams/drawing6.xml"/><Relationship Id="rId1" Type="http://schemas.openxmlformats.org/officeDocument/2006/relationships/slideLayout" Target="../slideLayouts/slideLayout89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microsoft.com/office/2007/relationships/diagramDrawing" Target="../diagrams/drawing5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openxmlformats.org/officeDocument/2006/relationships/diagramColors" Target="../diagrams/colors5.xml"/><Relationship Id="rId28" Type="http://schemas.openxmlformats.org/officeDocument/2006/relationships/diagramColors" Target="../diagrams/colors6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19.jpe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QuickStyle" Target="../diagrams/quickStyle5.xml"/><Relationship Id="rId27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13.png"/><Relationship Id="rId16" Type="http://schemas.openxmlformats.org/officeDocument/2006/relationships/diagramQuickStyle" Target="../diagrams/quickStyle9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00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19" Type="http://schemas.openxmlformats.org/officeDocument/2006/relationships/image" Target="../media/image20.jpeg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diagramColors" Target="../diagrams/colors11.xml"/><Relationship Id="rId18" Type="http://schemas.openxmlformats.org/officeDocument/2006/relationships/diagramQuickStyle" Target="../diagrams/quickStyle12.xml"/><Relationship Id="rId26" Type="http://schemas.microsoft.com/office/2007/relationships/diagramDrawing" Target="../diagrams/drawing13.xml"/><Relationship Id="rId3" Type="http://schemas.openxmlformats.org/officeDocument/2006/relationships/image" Target="../media/image5.png"/><Relationship Id="rId21" Type="http://schemas.openxmlformats.org/officeDocument/2006/relationships/image" Target="../media/image26.jpeg"/><Relationship Id="rId7" Type="http://schemas.openxmlformats.org/officeDocument/2006/relationships/diagramColors" Target="../diagrams/colors10.xml"/><Relationship Id="rId12" Type="http://schemas.openxmlformats.org/officeDocument/2006/relationships/diagramQuickStyle" Target="../diagrams/quickStyle11.xml"/><Relationship Id="rId17" Type="http://schemas.openxmlformats.org/officeDocument/2006/relationships/diagramLayout" Target="../diagrams/layout12.xml"/><Relationship Id="rId25" Type="http://schemas.openxmlformats.org/officeDocument/2006/relationships/diagramColors" Target="../diagrams/colors13.xml"/><Relationship Id="rId2" Type="http://schemas.openxmlformats.org/officeDocument/2006/relationships/image" Target="../media/image22.png"/><Relationship Id="rId16" Type="http://schemas.openxmlformats.org/officeDocument/2006/relationships/diagramData" Target="../diagrams/data12.xml"/><Relationship Id="rId20" Type="http://schemas.microsoft.com/office/2007/relationships/diagramDrawing" Target="../diagrams/drawing12.xml"/><Relationship Id="rId29" Type="http://schemas.openxmlformats.org/officeDocument/2006/relationships/diagramLayout" Target="../diagrams/layout14.xml"/><Relationship Id="rId1" Type="http://schemas.openxmlformats.org/officeDocument/2006/relationships/slideLayout" Target="../slideLayouts/slideLayout112.xml"/><Relationship Id="rId6" Type="http://schemas.openxmlformats.org/officeDocument/2006/relationships/diagramQuickStyle" Target="../diagrams/quickStyle10.xml"/><Relationship Id="rId11" Type="http://schemas.openxmlformats.org/officeDocument/2006/relationships/diagramLayout" Target="../diagrams/layout11.xml"/><Relationship Id="rId24" Type="http://schemas.openxmlformats.org/officeDocument/2006/relationships/diagramQuickStyle" Target="../diagrams/quickStyle13.xml"/><Relationship Id="rId32" Type="http://schemas.microsoft.com/office/2007/relationships/diagramDrawing" Target="../diagrams/drawing14.xml"/><Relationship Id="rId5" Type="http://schemas.openxmlformats.org/officeDocument/2006/relationships/diagramLayout" Target="../diagrams/layout10.xml"/><Relationship Id="rId15" Type="http://schemas.openxmlformats.org/officeDocument/2006/relationships/image" Target="../media/image25.jpg"/><Relationship Id="rId23" Type="http://schemas.openxmlformats.org/officeDocument/2006/relationships/diagramLayout" Target="../diagrams/layout13.xml"/><Relationship Id="rId28" Type="http://schemas.openxmlformats.org/officeDocument/2006/relationships/diagramData" Target="../diagrams/data14.xml"/><Relationship Id="rId10" Type="http://schemas.openxmlformats.org/officeDocument/2006/relationships/diagramData" Target="../diagrams/data11.xml"/><Relationship Id="rId19" Type="http://schemas.openxmlformats.org/officeDocument/2006/relationships/diagramColors" Target="../diagrams/colors12.xml"/><Relationship Id="rId31" Type="http://schemas.openxmlformats.org/officeDocument/2006/relationships/diagramColors" Target="../diagrams/colors14.xml"/><Relationship Id="rId4" Type="http://schemas.openxmlformats.org/officeDocument/2006/relationships/diagramData" Target="../diagrams/data10.xml"/><Relationship Id="rId9" Type="http://schemas.openxmlformats.org/officeDocument/2006/relationships/image" Target="../media/image24.jpeg"/><Relationship Id="rId14" Type="http://schemas.microsoft.com/office/2007/relationships/diagramDrawing" Target="../diagrams/drawing11.xml"/><Relationship Id="rId22" Type="http://schemas.openxmlformats.org/officeDocument/2006/relationships/diagramData" Target="../diagrams/data13.xml"/><Relationship Id="rId27" Type="http://schemas.openxmlformats.org/officeDocument/2006/relationships/image" Target="../media/image27.jpg"/><Relationship Id="rId30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1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jpeg"/><Relationship Id="rId5" Type="http://schemas.openxmlformats.org/officeDocument/2006/relationships/chart" Target="../charts/chart14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3.jpeg"/><Relationship Id="rId5" Type="http://schemas.openxmlformats.org/officeDocument/2006/relationships/chart" Target="../charts/chart16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g"/><Relationship Id="rId5" Type="http://schemas.openxmlformats.org/officeDocument/2006/relationships/chart" Target="../charts/chart20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-63611" y="467013"/>
            <a:ext cx="414292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Бюджет для граждан </a:t>
            </a:r>
            <a:endParaRPr lang="ru-RU" sz="2000" dirty="0">
              <a:ln w="317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</a:endParaRPr>
          </a:p>
          <a:p>
            <a:pPr lvl="0" algn="ctr"/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в редакции</a:t>
            </a:r>
          </a:p>
          <a:p>
            <a:pPr lvl="0" algn="ctr"/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Закона Чукотского автономного округа</a:t>
            </a:r>
          </a:p>
          <a:p>
            <a:pPr lvl="0" algn="ctr"/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от 9</a:t>
            </a:r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 декабря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2021 года № </a:t>
            </a:r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75-ОЗ</a:t>
            </a:r>
            <a:endParaRPr lang="ru-RU" sz="2000" dirty="0">
              <a:ln w="317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«О внесении изменений в Закон Чукотского автономного округа         « Об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окружном бюджете на </a:t>
            </a:r>
            <a:endParaRPr lang="en-US" sz="2000" dirty="0" smtClean="0">
              <a:ln w="317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2021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год </a:t>
            </a:r>
            <a:endParaRPr lang="ru-RU" sz="2000" dirty="0" smtClean="0">
              <a:ln w="317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и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на плановый </a:t>
            </a:r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период 2022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и </a:t>
            </a:r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2023 годов»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0291-CB81-43BC-810F-2D83B6F8EE5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8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849896"/>
              </p:ext>
            </p:extLst>
          </p:nvPr>
        </p:nvGraphicFramePr>
        <p:xfrm>
          <a:off x="235822" y="1152499"/>
          <a:ext cx="8464707" cy="386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00901" y="9996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4952" y="179460"/>
            <a:ext cx="5766179" cy="71420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 smtClean="0"/>
              <a:t>Динамика безвозмездных поступлений окружного бюджета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2019 – 2023 </a:t>
            </a:r>
            <a:r>
              <a:rPr lang="ru-RU" sz="1600" dirty="0" smtClean="0"/>
              <a:t>годов</a:t>
            </a:r>
            <a:endParaRPr lang="ru-RU" sz="1600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00901" y="87554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4952" y="179460"/>
            <a:ext cx="5766179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Сведения о доходах </a:t>
            </a:r>
            <a:r>
              <a:rPr lang="ru-RU" sz="1600" dirty="0" smtClean="0"/>
              <a:t>окружного </a:t>
            </a:r>
            <a:r>
              <a:rPr lang="ru-RU" sz="1600" dirty="0"/>
              <a:t>бюджета на душу населения  </a:t>
            </a:r>
          </a:p>
          <a:p>
            <a:r>
              <a:rPr lang="ru-RU" sz="1600" dirty="0"/>
              <a:t>в 2019 - 2023 годах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4503877"/>
              </p:ext>
            </p:extLst>
          </p:nvPr>
        </p:nvGraphicFramePr>
        <p:xfrm>
          <a:off x="109269" y="1152497"/>
          <a:ext cx="8891941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02831" y="47769"/>
            <a:ext cx="5686425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Динамика расходов окружного бюджета на 2019 -2023 годы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00901" y="1020284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85807469"/>
              </p:ext>
            </p:extLst>
          </p:nvPr>
        </p:nvGraphicFramePr>
        <p:xfrm>
          <a:off x="152413" y="1038969"/>
          <a:ext cx="8848723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авая фигурная скобка 7"/>
          <p:cNvSpPr>
            <a:spLocks/>
          </p:cNvSpPr>
          <p:nvPr/>
        </p:nvSpPr>
        <p:spPr bwMode="auto">
          <a:xfrm>
            <a:off x="8035310" y="2488758"/>
            <a:ext cx="214762" cy="1878526"/>
          </a:xfrm>
          <a:prstGeom prst="rightBrace">
            <a:avLst>
              <a:gd name="adj1" fmla="val 19517"/>
              <a:gd name="adj2" fmla="val 54264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/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700"/>
              </a:lnSpc>
              <a:defRPr sz="1000"/>
            </a:pPr>
            <a:endParaRPr lang="ru-RU" sz="800" b="1" i="0" u="none" strike="noStrike" baseline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rtl="0">
              <a:lnSpc>
                <a:spcPts val="700"/>
              </a:lnSpc>
              <a:defRPr sz="1000"/>
            </a:pPr>
            <a:endParaRPr lang="ru-RU" sz="800" b="1" i="0" u="none" strike="noStrike" baseline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1"/>
          <p:cNvSpPr txBox="1"/>
          <p:nvPr/>
        </p:nvSpPr>
        <p:spPr>
          <a:xfrm rot="10800000" flipV="1">
            <a:off x="4015712" y="2993015"/>
            <a:ext cx="556288" cy="2593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47,8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254625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984544" y="1699187"/>
            <a:ext cx="445258" cy="30025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758609" y="2324659"/>
            <a:ext cx="572494" cy="14024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107095" y="1999438"/>
            <a:ext cx="507087" cy="21756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968403" y="188640"/>
            <a:ext cx="6093725" cy="53144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2021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92256" y="4667417"/>
            <a:ext cx="307535" cy="3101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05807" y="804898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2361337"/>
              </p:ext>
            </p:extLst>
          </p:nvPr>
        </p:nvGraphicFramePr>
        <p:xfrm>
          <a:off x="470860" y="1037232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968403" y="188640"/>
            <a:ext cx="6093725" cy="53144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109482" y="157202"/>
            <a:ext cx="5731735" cy="44286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23937"/>
              </p:ext>
            </p:extLst>
          </p:nvPr>
        </p:nvGraphicFramePr>
        <p:xfrm>
          <a:off x="323529" y="3438401"/>
          <a:ext cx="8568954" cy="179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491"/>
                <a:gridCol w="1153236"/>
                <a:gridCol w="1091821"/>
                <a:gridCol w="1153236"/>
                <a:gridCol w="1009934"/>
                <a:gridCol w="867236"/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426 100,8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461 020,7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455 513,4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473 794,4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492 836,3</a:t>
                      </a:r>
                    </a:p>
                  </a:txBody>
                  <a:tcPr marT="31750" marB="31750" anchor="ctr" horzOverflow="overflow"/>
                </a:tc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1 672 670,4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2 110 964,2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2 436 340,8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2 383 345,4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2 530 154,1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46 485,0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70 609,1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45 855,0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31 612,5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31 970,8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5 606,3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9 232,1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9 537,1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3 821,2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3 536,4</a:t>
                      </a:r>
                    </a:p>
                  </a:txBody>
                  <a:tcPr marT="31750" marB="31750" anchor="ctr" horzOverflow="overflow"/>
                </a:tc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180 023,6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218 808,8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165 791,5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78 587,0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77 767,7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7 197,7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27 051,8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97445666"/>
              </p:ext>
            </p:extLst>
          </p:nvPr>
        </p:nvGraphicFramePr>
        <p:xfrm>
          <a:off x="4097981" y="600067"/>
          <a:ext cx="4896545" cy="237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29812007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245100" y="1219200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613400" y="2032000"/>
            <a:ext cx="361950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249119" y="2409825"/>
            <a:ext cx="91742" cy="87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188200" y="2362200"/>
            <a:ext cx="127000" cy="95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677150" y="2184400"/>
            <a:ext cx="16510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656489" y="1628775"/>
            <a:ext cx="15875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0108"/>
              </p:ext>
            </p:extLst>
          </p:nvPr>
        </p:nvGraphicFramePr>
        <p:xfrm>
          <a:off x="251520" y="1213274"/>
          <a:ext cx="8640960" cy="864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  <a:gridCol w="1944216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347 932,8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«Старшее поколение»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19 500,0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367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432,8</a:t>
                      </a:r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2024" y="2737541"/>
            <a:ext cx="2268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по объекту «Дом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старшего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19 500,0 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113" y="2077458"/>
            <a:ext cx="852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560276" y="3365264"/>
            <a:ext cx="742482" cy="258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232758" y="157202"/>
            <a:ext cx="5731735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ublic\Pictures\раздел-имущества-се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29" y="3057593"/>
            <a:ext cx="2465958" cy="1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605917" y="4153212"/>
            <a:ext cx="1224502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19 500,0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40" y="2904434"/>
            <a:ext cx="1091821" cy="10918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68032" y="157202"/>
            <a:ext cx="5904661" cy="55248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634496"/>
              </p:ext>
            </p:extLst>
          </p:nvPr>
        </p:nvGraphicFramePr>
        <p:xfrm>
          <a:off x="359532" y="3467213"/>
          <a:ext cx="8568954" cy="1894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/>
                <a:gridCol w="1130677"/>
                <a:gridCol w="1152128"/>
                <a:gridCol w="1224136"/>
                <a:gridCol w="1237421"/>
                <a:gridCol w="1152130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34 449,7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39 201,1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40 270,4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40 270,4</a:t>
                      </a: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655 498,3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1 060 514,4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1 241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386,6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141 173,8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1 140 883,4</a:t>
                      </a:r>
                    </a:p>
                  </a:txBody>
                  <a:tcPr marL="0" marR="0" marT="0" marB="0" anchor="ctr"/>
                </a:tc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56 379,2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71 838,1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715,2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94 422,8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94 422,8</a:t>
                      </a: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4 691 464,9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542 384,5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6 516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041,0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5 665 084,8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5 345 733,7</a:t>
                      </a:r>
                    </a:p>
                  </a:txBody>
                  <a:tcPr marL="0" marR="0" marT="0" marB="0" anchor="ctr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1 890,5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47634031"/>
              </p:ext>
            </p:extLst>
          </p:nvPr>
        </p:nvGraphicFramePr>
        <p:xfrm>
          <a:off x="4097981" y="697259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105768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108673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5 822,9 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194474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106,7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2281" y="239231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39,2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2357" y="1108673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693,8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4474" y="2072333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1 241,4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256076" y="1297327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700331" y="1638572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380329" y="2269703"/>
            <a:ext cx="320003" cy="6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436096" y="2209697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20353" y="2298691"/>
            <a:ext cx="34844" cy="114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7849" y="217209"/>
            <a:ext cx="5976669" cy="61530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508" y="993987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1920" y="2360512"/>
            <a:ext cx="1800200" cy="157833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3332" y="1749982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детским питанием детей первых лет жизни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32 060,2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3332" y="2699498"/>
            <a:ext cx="2040339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женщин, кормящих матерей и детей раннего возраста витаминно-минеральными комплексами </a:t>
            </a: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042,2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3330" y="3938846"/>
            <a:ext cx="2040339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657,3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19" y="4013909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 и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22083" y="1750940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детей, страдающих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продуктами, не содержащими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1 688,2 тыс.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22083" y="3938846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витаминно-минеральными комплексами детей старше 3-х лет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2 753,2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 rot="-5400000">
            <a:off x="1947118" y="2980545"/>
            <a:ext cx="2750023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4741242" y="2985200"/>
            <a:ext cx="2750023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734713" y="3226770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7849" y="217208"/>
            <a:ext cx="5976669" cy="59483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613" y="98143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населения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102726"/>
              </p:ext>
            </p:extLst>
          </p:nvPr>
        </p:nvGraphicFramePr>
        <p:xfrm>
          <a:off x="231049" y="1709894"/>
          <a:ext cx="2951665" cy="263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 31"/>
          <p:cNvSpPr/>
          <p:nvPr/>
        </p:nvSpPr>
        <p:spPr>
          <a:xfrm rot="16408450">
            <a:off x="3582889" y="1590282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910085" y="1992573"/>
            <a:ext cx="1276064" cy="129653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99433" y="3522182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отдельных категорий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49253163"/>
              </p:ext>
            </p:extLst>
          </p:nvPr>
        </p:nvGraphicFramePr>
        <p:xfrm>
          <a:off x="209550" y="1171577"/>
          <a:ext cx="893445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145824" y="47769"/>
            <a:ext cx="5882185" cy="71420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Сравнительные показатели доходов окружного бюджета </a:t>
            </a:r>
            <a:br>
              <a:rPr lang="ru-RU" sz="1600" dirty="0"/>
            </a:br>
            <a:r>
              <a:rPr lang="ru-RU" sz="1600" dirty="0"/>
              <a:t>Чукотского автономного округа по субъектам ДФО за </a:t>
            </a:r>
            <a:r>
              <a:rPr lang="ru-RU" sz="1600" dirty="0" smtClean="0"/>
              <a:t>2020 </a:t>
            </a:r>
            <a:r>
              <a:rPr lang="ru-RU" sz="1600" dirty="0"/>
              <a:t>год </a:t>
            </a:r>
          </a:p>
        </p:txBody>
      </p:sp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90207" y="102611"/>
            <a:ext cx="5976669" cy="5400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7265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541347959"/>
              </p:ext>
            </p:extLst>
          </p:nvPr>
        </p:nvGraphicFramePr>
        <p:xfrm>
          <a:off x="261730" y="3108923"/>
          <a:ext cx="3004646" cy="10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247071" y="4203509"/>
            <a:ext cx="3019305" cy="1433016"/>
            <a:chOff x="0" y="-723427"/>
            <a:chExt cx="3024336" cy="254372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-723425"/>
              <a:ext cx="3024336" cy="23796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80769" y="-723427"/>
              <a:ext cx="2862798" cy="2543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Единовременная денежная выплата при рождении (усыновлении) третьего или последующего ребенка (детей), в соответствии с Законом Чукотского автономного округа от 26 мая 2011 года № 38-ОЗ «О региональном материнском (семейном) капитале в Чукотском автономном округе» 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20 561,2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04543316"/>
              </p:ext>
            </p:extLst>
          </p:nvPr>
        </p:nvGraphicFramePr>
        <p:xfrm>
          <a:off x="336791" y="2404475"/>
          <a:ext cx="2929585" cy="78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880212423"/>
              </p:ext>
            </p:extLst>
          </p:nvPr>
        </p:nvGraphicFramePr>
        <p:xfrm>
          <a:off x="334370" y="1311351"/>
          <a:ext cx="2932006" cy="104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2769" y="2028121"/>
            <a:ext cx="1889284" cy="1169513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41191" y="5381372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274231827"/>
              </p:ext>
            </p:extLst>
          </p:nvPr>
        </p:nvGraphicFramePr>
        <p:xfrm>
          <a:off x="6160038" y="1382410"/>
          <a:ext cx="2825618" cy="88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155139" y="2347399"/>
            <a:ext cx="2798787" cy="697401"/>
            <a:chOff x="0" y="0"/>
            <a:chExt cx="8352928" cy="2995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0"/>
              <a:ext cx="8352928" cy="299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14621"/>
              <a:ext cx="8323686" cy="270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Единовременная социальная выплата на приобретение жилого помещения семьям, имеющим детей </a:t>
              </a:r>
            </a:p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5 000,5</a:t>
              </a:r>
              <a:r>
                <a:rPr lang="ru-RU" sz="1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1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694923782"/>
              </p:ext>
            </p:extLst>
          </p:nvPr>
        </p:nvGraphicFramePr>
        <p:xfrm>
          <a:off x="6177841" y="3106653"/>
          <a:ext cx="2771186" cy="73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6155139" y="3763074"/>
            <a:ext cx="2875384" cy="1496653"/>
            <a:chOff x="0" y="0"/>
            <a:chExt cx="2718048" cy="187037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0"/>
              <a:ext cx="2718048" cy="18703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91304" y="91304"/>
              <a:ext cx="2535440" cy="1687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Выплаты на содержание подопечных детей в соответствии с Законом Чукотского автономного округа от 1 марта 2007 года № 12-ОЗ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«О </a:t>
              </a:r>
              <a:r>
                <a:rPr lang="ru-RU" sz="1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формах семейного устройства детей, оставшихся без попечения родителей, и о патронате в Чукотском автономном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округе»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155 740,4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3737241" y="3332133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 детей»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7847" y="157202"/>
            <a:ext cx="5976669" cy="5400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94537654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54903709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43824277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87827" y="157202"/>
            <a:ext cx="5976669" cy="54005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85689" y="2002189"/>
            <a:ext cx="1772622" cy="15957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проведению оздоровительной кампании детей, находящихся в трудной жизненной ситуации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39 690,0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проведение оздоровительной кампании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55 260,0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4 426 095,4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создание в общеобразовательных организациях, расположенных в сельской местности и малых городах, условий для занятий физической культурой и спортом </a:t>
            </a: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15 109,4 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737957"/>
            <a:ext cx="2326943" cy="7103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ремонтных работ в государственных образовательных организациях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82 656,0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выполнение ремонтных работ в муниципальных образовательных организациях 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157 061,6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4582" y="3740663"/>
            <a:ext cx="2040339" cy="7609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и развитие современной инфраструктуры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917528" y="2818676"/>
            <a:ext cx="2583904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655153" y="2818677"/>
            <a:ext cx="2625868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80" y="4501616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7" y="157202"/>
            <a:ext cx="5976669" cy="5400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04150008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39683125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79917974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10288733"/>
              </p:ext>
            </p:extLst>
          </p:nvPr>
        </p:nvGraphicFramePr>
        <p:xfrm>
          <a:off x="1259635" y="309752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82542911"/>
              </p:ext>
            </p:extLst>
          </p:nvPr>
        </p:nvGraphicFramePr>
        <p:xfrm>
          <a:off x="4499995" y="3370484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7827" y="157202"/>
            <a:ext cx="5976669" cy="62754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8" y="9372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и повышения безопасности дорожного движения в Чукотском автономном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41916258"/>
              </p:ext>
            </p:extLst>
          </p:nvPr>
        </p:nvGraphicFramePr>
        <p:xfrm>
          <a:off x="506862" y="2150946"/>
          <a:ext cx="2880320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99779390"/>
              </p:ext>
            </p:extLst>
          </p:nvPr>
        </p:nvGraphicFramePr>
        <p:xfrm>
          <a:off x="6441869" y="2080030"/>
          <a:ext cx="242566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Овал 2"/>
          <p:cNvSpPr/>
          <p:nvPr/>
        </p:nvSpPr>
        <p:spPr>
          <a:xfrm>
            <a:off x="4258101" y="2122227"/>
            <a:ext cx="1460311" cy="1364776"/>
          </a:xfrm>
          <a:prstGeom prst="ellipse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4030730" y="1760880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4285264" y="1820445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68086" y="3764291"/>
            <a:ext cx="2040339" cy="490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60070459"/>
              </p:ext>
            </p:extLst>
          </p:nvPr>
        </p:nvGraphicFramePr>
        <p:xfrm>
          <a:off x="5030468" y="1415810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707904" y="97193"/>
            <a:ext cx="4824536" cy="44286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дравоохранение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57670610"/>
              </p:ext>
            </p:extLst>
          </p:nvPr>
        </p:nvGraphicFramePr>
        <p:xfrm>
          <a:off x="131676" y="209725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48116"/>
              </p:ext>
            </p:extLst>
          </p:nvPr>
        </p:nvGraphicFramePr>
        <p:xfrm>
          <a:off x="521746" y="4023360"/>
          <a:ext cx="8496944" cy="130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008112"/>
                <a:gridCol w="864096"/>
                <a:gridCol w="864096"/>
                <a:gridCol w="864096"/>
                <a:gridCol w="792088"/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2 561 399,7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3 321 130,3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3 596 613,7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1 843 855,9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1 775 787,7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4 535,8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3 860,9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11 268,4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18 772,0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67 102,6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39 426,7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2019 - 2023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4755" y="1297338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94738" y="2257433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3 695,7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9585" y="129732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48,8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57879" y="2402690"/>
            <a:ext cx="262512" cy="27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042738" y="1537353"/>
            <a:ext cx="492017" cy="589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13336" y="1383527"/>
            <a:ext cx="310101" cy="2128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15627" y="817788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здравоохранение на 2021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3" y="969374"/>
            <a:ext cx="2202992" cy="1032853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71912" y="2385498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6962933" y="1712836"/>
            <a:ext cx="877054" cy="6168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14750"/>
              </p:ext>
            </p:extLst>
          </p:nvPr>
        </p:nvGraphicFramePr>
        <p:xfrm>
          <a:off x="143301" y="912066"/>
          <a:ext cx="8932460" cy="175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153"/>
                <a:gridCol w="2545307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608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«Старшее поколение»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6615" marB="0" anchor="ctr"/>
                </a:tc>
              </a:tr>
              <a:tr h="1463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сердечно-сосудистыми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6 771,0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607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387 800,0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6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системы мотивации граждан к здоровому образу жизни, включая здоровое питание и отказ от вредных привычек»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6 892,8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615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6 557,2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06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62 817,9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7371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870,0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5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471 719,4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64" y="3281251"/>
            <a:ext cx="2088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здания пристройки под лечебный корпус Государственного бюджетного учреждения здравоохранения «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Чаунская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больница»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0390" y="3961760"/>
            <a:ext cx="21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«Участковая больница в с.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Омолон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2 330,1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61403" y="4724182"/>
            <a:ext cx="19189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пункта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Чуванское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7 360,0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36689" y="3235084"/>
            <a:ext cx="2236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пункта в с. Ламутское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373,9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9112" y="2745221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2018г. № 204 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669601" y="3647212"/>
            <a:ext cx="350812" cy="8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59104" y="4346385"/>
            <a:ext cx="522617" cy="16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65717" y="4330489"/>
            <a:ext cx="239392" cy="3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605109" y="3611008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500651" y="47348"/>
            <a:ext cx="5403964" cy="44286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дравоохранение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57493" y="4711984"/>
            <a:ext cx="2162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пищеблока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6 590,0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460" y="4330489"/>
            <a:ext cx="19189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объекту «Центр специализированной медицинской помощи в г. Анадырь»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577257" y="4156115"/>
            <a:ext cx="710586" cy="218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721305" y="4572000"/>
            <a:ext cx="123153" cy="152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27064" y="3230275"/>
            <a:ext cx="859288" cy="81163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44457" y="4156115"/>
            <a:ext cx="1224502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8 756,9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6617" y="4511740"/>
            <a:ext cx="25117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моргов модульного исполнения в медицинских организациях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11 754,6  тыс. 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485413" y="3971062"/>
            <a:ext cx="7172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22338389"/>
              </p:ext>
            </p:extLst>
          </p:nvPr>
        </p:nvGraphicFramePr>
        <p:xfrm>
          <a:off x="5030468" y="1415810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707904" y="97193"/>
            <a:ext cx="4824536" cy="44286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90153804"/>
              </p:ext>
            </p:extLst>
          </p:nvPr>
        </p:nvGraphicFramePr>
        <p:xfrm>
          <a:off x="156596" y="2031513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06693"/>
              </p:ext>
            </p:extLst>
          </p:nvPr>
        </p:nvGraphicFramePr>
        <p:xfrm>
          <a:off x="268852" y="3849372"/>
          <a:ext cx="8573709" cy="154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434"/>
                <a:gridCol w="738595"/>
                <a:gridCol w="720080"/>
                <a:gridCol w="689102"/>
                <a:gridCol w="679050"/>
                <a:gridCol w="724448"/>
              </a:tblGrid>
              <a:tr h="1804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4 957 271,9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5 894 602,0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7 257 706,6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6 263 453,1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5 832 614,3</a:t>
                      </a:r>
                    </a:p>
                  </a:txBody>
                  <a:tcPr marT="31750" marB="31750" anchor="ctr" horzOverflow="overflow"/>
                </a:tc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7 468,9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7 767,8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8 028,2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7 510,7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7 510,7</a:t>
                      </a:r>
                    </a:p>
                  </a:txBody>
                  <a:tcPr marT="31750" marB="31750" anchor="ctr" horzOverflow="overflow"/>
                </a:tc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40 186,7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57 848,0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75 649,2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98 007,8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65 440,1</a:t>
                      </a:r>
                    </a:p>
                  </a:txBody>
                  <a:tcPr marT="31750" marB="31750" anchor="ctr" horzOverflow="overflow"/>
                </a:tc>
              </a:tr>
              <a:tr h="1065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2 999,5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2 993,9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T="31750" marB="31750" anchor="ctr" horzOverflow="overflow"/>
                </a:tc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3 890,5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537,4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761,9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12 417,0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- 2023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7999" y="2010722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6743" y="2718608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6 590,1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9585" y="129732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701,8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295487" y="2997263"/>
            <a:ext cx="262512" cy="27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340520" y="1866334"/>
            <a:ext cx="217479" cy="1566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436143" y="1482427"/>
            <a:ext cx="216024" cy="109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15627" y="817788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образование на 2021 год 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8" y="971952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288154" y="5465321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83193" y="1315146"/>
            <a:ext cx="1327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Губернатора и Правительства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15,6 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7295487" y="1537353"/>
            <a:ext cx="262512" cy="1139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36420" y="181206"/>
            <a:ext cx="5931380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96493"/>
              </p:ext>
            </p:extLst>
          </p:nvPr>
        </p:nvGraphicFramePr>
        <p:xfrm>
          <a:off x="481873" y="1198102"/>
          <a:ext cx="8424936" cy="190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«Современная школа»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336 020,6</a:t>
                      </a:r>
                    </a:p>
                  </a:txBody>
                  <a:tcPr marL="9525" marR="9525" marT="6615" marB="0" anchor="ctr"/>
                </a:tc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«Успех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каждого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ребенка»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17 163,0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6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«Молодые профессионалы (повышение конкурентоспособности профессионального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образования)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2 500,0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9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«Цифровая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образовательная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среда»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12 209,0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«Безопасность дорожного движения»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819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«Содействие занятости»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172 826,2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1 000,0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542 318,8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521" y="3685115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«Детский сад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Анадырь»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170 309,9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582" y="4660652"/>
            <a:ext cx="1836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г. Анадырь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202 390,3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80187" y="4960734"/>
            <a:ext cx="19189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с. Островное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153 888,4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3726024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Лорино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127 715,2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5900" y="32951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208" y="790466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06253" y="3808115"/>
            <a:ext cx="1175886" cy="106070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930879" y="3917900"/>
            <a:ext cx="350812" cy="8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75134" y="4410739"/>
            <a:ext cx="522617" cy="16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56744" y="4574493"/>
            <a:ext cx="239392" cy="3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573302" y="4019164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57779" y="4882270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693 755,1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2774" y="157202"/>
            <a:ext cx="5731735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49779"/>
              </p:ext>
            </p:extLst>
          </p:nvPr>
        </p:nvGraphicFramePr>
        <p:xfrm>
          <a:off x="323528" y="4237653"/>
          <a:ext cx="8568954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224136"/>
                <a:gridCol w="1512168"/>
                <a:gridCol w="1440160"/>
                <a:gridCol w="1368152"/>
                <a:gridCol w="1152130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250 357,5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305 349,3  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719 646,1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443 194,6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339 374,6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04049351"/>
              </p:ext>
            </p:extLst>
          </p:nvPr>
        </p:nvGraphicFramePr>
        <p:xfrm>
          <a:off x="4189864" y="600067"/>
          <a:ext cx="4774636" cy="208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8331066"/>
              </p:ext>
            </p:extLst>
          </p:nvPr>
        </p:nvGraphicFramePr>
        <p:xfrm>
          <a:off x="130623" y="2241966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600" y="3817607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7062078" y="2476800"/>
            <a:ext cx="284927" cy="176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90984" y="1373132"/>
            <a:ext cx="289214" cy="59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075518" y="104890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504,4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73" y="1058331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19,4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62078" y="2556312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203,6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36025060"/>
              </p:ext>
            </p:extLst>
          </p:nvPr>
        </p:nvGraphicFramePr>
        <p:xfrm>
          <a:off x="180976" y="1109665"/>
          <a:ext cx="8886824" cy="440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193576" y="47769"/>
            <a:ext cx="5834418" cy="71420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Сравнительные показатели </a:t>
            </a:r>
            <a:r>
              <a:rPr lang="ru-RU" sz="1600" dirty="0" smtClean="0"/>
              <a:t>расходов </a:t>
            </a:r>
            <a:r>
              <a:rPr lang="ru-RU" sz="1600" dirty="0"/>
              <a:t>окружного бюджета </a:t>
            </a:r>
            <a:br>
              <a:rPr lang="ru-RU" sz="1600" dirty="0"/>
            </a:br>
            <a:r>
              <a:rPr lang="ru-RU" sz="1600" dirty="0"/>
              <a:t>Чукотского автономного округа по субъектам ДФО за </a:t>
            </a:r>
            <a:r>
              <a:rPr lang="ru-RU" sz="1600" dirty="0" smtClean="0"/>
              <a:t>2020 </a:t>
            </a:r>
            <a:r>
              <a:rPr lang="ru-RU" sz="1600" dirty="0"/>
              <a:t>год 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91258"/>
              </p:ext>
            </p:extLst>
          </p:nvPr>
        </p:nvGraphicFramePr>
        <p:xfrm>
          <a:off x="251520" y="1128854"/>
          <a:ext cx="8568952" cy="864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944216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«Творческие люди»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12 466,8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«Культурная среда»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178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932,1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191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398,9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9036" y="2662522"/>
            <a:ext cx="2381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«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с. Новое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Чаплино»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13 717,8 тыс.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62523"/>
            <a:ext cx="2268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«Центр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с.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Янракыннот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10 993,8 тыс.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2842" y="4717762"/>
            <a:ext cx="2405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развития в г.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Певек» 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171 472,4 тыс. 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44" y="2083446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060022"/>
            <a:ext cx="828094" cy="14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35626" y="4387670"/>
            <a:ext cx="0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1"/>
          </p:cNvCxnSpPr>
          <p:nvPr/>
        </p:nvCxnSpPr>
        <p:spPr>
          <a:xfrm flipV="1">
            <a:off x="5436096" y="3170354"/>
            <a:ext cx="1002940" cy="35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232758" y="157202"/>
            <a:ext cx="5731735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9" y="2664880"/>
            <a:ext cx="1082833" cy="10828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0687" y="3863580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203 643,7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71840671"/>
              </p:ext>
            </p:extLst>
          </p:nvPr>
        </p:nvGraphicFramePr>
        <p:xfrm>
          <a:off x="5274305" y="1537354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707904" y="97193"/>
            <a:ext cx="4824536" cy="44286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07625035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30169"/>
              </p:ext>
            </p:extLst>
          </p:nvPr>
        </p:nvGraphicFramePr>
        <p:xfrm>
          <a:off x="450375" y="4260111"/>
          <a:ext cx="8496944" cy="107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008112"/>
                <a:gridCol w="864096"/>
                <a:gridCol w="864096"/>
                <a:gridCol w="864096"/>
                <a:gridCol w="79208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54 984,6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244 931,5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184 814,1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206 159,6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536 585,3</a:t>
                      </a: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0389" y="3757600"/>
            <a:ext cx="8523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физической культуры и спорта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2019 - 2023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0012" y="1454730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128,5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02302" y="220124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56,3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5627" y="817757"/>
            <a:ext cx="4043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физическую культуру и спорт на 2021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86153"/>
              </p:ext>
            </p:extLst>
          </p:nvPr>
        </p:nvGraphicFramePr>
        <p:xfrm>
          <a:off x="416638" y="1653950"/>
          <a:ext cx="8424936" cy="425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3816424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«Спорт - норма жизни»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122 562,3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380" y="3936583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«Многофункциональная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площадка с искусственным покрытием в г.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Билибино»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55 581,3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3507" y="2386156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49" y="1179427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629051" y="4096848"/>
            <a:ext cx="488993" cy="8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707904" y="252468"/>
            <a:ext cx="4824536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32" y="3078845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899477" y="4627929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56 311,2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business-team-work-building-a-puzzle-buuilding-business-concept_zkAX_3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2" y="3609834"/>
            <a:ext cx="1986601" cy="13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09562" y="720080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93921881"/>
              </p:ext>
            </p:extLst>
          </p:nvPr>
        </p:nvGraphicFramePr>
        <p:xfrm>
          <a:off x="321904" y="973574"/>
          <a:ext cx="8675447" cy="419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088257" y="188640"/>
            <a:ext cx="5973871" cy="53144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илищно-коммунальное хозяйство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2758" y="157202"/>
            <a:ext cx="5731735" cy="44286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68968"/>
              </p:ext>
            </p:extLst>
          </p:nvPr>
        </p:nvGraphicFramePr>
        <p:xfrm>
          <a:off x="260957" y="3173092"/>
          <a:ext cx="8568954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/>
                <a:gridCol w="880280"/>
                <a:gridCol w="1044054"/>
                <a:gridCol w="1003235"/>
                <a:gridCol w="1152128"/>
                <a:gridCol w="1008114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агропромышленного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25 422,9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8 088,5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26 807,7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69 172,3</a:t>
                      </a:r>
                    </a:p>
                  </a:txBody>
                  <a:tcPr marT="31750" marB="31750" anchor="ctr" horzOverflow="overflow"/>
                </a:tc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жилищно-коммунального хозяйства и водохозяйственного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14 354 340,7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9 734 165,5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9 197 554,2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5 583 026,1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3 132 045,9</a:t>
                      </a:r>
                    </a:p>
                  </a:txBody>
                  <a:tcPr marT="31750" marB="31750" anchor="ctr" horzOverflow="overflow"/>
                </a:tc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45 542,3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79 346,3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498 359,0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235 863,7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349 614,5</a:t>
                      </a:r>
                    </a:p>
                  </a:txBody>
                  <a:tcPr marT="31750" marB="31750" anchor="ctr" horzOverflow="overflow"/>
                </a:tc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среды и обеспечение рационального природопользования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80 989,6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85 266,1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93 975,3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78 117,3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78 117,3</a:t>
                      </a:r>
                    </a:p>
                  </a:txBody>
                  <a:tcPr marT="31750" marB="31750" anchor="ctr" horzOverflow="overflow"/>
                </a:tc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комфортной городской среды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24 762,6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58 114,8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33 571,6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13 377,6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13 377,6</a:t>
                      </a:r>
                    </a:p>
                  </a:txBody>
                  <a:tcPr marT="31750" marB="31750" anchor="ctr" horzOverflow="overflow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фонда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128 335,0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234 728,2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660 340,7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561 012,6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653 549,7</a:t>
                      </a:r>
                    </a:p>
                  </a:txBody>
                  <a:tcPr marT="31750" marB="31750" anchor="ctr" horzOverflow="overflow"/>
                </a:tc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4 789 569,1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7 397 096,0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9 901 220,5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6894457"/>
              </p:ext>
            </p:extLst>
          </p:nvPr>
        </p:nvGraphicFramePr>
        <p:xfrm>
          <a:off x="2941983" y="378635"/>
          <a:ext cx="6022505" cy="208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6734754" y="1303439"/>
            <a:ext cx="421420" cy="15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7" y="962337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1778" y="1853605"/>
            <a:ext cx="102119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7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Департамент финансов, экономики и имущественных отношений Чукотского автономного округа
</a:t>
            </a:r>
            <a:r>
              <a:rPr lang="ru-RU" b="1" dirty="0"/>
              <a:t>6,8 млн. рублей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33432" y="1231353"/>
            <a:ext cx="335236" cy="287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204029" y="1722003"/>
            <a:ext cx="164639" cy="148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548146" y="1582817"/>
            <a:ext cx="655883" cy="139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76082"/>
              </p:ext>
            </p:extLst>
          </p:nvPr>
        </p:nvGraphicFramePr>
        <p:xfrm>
          <a:off x="372260" y="1476871"/>
          <a:ext cx="8568952" cy="136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944216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660 340,7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«Жилье»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006,2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«Чистая вода»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27 059,0</a:t>
                      </a: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1 038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977,5</a:t>
                      </a:r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9996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2758" y="157202"/>
            <a:ext cx="5731735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209039873"/>
              </p:ext>
            </p:extLst>
          </p:nvPr>
        </p:nvGraphicFramePr>
        <p:xfrm>
          <a:off x="3656885" y="3129061"/>
          <a:ext cx="5163587" cy="163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C:\Users\Public\Pictures\building-m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3" y="3033527"/>
            <a:ext cx="3097575" cy="17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1002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" y="2770698"/>
            <a:ext cx="1822044" cy="18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05725" y="778357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29817138"/>
              </p:ext>
            </p:extLst>
          </p:nvPr>
        </p:nvGraphicFramePr>
        <p:xfrm>
          <a:off x="345047" y="1055356"/>
          <a:ext cx="8717081" cy="403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968403" y="188640"/>
            <a:ext cx="6093725" cy="53144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ublic\Pictures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463435"/>
            <a:ext cx="2513853" cy="15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05725" y="778357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31043049"/>
              </p:ext>
            </p:extLst>
          </p:nvPr>
        </p:nvGraphicFramePr>
        <p:xfrm>
          <a:off x="341207" y="916856"/>
          <a:ext cx="8717081" cy="421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68403" y="188640"/>
            <a:ext cx="6093725" cy="53144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h-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713625"/>
            <a:ext cx="1874860" cy="20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3853" y="943399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38755113"/>
              </p:ext>
            </p:extLst>
          </p:nvPr>
        </p:nvGraphicFramePr>
        <p:xfrm>
          <a:off x="122830" y="1119742"/>
          <a:ext cx="9021170" cy="447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68403" y="188640"/>
            <a:ext cx="6093725" cy="53144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91217" y="68239"/>
            <a:ext cx="5929953" cy="9152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/>
              <a:t>Субсидии на </a:t>
            </a:r>
            <a:r>
              <a:rPr lang="ru-RU" sz="1800" dirty="0" err="1"/>
              <a:t>софинансирование</a:t>
            </a:r>
            <a:r>
              <a:rPr lang="ru-RU" sz="1800" dirty="0"/>
              <a:t> проектов инициативного бюджетирования в муниципальных образованиях Чукотского автономного округа на </a:t>
            </a:r>
            <a:r>
              <a:rPr lang="ru-RU" sz="1800" dirty="0" smtClean="0"/>
              <a:t>2020 </a:t>
            </a:r>
            <a:r>
              <a:rPr lang="ru-RU" sz="1800" dirty="0"/>
              <a:t>-2023 годы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72375" y="983440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75300"/>
              </p:ext>
            </p:extLst>
          </p:nvPr>
        </p:nvGraphicFramePr>
        <p:xfrm>
          <a:off x="209550" y="1260397"/>
          <a:ext cx="872490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/>
                <a:gridCol w="2181225"/>
                <a:gridCol w="2181225"/>
                <a:gridCol w="2181225"/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36 392,9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68 153,3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объектов социальной инфраструктуры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захоронения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культурного наследия (памятников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проведение культурно-массовых мероприятий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Дальнего Востока Российской Федерации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05049"/>
              </p:ext>
            </p:extLst>
          </p:nvPr>
        </p:nvGraphicFramePr>
        <p:xfrm>
          <a:off x="147422" y="1253073"/>
          <a:ext cx="8848726" cy="38162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/>
                <a:gridCol w="1208614"/>
                <a:gridCol w="1262932"/>
                <a:gridCol w="1254731"/>
                <a:gridCol w="1230128"/>
                <a:gridCol w="1230128"/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13 832,5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22 570,4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18 826,9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16 363,2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16 469,1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5 677,1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13 321,9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9 451,8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8 122,8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8 122,8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8922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3 626,0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4 092,3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3 826,0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3 978,8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4 135,0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1 280,3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1 135,7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1 451,1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1 131,9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1 063,9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064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2 526,7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3 458,1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3 069,1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2 453,3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2 453,3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722,4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1 028,9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676,4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40 603,9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29 265,6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31 174,5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22 015,4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21 872,4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11 240,2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12 364,2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9 944,0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7 587,5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54 436,4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51 836,0</a:t>
                      </a:r>
                    </a:p>
                  </a:txBody>
                  <a:tcPr marT="38103" marB="38103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50 001,4</a:t>
                      </a:r>
                    </a:p>
                  </a:txBody>
                  <a:tcPr marT="38103" marB="38103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38 378,6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38 341,5</a:t>
                      </a:r>
                    </a:p>
                  </a:txBody>
                  <a:tcPr marT="38103" marB="38103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173124" y="47769"/>
            <a:ext cx="5823045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Структура доходов окружного бюджета в 2019 – 2023 </a:t>
            </a:r>
            <a:r>
              <a:rPr lang="ru-RU" sz="1600" dirty="0" smtClean="0"/>
              <a:t>годах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8348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331646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3260035" y="1653157"/>
            <a:ext cx="74382" cy="263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680129" y="2251498"/>
            <a:ext cx="424282" cy="357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7020446" y="2997927"/>
            <a:ext cx="263346" cy="87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806317" y="3207649"/>
            <a:ext cx="287281" cy="226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72692" y="2793101"/>
            <a:ext cx="416966" cy="409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961563" y="170287"/>
            <a:ext cx="6068143" cy="9010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Распределение межбюджетных трансфертов, </a:t>
            </a:r>
          </a:p>
          <a:p>
            <a:pPr lvl="0" fontAlgn="auto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передаваемых из окружного бюджета местным бюджетам  </a:t>
            </a:r>
          </a:p>
          <a:p>
            <a:pPr lvl="0" fontAlgn="auto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Чукотского автономного округа  по разделам классификации расходов </a:t>
            </a:r>
            <a:r>
              <a:rPr lang="ru-RU" sz="1400" dirty="0" smtClean="0">
                <a:solidFill>
                  <a:schemeClr val="bg1"/>
                </a:solidFill>
              </a:rPr>
              <a:t>в 2021 году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47400" y="2133307"/>
            <a:ext cx="208483" cy="118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38985" y="94086"/>
            <a:ext cx="5795470" cy="7810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8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Основные сведения о межбюджетных трансфертах, направляемых в местные бюджеты Чукотского автономного округа, на 2019 – 2023 годы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77150" y="101367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22931"/>
              </p:ext>
            </p:extLst>
          </p:nvPr>
        </p:nvGraphicFramePr>
        <p:xfrm>
          <a:off x="166694" y="1262592"/>
          <a:ext cx="8863009" cy="27490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577139"/>
                <a:gridCol w="1279336"/>
                <a:gridCol w="1279336"/>
                <a:gridCol w="1228968"/>
                <a:gridCol w="1249115"/>
                <a:gridCol w="1249115"/>
              </a:tblGrid>
              <a:tr h="731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3 258,3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5 946,8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6 029,3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4 227,3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5460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8 499,8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13 391,6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14 827,3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10 059,2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10 111,7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77150" y="902850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159025"/>
              </p:ext>
            </p:extLst>
          </p:nvPr>
        </p:nvGraphicFramePr>
        <p:xfrm>
          <a:off x="197540" y="1179807"/>
          <a:ext cx="8715376" cy="3935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/>
                <a:gridCol w="979147"/>
                <a:gridCol w="1008230"/>
                <a:gridCol w="940370"/>
                <a:gridCol w="969453"/>
                <a:gridCol w="969453"/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-466,6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-466,6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-205,5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-3 442,7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3 811,1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2 423,9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-591,9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279,1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627,4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1 222,6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149,5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-435,0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-627,7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-171,0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-361,6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- 4 034,6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6 047,5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-431,1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98054" y="146860"/>
            <a:ext cx="5931663" cy="7810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8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Источники внутреннего финансирования дефицита </a:t>
            </a:r>
            <a:endParaRPr lang="ru-RU" sz="1600" dirty="0" smtClean="0"/>
          </a:p>
          <a:p>
            <a:r>
              <a:rPr lang="ru-RU" sz="1600" dirty="0" smtClean="0"/>
              <a:t>окружного </a:t>
            </a:r>
            <a:r>
              <a:rPr lang="ru-RU" sz="1600" dirty="0"/>
              <a:t>бюджета на 2019 - 2023 годы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77150" y="902850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9011556"/>
              </p:ext>
            </p:extLst>
          </p:nvPr>
        </p:nvGraphicFramePr>
        <p:xfrm>
          <a:off x="180980" y="950779"/>
          <a:ext cx="8848723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866044" y="146860"/>
            <a:ext cx="6163669" cy="78105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8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Структура государственного долга Чукотского автономного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1491" y="9028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5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495941"/>
              </p:ext>
            </p:extLst>
          </p:nvPr>
        </p:nvGraphicFramePr>
        <p:xfrm>
          <a:off x="212310" y="1221952"/>
          <a:ext cx="8570024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/>
                <a:gridCol w="1166884"/>
                <a:gridCol w="1112292"/>
                <a:gridCol w="1057702"/>
                <a:gridCol w="1201003"/>
                <a:gridCol w="1098644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9 547,8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10 249,3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682,7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8 478,1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6 287,2</a:t>
                      </a:r>
                    </a:p>
                  </a:txBody>
                  <a:tcPr marL="9525" marR="9525" marT="7938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1 148,5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1 850,0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1" u="none" strike="noStrike" baseline="0" dirty="0" smtClean="0">
                          <a:effectLst/>
                          <a:latin typeface="Times New Roman"/>
                        </a:rPr>
                        <a:t> 750,0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8 399,3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8 399,3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7 932,7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6 728,1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000" b="0" i="1" u="none" strike="noStrike" baseline="0" dirty="0" smtClean="0">
                          <a:effectLst/>
                          <a:latin typeface="Times New Roman"/>
                        </a:rPr>
                        <a:t> 537,2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13 832,5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22 570,4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18 826,9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16 363,2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16 469,1</a:t>
                      </a:r>
                    </a:p>
                  </a:txBody>
                  <a:tcPr marT="38103" marB="38103" anchor="b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51,8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9525" marR="9525" marT="7938" marB="0" anchor="ctr" horzOverflow="overflow"/>
                </a:tc>
              </a:tr>
            </a:tbl>
          </a:graphicData>
        </a:graphic>
      </p:graphicFrame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12020" y="3841844"/>
            <a:ext cx="848011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57099" y="146860"/>
            <a:ext cx="5972614" cy="7810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8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</a:rPr>
              <a:t>Уровень долговой нагрузки на окружной бюджет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6551064" y="5308078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44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8346" y="1198780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финансов, экономики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2085010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519" y="416629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финансов, экономики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17-45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151821" y="3425814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8 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3014319" y="2731312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92113" y="1567448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45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4648173"/>
              </p:ext>
            </p:extLst>
          </p:nvPr>
        </p:nvGraphicFramePr>
        <p:xfrm>
          <a:off x="276232" y="676274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725791" y="3821099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600331" y="3057114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336540" y="18097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73006" y="4288039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234535" y="47769"/>
            <a:ext cx="5793475" cy="71420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Структура доходов окружного бюджета </a:t>
            </a:r>
            <a:r>
              <a:rPr lang="ru-RU" sz="1600" dirty="0" smtClean="0"/>
              <a:t>на 2021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198" y="943743"/>
            <a:ext cx="1224053" cy="344349"/>
          </a:xfrm>
          <a:prstGeom prst="rect">
            <a:avLst/>
          </a:prstGeom>
        </p:spPr>
      </p:pic>
      <p:graphicFrame>
        <p:nvGraphicFramePr>
          <p:cNvPr id="12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4792265"/>
              </p:ext>
            </p:extLst>
          </p:nvPr>
        </p:nvGraphicFramePr>
        <p:xfrm>
          <a:off x="106863" y="771524"/>
          <a:ext cx="9010988" cy="465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авая фигурная скобка 3"/>
          <p:cNvSpPr>
            <a:spLocks/>
          </p:cNvSpPr>
          <p:nvPr/>
        </p:nvSpPr>
        <p:spPr bwMode="auto">
          <a:xfrm rot="-120000">
            <a:off x="2640563" y="1457933"/>
            <a:ext cx="244155" cy="2780150"/>
          </a:xfrm>
          <a:prstGeom prst="rightBrace">
            <a:avLst>
              <a:gd name="adj1" fmla="val 12551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787990" y="2694119"/>
            <a:ext cx="581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54,4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авая фигурная скобка 3"/>
          <p:cNvSpPr>
            <a:spLocks/>
          </p:cNvSpPr>
          <p:nvPr/>
        </p:nvSpPr>
        <p:spPr bwMode="auto">
          <a:xfrm rot="-120000">
            <a:off x="3830905" y="1560370"/>
            <a:ext cx="158750" cy="2812945"/>
          </a:xfrm>
          <a:prstGeom prst="rightBrace">
            <a:avLst>
              <a:gd name="adj1" fmla="val 12551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10280" y="2704043"/>
            <a:ext cx="59207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5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51,8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авая фигурная скобка 3"/>
          <p:cNvSpPr>
            <a:spLocks/>
          </p:cNvSpPr>
          <p:nvPr/>
        </p:nvSpPr>
        <p:spPr bwMode="auto">
          <a:xfrm rot="-60000">
            <a:off x="5001503" y="1655612"/>
            <a:ext cx="225034" cy="2916796"/>
          </a:xfrm>
          <a:prstGeom prst="rightBrace">
            <a:avLst>
              <a:gd name="adj1" fmla="val 12551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105314" y="2947960"/>
            <a:ext cx="595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374685" y="3086142"/>
            <a:ext cx="6252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38,4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авая фигурная скобка 3"/>
          <p:cNvSpPr>
            <a:spLocks/>
          </p:cNvSpPr>
          <p:nvPr/>
        </p:nvSpPr>
        <p:spPr bwMode="auto">
          <a:xfrm rot="120000">
            <a:off x="7571213" y="1752510"/>
            <a:ext cx="144259" cy="3217537"/>
          </a:xfrm>
          <a:prstGeom prst="rightBrace">
            <a:avLst>
              <a:gd name="adj1" fmla="val 12551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 rot="10800000" flipV="1">
            <a:off x="7572375" y="3207389"/>
            <a:ext cx="7048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38,3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73104" y="47769"/>
            <a:ext cx="5854890" cy="71420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Динамика доходов окружного бюджета на 2019 – 2023 </a:t>
            </a:r>
            <a:r>
              <a:rPr lang="ru-RU" sz="1600" dirty="0" smtClean="0"/>
              <a:t>годы</a:t>
            </a:r>
            <a:endParaRPr lang="ru-RU" sz="1600" dirty="0"/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576926"/>
              </p:ext>
            </p:extLst>
          </p:nvPr>
        </p:nvGraphicFramePr>
        <p:xfrm>
          <a:off x="200024" y="1161337"/>
          <a:ext cx="8801102" cy="40475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39023"/>
                <a:gridCol w="1005116"/>
                <a:gridCol w="1055795"/>
                <a:gridCol w="1038902"/>
                <a:gridCol w="1081133"/>
                <a:gridCol w="1081133"/>
              </a:tblGrid>
              <a:tr h="34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481,0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22 417,3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18 388,2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258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16 362,5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44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9 293,2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17 414,2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277,8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12 101,6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12 257,8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08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5 677,1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13 321,9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451,8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8 122,8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8 122,8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17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3 626,1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1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092,3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3 826,0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3 978,8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4 135,0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49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286,8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25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1973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325,2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214,9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165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280,3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1 451,1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1 131,9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1 063,9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232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562,6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3 444,3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3 110,1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2 494,5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2 494,6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1993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526,7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3 069,1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106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808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200901" y="88433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5820" y="116009"/>
            <a:ext cx="5766179" cy="71420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Налоговые доходы окружного </a:t>
            </a:r>
            <a:r>
              <a:rPr lang="ru-RU" sz="1600" dirty="0" smtClean="0"/>
              <a:t>бюджета на </a:t>
            </a:r>
            <a:r>
              <a:rPr lang="ru-RU" sz="1600" dirty="0"/>
              <a:t>2019 – 2023 годы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200901" y="93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070095"/>
              </p:ext>
            </p:extLst>
          </p:nvPr>
        </p:nvGraphicFramePr>
        <p:xfrm>
          <a:off x="133349" y="1241051"/>
          <a:ext cx="8867776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/>
                <a:gridCol w="1058466"/>
                <a:gridCol w="1024490"/>
                <a:gridCol w="1025766"/>
                <a:gridCol w="1108471"/>
                <a:gridCol w="1108471"/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65,3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145820" y="116009"/>
            <a:ext cx="5766179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 smtClean="0"/>
              <a:t>Неналоговые </a:t>
            </a:r>
            <a:r>
              <a:rPr lang="ru-RU" sz="1600" dirty="0"/>
              <a:t>доходы окружного </a:t>
            </a:r>
            <a:r>
              <a:rPr lang="ru-RU" sz="1600" dirty="0" smtClean="0"/>
              <a:t>бюджета на </a:t>
            </a:r>
            <a:r>
              <a:rPr lang="ru-RU" sz="1600" dirty="0"/>
              <a:t>2019 – 2023 годы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8784"/>
              </p:ext>
            </p:extLst>
          </p:nvPr>
        </p:nvGraphicFramePr>
        <p:xfrm>
          <a:off x="177760" y="1275196"/>
          <a:ext cx="8823366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/>
                <a:gridCol w="968991"/>
                <a:gridCol w="1064526"/>
                <a:gridCol w="989462"/>
                <a:gridCol w="1099946"/>
                <a:gridCol w="893054"/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40 603,9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29 265,6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31 174,5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22 015,4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21 872,4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12 563,8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12 718,0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13 657,9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9 944,0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7 587,5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3 008,0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3 494,8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5 897,7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5 375,2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7 494,3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19 487,1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2 921,0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2 197,9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6 099,8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6 095,6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123,4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4 789,6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8 854,0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8 444,4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633,4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00908" y="983829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4952" y="187695"/>
            <a:ext cx="5766179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 smtClean="0"/>
              <a:t>Безвозмездные поступления </a:t>
            </a:r>
            <a:r>
              <a:rPr lang="ru-RU" sz="1600" dirty="0"/>
              <a:t>окружного </a:t>
            </a:r>
            <a:r>
              <a:rPr lang="ru-RU" sz="1600" dirty="0" smtClean="0"/>
              <a:t>бюджета </a:t>
            </a:r>
          </a:p>
          <a:p>
            <a:r>
              <a:rPr lang="ru-RU" sz="1600" dirty="0" smtClean="0"/>
              <a:t>на </a:t>
            </a:r>
            <a:r>
              <a:rPr lang="ru-RU" sz="1600" dirty="0"/>
              <a:t>2019 – 2023 годы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5_Воздушный 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Главная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лавная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74584</TotalTime>
  <Words>4753</Words>
  <Application>Microsoft Office PowerPoint</Application>
  <PresentationFormat>Экран (16:10)</PresentationFormat>
  <Paragraphs>1128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15_Воздушный поток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финансов, экономики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Андросова Екатерина Александровна</cp:lastModifiedBy>
  <cp:revision>1559</cp:revision>
  <cp:lastPrinted>2021-12-17T05:59:51Z</cp:lastPrinted>
  <dcterms:created xsi:type="dcterms:W3CDTF">2014-10-23T16:08:30Z</dcterms:created>
  <dcterms:modified xsi:type="dcterms:W3CDTF">2021-12-19T23:23:54Z</dcterms:modified>
</cp:coreProperties>
</file>