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8737" autoAdjust="0"/>
  </p:normalViewPr>
  <p:slideViewPr>
    <p:cSldViewPr snapToGrid="0">
      <p:cViewPr>
        <p:scale>
          <a:sx n="130" d="100"/>
          <a:sy n="130" d="100"/>
        </p:scale>
        <p:origin x="-1392" y="-2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0905775445675133E-3"/>
                  <c:y val="-2.6092841841012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47 713,7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51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237,6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320786.7</c:v>
                </c:pt>
                <c:pt idx="1">
                  <c:v>100306.3</c:v>
                </c:pt>
                <c:pt idx="2">
                  <c:v>167954.4</c:v>
                </c:pt>
                <c:pt idx="3">
                  <c:v>140553.20000000001</c:v>
                </c:pt>
                <c:pt idx="4">
                  <c:v>104296.5</c:v>
                </c:pt>
                <c:pt idx="5">
                  <c:v>47713.7</c:v>
                </c:pt>
                <c:pt idx="6">
                  <c:v>164702.1</c:v>
                </c:pt>
                <c:pt idx="7">
                  <c:v>22431.7</c:v>
                </c:pt>
                <c:pt idx="8">
                  <c:v>51237.599999999999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4715904"/>
        <c:axId val="32618688"/>
        <c:axId val="0"/>
      </c:bar3DChart>
      <c:catAx>
        <c:axId val="547159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618688"/>
        <c:crosses val="autoZero"/>
        <c:auto val="1"/>
        <c:lblAlgn val="l"/>
        <c:lblOffset val="100"/>
        <c:noMultiLvlLbl val="0"/>
      </c:catAx>
      <c:valAx>
        <c:axId val="32618688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71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60.4</c:v>
                </c:pt>
                <c:pt idx="1">
                  <c:v>63.5</c:v>
                </c:pt>
                <c:pt idx="2">
                  <c:v>67</c:v>
                </c:pt>
                <c:pt idx="3">
                  <c:v>74.599999999999994</c:v>
                </c:pt>
                <c:pt idx="4">
                  <c:v>79.8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584384"/>
        <c:axId val="90829312"/>
      </c:barChart>
      <c:catAx>
        <c:axId val="14958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829312"/>
        <c:crosses val="autoZero"/>
        <c:auto val="1"/>
        <c:lblAlgn val="ctr"/>
        <c:lblOffset val="100"/>
        <c:noMultiLvlLbl val="0"/>
      </c:catAx>
      <c:valAx>
        <c:axId val="908293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958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1026.5</c:v>
                </c:pt>
                <c:pt idx="1">
                  <c:v>1285</c:v>
                </c:pt>
                <c:pt idx="2">
                  <c:v>43.5</c:v>
                </c:pt>
                <c:pt idx="3">
                  <c:v>116.5</c:v>
                </c:pt>
                <c:pt idx="4">
                  <c:v>6294.5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244.5</c:v>
                </c:pt>
                <c:pt idx="1">
                  <c:v>0.3</c:v>
                </c:pt>
                <c:pt idx="2">
                  <c:v>3152.8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69.599999999999994</c:v>
                </c:pt>
                <c:pt idx="1">
                  <c:v>74.400000000000006</c:v>
                </c:pt>
                <c:pt idx="2">
                  <c:v>67.599999999999994</c:v>
                </c:pt>
                <c:pt idx="3">
                  <c:v>46</c:v>
                </c:pt>
                <c:pt idx="4">
                  <c:v>50.5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245248"/>
        <c:axId val="169339712"/>
      </c:barChart>
      <c:catAx>
        <c:axId val="20824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339712"/>
        <c:crosses val="autoZero"/>
        <c:auto val="1"/>
        <c:lblAlgn val="ctr"/>
        <c:lblOffset val="100"/>
        <c:noMultiLvlLbl val="0"/>
      </c:catAx>
      <c:valAx>
        <c:axId val="169339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24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1035</c:v>
                </c:pt>
                <c:pt idx="1">
                  <c:v>100.1</c:v>
                </c:pt>
                <c:pt idx="2">
                  <c:v>16.600000000000001</c:v>
                </c:pt>
                <c:pt idx="3">
                  <c:v>6786.7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121.7</c:v>
                </c:pt>
                <c:pt idx="1">
                  <c:v>137.19999999999999</c:v>
                </c:pt>
                <c:pt idx="2">
                  <c:v>157.9</c:v>
                </c:pt>
                <c:pt idx="3">
                  <c:v>109.7</c:v>
                </c:pt>
                <c:pt idx="4">
                  <c:v>100.9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297024"/>
        <c:axId val="169344320"/>
      </c:barChart>
      <c:catAx>
        <c:axId val="2072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344320"/>
        <c:crosses val="autoZero"/>
        <c:auto val="1"/>
        <c:lblAlgn val="ctr"/>
        <c:lblOffset val="100"/>
        <c:noMultiLvlLbl val="0"/>
      </c:catAx>
      <c:valAx>
        <c:axId val="169344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72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2022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</c:v>
                </c:pt>
                <c:pt idx="1">
                  <c:v>494.8</c:v>
                </c:pt>
                <c:pt idx="2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6.3</c:v>
                </c:pt>
                <c:pt idx="1">
                  <c:v>14.1</c:v>
                </c:pt>
                <c:pt idx="2">
                  <c:v>22.1</c:v>
                </c:pt>
                <c:pt idx="3">
                  <c:v>13.3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744384"/>
        <c:axId val="187429376"/>
      </c:barChart>
      <c:catAx>
        <c:axId val="2097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429376"/>
        <c:crosses val="autoZero"/>
        <c:auto val="1"/>
        <c:lblAlgn val="ctr"/>
        <c:lblOffset val="100"/>
        <c:noMultiLvlLbl val="0"/>
      </c:catAx>
      <c:valAx>
        <c:axId val="1874293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97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255.7</c:v>
                </c:pt>
                <c:pt idx="1">
                  <c:v>19.100000000000001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</c:v>
                </c:pt>
                <c:pt idx="1">
                  <c:v>3.4</c:v>
                </c:pt>
                <c:pt idx="2">
                  <c:v>5.5</c:v>
                </c:pt>
                <c:pt idx="3">
                  <c:v>11.5</c:v>
                </c:pt>
                <c:pt idx="4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653120"/>
        <c:axId val="187431680"/>
      </c:barChart>
      <c:catAx>
        <c:axId val="21165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431680"/>
        <c:crosses val="autoZero"/>
        <c:auto val="1"/>
        <c:lblAlgn val="ctr"/>
        <c:lblOffset val="100"/>
        <c:noMultiLvlLbl val="0"/>
      </c:catAx>
      <c:valAx>
        <c:axId val="18743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165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293767042084"/>
          <c:y val="6.9667719217338123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0459568057803321"/>
                  <c:y val="-7.2070684857773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47 121,2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604,7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287604.8</c:v>
                </c:pt>
                <c:pt idx="1">
                  <c:v>99476.7</c:v>
                </c:pt>
                <c:pt idx="2">
                  <c:v>166999.5</c:v>
                </c:pt>
                <c:pt idx="3">
                  <c:v>134771.6</c:v>
                </c:pt>
                <c:pt idx="4">
                  <c:v>108465.60000000001</c:v>
                </c:pt>
                <c:pt idx="5">
                  <c:v>47121.2</c:v>
                </c:pt>
                <c:pt idx="6">
                  <c:v>161955.6</c:v>
                </c:pt>
                <c:pt idx="7">
                  <c:v>20164.900000000001</c:v>
                </c:pt>
                <c:pt idx="8">
                  <c:v>54604.7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4730240"/>
        <c:axId val="33405120"/>
        <c:axId val="0"/>
      </c:bar3DChart>
      <c:catAx>
        <c:axId val="547302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405120"/>
        <c:crosses val="autoZero"/>
        <c:auto val="1"/>
        <c:lblAlgn val="ctr"/>
        <c:lblOffset val="100"/>
        <c:noMultiLvlLbl val="0"/>
      </c:catAx>
      <c:valAx>
        <c:axId val="33405120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730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16989.2</c:v>
                </c:pt>
                <c:pt idx="1">
                  <c:v>1</c:v>
                </c:pt>
                <c:pt idx="2">
                  <c:v>102.3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360.2</c:v>
                </c:pt>
                <c:pt idx="1">
                  <c:v>395.4</c:v>
                </c:pt>
                <c:pt idx="2">
                  <c:v>339.9</c:v>
                </c:pt>
                <c:pt idx="3">
                  <c:v>96.9</c:v>
                </c:pt>
                <c:pt idx="4">
                  <c:v>68.7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207616"/>
        <c:axId val="208361664"/>
      </c:barChart>
      <c:catAx>
        <c:axId val="2122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361664"/>
        <c:crosses val="autoZero"/>
        <c:auto val="1"/>
        <c:lblAlgn val="ctr"/>
        <c:lblOffset val="100"/>
        <c:noMultiLvlLbl val="0"/>
      </c:catAx>
      <c:valAx>
        <c:axId val="2083616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220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17757.3</c:v>
                </c:pt>
                <c:pt idx="1">
                  <c:v>19887.7</c:v>
                </c:pt>
                <c:pt idx="2">
                  <c:v>17092.599999999999</c:v>
                </c:pt>
                <c:pt idx="3">
                  <c:v>4873.5</c:v>
                </c:pt>
                <c:pt idx="4">
                  <c:v>3456.1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14600704"/>
        <c:axId val="210265792"/>
        <c:axId val="0"/>
      </c:bar3DChart>
      <c:catAx>
        <c:axId val="214600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265792"/>
        <c:crosses val="autoZero"/>
        <c:auto val="1"/>
        <c:lblAlgn val="ctr"/>
        <c:lblOffset val="100"/>
        <c:noMultiLvlLbl val="0"/>
      </c:catAx>
      <c:valAx>
        <c:axId val="21026579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1460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9202.2999999999993</c:v>
                </c:pt>
                <c:pt idx="1">
                  <c:v>11763.1</c:v>
                </c:pt>
                <c:pt idx="2">
                  <c:v>12930.9</c:v>
                </c:pt>
                <c:pt idx="3">
                  <c:v>11756</c:v>
                </c:pt>
                <c:pt idx="4">
                  <c:v>14793.8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98656"/>
        <c:axId val="210267520"/>
        <c:axId val="0"/>
      </c:bar3DChart>
      <c:catAx>
        <c:axId val="21459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67520"/>
        <c:crosses val="autoZero"/>
        <c:auto val="1"/>
        <c:lblAlgn val="ctr"/>
        <c:lblOffset val="100"/>
        <c:noMultiLvlLbl val="0"/>
      </c:catAx>
      <c:valAx>
        <c:axId val="210267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4598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6055</c:v>
                </c:pt>
                <c:pt idx="1">
                  <c:v>6118.9</c:v>
                </c:pt>
                <c:pt idx="2">
                  <c:v>4360.8999999999996</c:v>
                </c:pt>
                <c:pt idx="3">
                  <c:v>3020.4</c:v>
                </c:pt>
                <c:pt idx="4">
                  <c:v>2876.7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872000"/>
        <c:axId val="210269248"/>
        <c:axId val="0"/>
      </c:bar3DChart>
      <c:catAx>
        <c:axId val="2158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69248"/>
        <c:crosses val="autoZero"/>
        <c:auto val="1"/>
        <c:lblAlgn val="ctr"/>
        <c:lblOffset val="100"/>
        <c:noMultiLvlLbl val="0"/>
      </c:catAx>
      <c:valAx>
        <c:axId val="210269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5872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201</c:v>
                </c:pt>
                <c:pt idx="1">
                  <c:v>181.6</c:v>
                </c:pt>
                <c:pt idx="2">
                  <c:v>179.8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59.5</c:v>
                </c:pt>
                <c:pt idx="1">
                  <c:v>128.4</c:v>
                </c:pt>
                <c:pt idx="2">
                  <c:v>364.4</c:v>
                </c:pt>
                <c:pt idx="3">
                  <c:v>95.3</c:v>
                </c:pt>
                <c:pt idx="4">
                  <c:v>81.900000000000006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373.8</c:v>
                </c:pt>
                <c:pt idx="1">
                  <c:v>505.6</c:v>
                </c:pt>
                <c:pt idx="2">
                  <c:v>668.6</c:v>
                </c:pt>
                <c:pt idx="3">
                  <c:v>485.2</c:v>
                </c:pt>
                <c:pt idx="4">
                  <c:v>520.5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5.4</c:v>
                </c:pt>
                <c:pt idx="1">
                  <c:v>6</c:v>
                </c:pt>
                <c:pt idx="2">
                  <c:v>6.2</c:v>
                </c:pt>
                <c:pt idx="3">
                  <c:v>6.5</c:v>
                </c:pt>
                <c:pt idx="4">
                  <c:v>6.7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1174.0999999999999</c:v>
                </c:pt>
                <c:pt idx="1">
                  <c:v>1291.4000000000001</c:v>
                </c:pt>
                <c:pt idx="2">
                  <c:v>1658.8</c:v>
                </c:pt>
                <c:pt idx="3">
                  <c:v>1305.5999999999999</c:v>
                </c:pt>
                <c:pt idx="4">
                  <c:v>1299.8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608384"/>
        <c:axId val="210271552"/>
        <c:axId val="0"/>
      </c:bar3DChart>
      <c:catAx>
        <c:axId val="21460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71552"/>
        <c:crosses val="autoZero"/>
        <c:auto val="1"/>
        <c:lblAlgn val="ctr"/>
        <c:lblOffset val="100"/>
        <c:noMultiLvlLbl val="0"/>
      </c:catAx>
      <c:valAx>
        <c:axId val="210271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4608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19,1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6,2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561,6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</a:t>
                    </a:r>
                    <a:r>
                      <a:rPr lang="ru-RU" dirty="0" smtClean="0"/>
                      <a:t>163,6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190,1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2889360516707454"/>
                  <c:y val="8.09801468507513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295,9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0855731020706658E-2"/>
                  <c:y val="-9.06629485268929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82,1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1838922671446834"/>
                  <c:y val="-1.880928413544051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4 360,9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998855082462639E-2"/>
                  <c:y val="-1.59186144409955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179,7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5658365290853616"/>
                  <c:y val="-6.33803094536594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159,0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19.100000000000001</c:v>
                </c:pt>
                <c:pt idx="1">
                  <c:v>6.2</c:v>
                </c:pt>
                <c:pt idx="2">
                  <c:v>18.5</c:v>
                </c:pt>
                <c:pt idx="3">
                  <c:v>1561.6</c:v>
                </c:pt>
                <c:pt idx="4">
                  <c:v>2163.6</c:v>
                </c:pt>
                <c:pt idx="5">
                  <c:v>190.1</c:v>
                </c:pt>
                <c:pt idx="6">
                  <c:v>5295.9</c:v>
                </c:pt>
                <c:pt idx="7">
                  <c:v>82.1</c:v>
                </c:pt>
                <c:pt idx="8">
                  <c:v>179.7</c:v>
                </c:pt>
                <c:pt idx="9">
                  <c:v>159</c:v>
                </c:pt>
                <c:pt idx="10">
                  <c:v>4360.8999999999996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6.7</c:v>
                </c:pt>
                <c:pt idx="3">
                  <c:v>4.5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8748416"/>
        <c:axId val="215766080"/>
        <c:axId val="0"/>
      </c:bar3DChart>
      <c:catAx>
        <c:axId val="21874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5766080"/>
        <c:crosses val="autoZero"/>
        <c:auto val="1"/>
        <c:lblAlgn val="ctr"/>
        <c:lblOffset val="100"/>
        <c:noMultiLvlLbl val="0"/>
      </c:catAx>
      <c:valAx>
        <c:axId val="2157660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8748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4,5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1,3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0,8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13,7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4.5</c:v>
                </c:pt>
                <c:pt idx="2">
                  <c:v>1.3</c:v>
                </c:pt>
                <c:pt idx="3">
                  <c:v>2.8</c:v>
                </c:pt>
                <c:pt idx="4">
                  <c:v>0.8</c:v>
                </c:pt>
                <c:pt idx="5">
                  <c:v>13.7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12.7</c:v>
                </c:pt>
                <c:pt idx="1">
                  <c:v>13.7</c:v>
                </c:pt>
                <c:pt idx="2">
                  <c:v>13.7</c:v>
                </c:pt>
                <c:pt idx="3">
                  <c:v>8.1</c:v>
                </c:pt>
                <c:pt idx="4">
                  <c:v>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3.5</c:v>
                </c:pt>
                <c:pt idx="1">
                  <c:v>5.6</c:v>
                </c:pt>
                <c:pt idx="2">
                  <c:v>6.9</c:v>
                </c:pt>
                <c:pt idx="3">
                  <c:v>9.1</c:v>
                </c:pt>
                <c:pt idx="4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3490245930242E-3"/>
                  <c:y val="-1.729661257233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3</c:v>
                </c:pt>
                <c:pt idx="1">
                  <c:v>2.2000000000000002</c:v>
                </c:pt>
                <c:pt idx="2">
                  <c:v>1.4</c:v>
                </c:pt>
                <c:pt idx="3">
                  <c:v>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65124399031047E-2"/>
                  <c:y val="0.1015179734774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8.9</c:v>
                </c:pt>
                <c:pt idx="1">
                  <c:v>8.4</c:v>
                </c:pt>
                <c:pt idx="2">
                  <c:v>8.8000000000000007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14271232"/>
        <c:axId val="90791936"/>
        <c:axId val="0"/>
      </c:bar3DChart>
      <c:catAx>
        <c:axId val="1142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79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91936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271232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1051.4405258391482</c:v>
                </c:pt>
                <c:pt idx="1">
                  <c:v>1018.8</c:v>
                </c:pt>
                <c:pt idx="2">
                  <c:v>972.2</c:v>
                </c:pt>
                <c:pt idx="3">
                  <c:v>742.8</c:v>
                </c:pt>
                <c:pt idx="4">
                  <c:v>783.8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457.81805794726165</c:v>
                </c:pt>
                <c:pt idx="1">
                  <c:v>402.3</c:v>
                </c:pt>
                <c:pt idx="2">
                  <c:v>347.7</c:v>
                </c:pt>
                <c:pt idx="3">
                  <c:v>357.5</c:v>
                </c:pt>
                <c:pt idx="4">
                  <c:v>363.3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42240"/>
        <c:axId val="90794240"/>
        <c:axId val="0"/>
      </c:bar3DChart>
      <c:catAx>
        <c:axId val="11444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90794240"/>
        <c:crosses val="autoZero"/>
        <c:auto val="1"/>
        <c:lblAlgn val="ctr"/>
        <c:lblOffset val="100"/>
        <c:noMultiLvlLbl val="0"/>
      </c:catAx>
      <c:valAx>
        <c:axId val="907942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4442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52.7</c:v>
                </c:pt>
                <c:pt idx="2">
                  <c:v>51</c:v>
                </c:pt>
                <c:pt idx="3">
                  <c:v>33</c:v>
                </c:pt>
                <c:pt idx="4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2.4</c:v>
                </c:pt>
                <c:pt idx="3">
                  <c:v>1.6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14443776"/>
        <c:axId val="90796544"/>
      </c:barChart>
      <c:catAx>
        <c:axId val="114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796544"/>
        <c:crosses val="autoZero"/>
        <c:auto val="1"/>
        <c:lblAlgn val="ctr"/>
        <c:lblOffset val="100"/>
        <c:noMultiLvlLbl val="0"/>
      </c:catAx>
      <c:valAx>
        <c:axId val="9079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443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981924920779"/>
          <c:y val="0.16202152237341644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12,9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356715036445807"/>
                  <c:y val="6.974096371789965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17,1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16,1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4,4 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12.9</c:v>
                </c:pt>
                <c:pt idx="1">
                  <c:v>17.100000000000001</c:v>
                </c:pt>
                <c:pt idx="2">
                  <c:v>16.100000000000001</c:v>
                </c:pt>
                <c:pt idx="3">
                  <c:v>4.4000000000000004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244.9</c:v>
                </c:pt>
                <c:pt idx="1">
                  <c:v>169.1</c:v>
                </c:pt>
                <c:pt idx="2">
                  <c:v>274.8</c:v>
                </c:pt>
                <c:pt idx="3">
                  <c:v>576</c:v>
                </c:pt>
                <c:pt idx="4">
                  <c:v>292.7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311.7</c:v>
                </c:pt>
                <c:pt idx="1">
                  <c:v>711</c:v>
                </c:pt>
                <c:pt idx="2">
                  <c:v>1109.9000000000001</c:v>
                </c:pt>
                <c:pt idx="3">
                  <c:v>668.9</c:v>
                </c:pt>
                <c:pt idx="4">
                  <c:v>605.70000000000005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5998.4</c:v>
                </c:pt>
                <c:pt idx="1">
                  <c:v>6902.1</c:v>
                </c:pt>
                <c:pt idx="2">
                  <c:v>7938.4</c:v>
                </c:pt>
                <c:pt idx="3">
                  <c:v>5515</c:v>
                </c:pt>
                <c:pt idx="4">
                  <c:v>5073.1000000000004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3430.4</c:v>
                </c:pt>
                <c:pt idx="1">
                  <c:v>3740</c:v>
                </c:pt>
                <c:pt idx="2">
                  <c:v>3397.6</c:v>
                </c:pt>
                <c:pt idx="3">
                  <c:v>2314.6</c:v>
                </c:pt>
                <c:pt idx="4">
                  <c:v>2541.6999999999998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2979.2</c:v>
                </c:pt>
                <c:pt idx="1">
                  <c:v>3191.6</c:v>
                </c:pt>
                <c:pt idx="2">
                  <c:v>3371.3</c:v>
                </c:pt>
                <c:pt idx="3">
                  <c:v>3751.3</c:v>
                </c:pt>
                <c:pt idx="4">
                  <c:v>4012.6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84352"/>
        <c:axId val="90825280"/>
        <c:axId val="0"/>
      </c:bar3DChart>
      <c:catAx>
        <c:axId val="12688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90825280"/>
        <c:crosses val="autoZero"/>
        <c:auto val="1"/>
        <c:lblAlgn val="ctr"/>
        <c:lblOffset val="100"/>
        <c:noMultiLvlLbl val="0"/>
      </c:catAx>
      <c:valAx>
        <c:axId val="908252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6884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2022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557822913911749"/>
                  <c:y val="-0.232106854132024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промышленной политики Чукотского автономного округа
</a:t>
                    </a:r>
                    <a:r>
                      <a:rPr lang="ru-RU" b="1" dirty="0" smtClean="0"/>
                      <a:t>58,1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 smtClean="0"/>
                      <a:t>2</a:t>
                    </a:r>
                    <a:r>
                      <a:rPr lang="ru-RU" b="1" baseline="0" dirty="0" smtClean="0"/>
                      <a:t> 722,6</a:t>
                    </a:r>
                    <a:r>
                      <a:rPr lang="ru-RU" b="1" dirty="0" smtClean="0"/>
                      <a:t>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19,7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10,5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474,0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86,4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58.1</c:v>
                </c:pt>
                <c:pt idx="1">
                  <c:v>2722.6</c:v>
                </c:pt>
                <c:pt idx="2">
                  <c:v>19.7</c:v>
                </c:pt>
                <c:pt idx="3">
                  <c:v>10.5</c:v>
                </c:pt>
                <c:pt idx="4">
                  <c:v>474</c:v>
                </c:pt>
                <c:pt idx="5">
                  <c:v>86.4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123 686,1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11 150,0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1 026 465,7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975 148,1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5 400,0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X="87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878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155 481,3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229 853,1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78 000,0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142 281,9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219599" custLinFactNeighborX="497" custLinFactNeighborY="-82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9 433,9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78 360,7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32676" cy="970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123 686,1 тыс. рублей</a:t>
          </a:r>
        </a:p>
      </dsp:txBody>
      <dsp:txXfrm>
        <a:off x="47363" y="47363"/>
        <a:ext cx="2437950" cy="875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11 150,0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94820"/>
        <a:ext cx="2534117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1 026 465,7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975 148,1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5 400,0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3594"/>
          <a:ext cx="2470424" cy="1328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43" y="78437"/>
        <a:ext cx="2340738" cy="1198622"/>
      </dsp:txXfrm>
    </dsp:sp>
    <dsp:sp modelId="{D5BC0E73-9EED-4A6C-AD61-5817E425BEE0}">
      <dsp:nvSpPr>
        <dsp:cNvPr id="0" name=""/>
        <dsp:cNvSpPr/>
      </dsp:nvSpPr>
      <dsp:spPr>
        <a:xfrm>
          <a:off x="0" y="1375669"/>
          <a:ext cx="2470424" cy="28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84" y="1389653"/>
        <a:ext cx="2442456" cy="2585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" y="1323854"/>
        <a:ext cx="2400897" cy="2288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1775"/>
          <a:ext cx="2470424" cy="69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8" y="315903"/>
        <a:ext cx="2402168" cy="630859"/>
      </dsp:txXfrm>
    </dsp:sp>
    <dsp:sp modelId="{D5BC0E73-9EED-4A6C-AD61-5817E425BEE0}">
      <dsp:nvSpPr>
        <dsp:cNvPr id="0" name=""/>
        <dsp:cNvSpPr/>
      </dsp:nvSpPr>
      <dsp:spPr>
        <a:xfrm>
          <a:off x="0" y="1094632"/>
          <a:ext cx="2470424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105716"/>
        <a:ext cx="2448256" cy="20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381817"/>
          <a:ext cx="2534674" cy="137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155 481,3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00" y="449117"/>
        <a:ext cx="2400074" cy="124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1640"/>
          <a:ext cx="2438091" cy="838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229 853,1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40" y="42580"/>
        <a:ext cx="2356211" cy="756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162840"/>
          <a:ext cx="2344890" cy="865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78 000,0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26" y="205066"/>
        <a:ext cx="2260438" cy="780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0"/>
          <a:ext cx="2432149" cy="730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142 281,9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6" y="35676"/>
        <a:ext cx="2360797" cy="659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9 433,9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78 360,7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60281"/>
        <a:ext cx="3334335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28 700,0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58731"/>
        <a:ext cx="2786144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17 757,3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6554" y="141573"/>
            <a:ext cx="3979468" cy="5440604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6554" y="141573"/>
            <a:ext cx="3979468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7565" y="1589815"/>
            <a:ext cx="411845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редакции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от 30 марта 2022 года № 14-ОЗ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«О внесении изменений в Закон Чукотского автономного округа «Об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2022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2023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2024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3169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2020 –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3966177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2020 - 2024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84049837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88837" y="830089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39" y="110708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53,4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130467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34916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273063" y="453757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14213660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5337667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5080981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32933" y="1978025"/>
            <a:ext cx="3619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27737" y="2376372"/>
            <a:ext cx="1047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8310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48555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461 020,7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455 290,8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493 036,6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512 849,8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2 110 964,2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2 386 336,7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2 631 588,6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3 048 704,6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3 292 027,3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70 609,1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45 700,9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9 232,1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10 465,0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3 826,4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218 808,8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154 844,2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86 364,3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70 219,2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68 303,5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7 197,7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13 549,4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87459"/>
              </p:ext>
            </p:extLst>
          </p:nvPr>
        </p:nvGraphicFramePr>
        <p:xfrm>
          <a:off x="251520" y="1213274"/>
          <a:ext cx="7685472" cy="105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386 820,4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129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450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949,8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163203"/>
            <a:ext cx="2268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объекту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39 000,0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439" y="2506708"/>
            <a:ext cx="85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02289" y="3747978"/>
            <a:ext cx="742482" cy="25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51587" y="4789634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27" y="3240933"/>
            <a:ext cx="1091821" cy="1091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6508850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6 294,5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1 026,5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1 285,0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36459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43 471,4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1 060 514,4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972,6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1 336 840,9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1 353 909,9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71 838,1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116 494,6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104 440,7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542 384,5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6 276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844,7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7 319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916,1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4 977 466,8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4 539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7 977,6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2 738,2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321119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65834984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51064016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15187997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107 196,0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290620490"/>
              </p:ext>
            </p:extLst>
          </p:nvPr>
        </p:nvGraphicFramePr>
        <p:xfrm>
          <a:off x="6207541" y="4366116"/>
          <a:ext cx="2432149" cy="7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92734234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421401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88236825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28953017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106 325,4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проведение оздоровительной кампании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4 698 333,3тыс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39 690,0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737957"/>
            <a:ext cx="2326943" cy="710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государственных образовательных организациях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156 062,0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3834435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620841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0248973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17946903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97316036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51101285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54470798"/>
              </p:ext>
            </p:extLst>
          </p:nvPr>
        </p:nvGraphicFramePr>
        <p:xfrm>
          <a:off x="506862" y="2150946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2261249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2837555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3 152,8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70028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3 321 130,3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3 538 338,5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3 370 314,0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2 314 571,8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2 541 650,4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3 860,9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67 102,6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58 700,2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3959"/>
              </p:ext>
            </p:extLst>
          </p:nvPr>
        </p:nvGraphicFramePr>
        <p:xfrm>
          <a:off x="166739" y="765762"/>
          <a:ext cx="8013147" cy="19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502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6615" marB="0" anchor="ctr"/>
                </a:tc>
              </a:tr>
              <a:tr h="146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9 672,3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38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364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500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6 898,5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9 092,7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010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43 708,6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2 350,0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528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132 961,0</a:t>
                      </a:r>
                    </a:p>
                  </a:txBody>
                  <a:tcPr marL="9525" marR="9525" marT="6615" marB="0" anchor="ctr"/>
                </a:tc>
              </a:tr>
              <a:tr h="15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569 193,1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777909"/>
            <a:ext cx="16947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Ламутское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29 913,3 тыс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3540" y="4585104"/>
            <a:ext cx="18362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Уэлькаль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638,0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274" y="4900893"/>
            <a:ext cx="191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пищеблока для 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506,9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3540" y="318891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врачебной амбулатории в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Анюйск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3567" y="2764099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3161" y="351248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172614" y="3512083"/>
            <a:ext cx="1109077" cy="487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83568" y="4333496"/>
            <a:ext cx="517858" cy="332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02160" y="4068665"/>
            <a:ext cx="1220586" cy="516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10011" y="3512083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29772" y="3835249"/>
            <a:ext cx="191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участковой больницы в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03,3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967" y="4689769"/>
            <a:ext cx="1646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Чуванское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441552" y="3849162"/>
            <a:ext cx="710586" cy="2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48390" y="4761462"/>
            <a:ext cx="121837" cy="109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18746" y="3512125"/>
            <a:ext cx="859288" cy="8116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722" y="4435709"/>
            <a:ext cx="13493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214 679,9 тыс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279151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8312" y="-18181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977" y="3138530"/>
            <a:ext cx="189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ведомственного жилья для медицинских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57 190,0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3718" y="4743067"/>
            <a:ext cx="183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 пристройки под лечебный корпус 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Чаунской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11 792,5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101234" y="4220270"/>
            <a:ext cx="340318" cy="44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02313" y="4696591"/>
            <a:ext cx="1646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специализированной медицинской помощи в г.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28 384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1777594" y="4067870"/>
            <a:ext cx="1540609" cy="34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694731" y="4212154"/>
            <a:ext cx="1670513" cy="287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19070319"/>
              </p:ext>
            </p:extLst>
          </p:nvPr>
        </p:nvGraphicFramePr>
        <p:xfrm>
          <a:off x="4671978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20967909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6 786,7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1 035,0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2022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81104"/>
              </p:ext>
            </p:extLst>
          </p:nvPr>
        </p:nvGraphicFramePr>
        <p:xfrm>
          <a:off x="180055" y="3849372"/>
          <a:ext cx="8159273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180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5 894 602,0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6 777 375,3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7 806 916,0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5 407 438,9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4 966 930,9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7 767,8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57 848,0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75 611,4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76 198,0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74 810,2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2 993,9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2 998,3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1 100,0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3986" y="166514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9704"/>
              </p:ext>
            </p:extLst>
          </p:nvPr>
        </p:nvGraphicFramePr>
        <p:xfrm>
          <a:off x="255102" y="1057385"/>
          <a:ext cx="8179324" cy="194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815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566,6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14 986,2</a:t>
                      </a:r>
                    </a:p>
                  </a:txBody>
                  <a:tcPr marL="9525" marR="9525" marT="6615" marB="0" anchor="ctr"/>
                </a:tc>
              </a:tr>
              <a:tr h="347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«Молодые профессионалы (повышение конкурентоспособности профессионального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образования)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10 368,3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224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862,3</a:t>
                      </a: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20 151,5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«Цифровая образовательная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6 681,9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093 216,8</a:t>
                      </a:r>
                      <a:endParaRPr lang="ru-RU" sz="9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521" y="368511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221 781,2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2" y="4660652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372 001,1 тыс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0187" y="4960734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с. Островное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251 204,0 тыс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72602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Лорино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123 917,3 тыс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312539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808115"/>
            <a:ext cx="1175886" cy="1060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5134" y="4410739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56744" y="457449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3302" y="4019164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14871" y="4882270"/>
            <a:ext cx="1394960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1 026 465,7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77740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0596243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2020 – 2024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68498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305 349,3  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703 231,1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1 109 924,1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668 858,5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605 650,6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92496"/>
              </p:ext>
            </p:extLst>
          </p:nvPr>
        </p:nvGraphicFramePr>
        <p:xfrm>
          <a:off x="251520" y="1128854"/>
          <a:ext cx="7802515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841,9</a:t>
                      </a:r>
                      <a:endParaRPr lang="ru-RU" sz="1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361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185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380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027,4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124" y="2662521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Нутэпэльмен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42 700,0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22" y="2550526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Янракыннот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210,8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25" y="3990610"/>
            <a:ext cx="2405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развития в 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 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44" y="2083446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060022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 flipV="1">
            <a:off x="5169184" y="3016464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9" y="2664880"/>
            <a:ext cx="1082833" cy="1082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386358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592 966,3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258412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530,0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124" y="3409754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Тавайваам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2124" y="4204252"/>
            <a:ext cx="2268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модульных центров культуры и досуга в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Нунлигран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Энмелен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Сиреники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0275" y="4635139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19 000,0 тыс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489872" y="3358690"/>
            <a:ext cx="974390" cy="253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447274" y="3612355"/>
            <a:ext cx="917718" cy="37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86908" y="3863580"/>
            <a:ext cx="1224954" cy="77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37632" y="3796680"/>
            <a:ext cx="843908" cy="40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169184" y="3510462"/>
            <a:ext cx="917062" cy="101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68415442"/>
              </p:ext>
            </p:extLst>
          </p:nvPr>
        </p:nvGraphicFramePr>
        <p:xfrm>
          <a:off x="268570" y="1038759"/>
          <a:ext cx="8100019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7751672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6879438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68419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244 931,5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169 091,8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274 796,0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576 025,4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292 666,7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4100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103 667,1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103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667,1</a:t>
                      </a:r>
                      <a:endParaRPr lang="ru-RU" sz="12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87747" y="1976506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7355" y="2597010"/>
            <a:ext cx="19189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17 000,0 тыс.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266502" y="2985180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3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646848" y="427679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19 067,1 тыс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770" y="2830240"/>
            <a:ext cx="179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 с искусственным покрытием в г.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2 050,2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01722" y="3147557"/>
            <a:ext cx="504749" cy="236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095069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16 989,2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7179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25 422,9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2 236,7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9 734 165,5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9 183 447,8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6 660 989,8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3 524 775,4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3 079 500,5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79 346,3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359 345,4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582 510,7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273 457,9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254 125,9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85 266,1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85 370,7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102 337,5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58 114,8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33 571,5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14 721,9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234 728,2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649 141,6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473 813,0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954 192,4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7 397 096,0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9 507 903,8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9 161 675,1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6144"/>
              </p:ext>
            </p:extLst>
          </p:nvPr>
        </p:nvGraphicFramePr>
        <p:xfrm>
          <a:off x="247902" y="1103796"/>
          <a:ext cx="8157263" cy="137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473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813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,0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491 644,1</a:t>
                      </a:r>
                    </a:p>
                  </a:txBody>
                  <a:tcPr marL="9525" marR="9525" marT="6615" marB="0" anchor="ctr"/>
                </a:tc>
              </a:tr>
              <a:tr h="212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47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180,6</a:t>
                      </a:r>
                      <a:endParaRPr lang="ru-RU" sz="1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13 249,2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1 025 886,9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658771295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89426607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19 887,7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17 092,6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4 873,5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3 456,1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8581364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70330034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80258348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74394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392,9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016,0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2020 -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>
            <a:off x="3785616" y="1463085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60092"/>
            <a:ext cx="263338" cy="65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93413" y="3877057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05703" y="3964839"/>
            <a:ext cx="519379" cy="314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2022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737936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66932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4 227,3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13 391,6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216,1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19646"/>
              </p:ext>
            </p:extLst>
          </p:nvPr>
        </p:nvGraphicFramePr>
        <p:xfrm>
          <a:off x="197540" y="1179807"/>
          <a:ext cx="8229570" cy="3935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-1 204,6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-1 471,6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-3 442,7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-591,9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802,3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178,6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-627,7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- 4 034,6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4 479,2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5096"/>
              </p:ext>
            </p:extLst>
          </p:nvPr>
        </p:nvGraphicFramePr>
        <p:xfrm>
          <a:off x="147422" y="1253073"/>
          <a:ext cx="8225479" cy="39456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9 435,6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8 134,2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1 478,8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2 756,4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29 265,6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31 006,2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31 407,4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19 373,6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21 146,2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12 364,2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51 836,0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51 237,6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48 890, 9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37 354, 0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39 416,6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89714784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40019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10 249,3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8 478,1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6 287,2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3 863,1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/>
                        </a:rPr>
                        <a:t> 750,0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6 728,1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4 537,2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2 113,1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17 483,5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151821" y="3016163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1454170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2341" y="2656733"/>
            <a:ext cx="489600" cy="159653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4705" y="1865376"/>
            <a:ext cx="487636" cy="238769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737793"/>
            <a:ext cx="489600" cy="151547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2362810"/>
            <a:ext cx="502580" cy="188213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523744"/>
            <a:ext cx="489600" cy="1721198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599300"/>
            <a:ext cx="489600" cy="165376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17130" y="2440843"/>
            <a:ext cx="489600" cy="181549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46195" y="3104593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31,4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17,5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1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19,4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38912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6" y="321282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18,3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01217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513,9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17 334,0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17 829,7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18 118,7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960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12 605,7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12 917,9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13 176,1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435,6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8 138,7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8 134,2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524,5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4 532,5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4 779,2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798,8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2 756,4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1619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149,5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02729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29 265,6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31 006,2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31 407,4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19 373,6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21 146,2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12 718,0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13 664,6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13 694,4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8 142,8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5 628,9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6 896,2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9 073,0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11 269,1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2 921,0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1 367,2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487,7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70993</TotalTime>
  <Words>4823</Words>
  <Application>Microsoft Office PowerPoint</Application>
  <PresentationFormat>Экран (16:10)</PresentationFormat>
  <Paragraphs>1177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Андросова Екатерина Александровна</cp:lastModifiedBy>
  <cp:revision>1616</cp:revision>
  <cp:lastPrinted>2021-12-01T22:22:34Z</cp:lastPrinted>
  <dcterms:created xsi:type="dcterms:W3CDTF">2014-10-23T16:08:30Z</dcterms:created>
  <dcterms:modified xsi:type="dcterms:W3CDTF">2022-04-13T23:25:42Z</dcterms:modified>
</cp:coreProperties>
</file>