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4"/>
  </p:notesMasterIdLst>
  <p:handoutMasterIdLst>
    <p:handoutMasterId r:id="rId55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57" r:id="rId47"/>
    <p:sldId id="488" r:id="rId48"/>
    <p:sldId id="470" r:id="rId49"/>
    <p:sldId id="473" r:id="rId50"/>
    <p:sldId id="474" r:id="rId51"/>
    <p:sldId id="475" r:id="rId52"/>
    <p:sldId id="477" r:id="rId53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8737" autoAdjust="0"/>
  </p:normalViewPr>
  <p:slideViewPr>
    <p:cSldViewPr snapToGrid="0">
      <p:cViewPr>
        <p:scale>
          <a:sx n="130" d="100"/>
          <a:sy n="130" d="100"/>
        </p:scale>
        <p:origin x="-1392" y="-2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0905775445675133E-3"/>
                  <c:y val="-2.6092841841012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47 713,7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51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237,6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320786.7</c:v>
                </c:pt>
                <c:pt idx="1">
                  <c:v>100306.3</c:v>
                </c:pt>
                <c:pt idx="2">
                  <c:v>167954.4</c:v>
                </c:pt>
                <c:pt idx="3">
                  <c:v>140553.20000000001</c:v>
                </c:pt>
                <c:pt idx="4">
                  <c:v>104296.5</c:v>
                </c:pt>
                <c:pt idx="5">
                  <c:v>47713.7</c:v>
                </c:pt>
                <c:pt idx="6">
                  <c:v>164702.1</c:v>
                </c:pt>
                <c:pt idx="7">
                  <c:v>22431.7</c:v>
                </c:pt>
                <c:pt idx="8">
                  <c:v>51237.599999999999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5409792"/>
        <c:axId val="57544064"/>
        <c:axId val="0"/>
      </c:bar3DChart>
      <c:catAx>
        <c:axId val="854097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44064"/>
        <c:crosses val="autoZero"/>
        <c:auto val="1"/>
        <c:lblAlgn val="l"/>
        <c:lblOffset val="100"/>
        <c:noMultiLvlLbl val="0"/>
      </c:catAx>
      <c:valAx>
        <c:axId val="57544064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409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60.4</c:v>
                </c:pt>
                <c:pt idx="1">
                  <c:v>63.5</c:v>
                </c:pt>
                <c:pt idx="2">
                  <c:v>67</c:v>
                </c:pt>
                <c:pt idx="3">
                  <c:v>74.599999999999994</c:v>
                </c:pt>
                <c:pt idx="4">
                  <c:v>79.8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889856"/>
        <c:axId val="31848640"/>
      </c:barChart>
      <c:catAx>
        <c:axId val="8888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848640"/>
        <c:crosses val="autoZero"/>
        <c:auto val="1"/>
        <c:lblAlgn val="ctr"/>
        <c:lblOffset val="100"/>
        <c:noMultiLvlLbl val="0"/>
      </c:catAx>
      <c:valAx>
        <c:axId val="318486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8888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1026.5</c:v>
                </c:pt>
                <c:pt idx="1">
                  <c:v>1285</c:v>
                </c:pt>
                <c:pt idx="2">
                  <c:v>43.5</c:v>
                </c:pt>
                <c:pt idx="3">
                  <c:v>116.5</c:v>
                </c:pt>
                <c:pt idx="4">
                  <c:v>6294.5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244.5</c:v>
                </c:pt>
                <c:pt idx="1">
                  <c:v>0.3</c:v>
                </c:pt>
                <c:pt idx="2">
                  <c:v>3152.8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4.23286207468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69.599999999999994</c:v>
                </c:pt>
                <c:pt idx="1">
                  <c:v>74.400000000000006</c:v>
                </c:pt>
                <c:pt idx="2">
                  <c:v>67.599999999999994</c:v>
                </c:pt>
                <c:pt idx="3">
                  <c:v>46</c:v>
                </c:pt>
                <c:pt idx="4">
                  <c:v>50.5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401792"/>
        <c:axId val="159585920"/>
      </c:barChart>
      <c:catAx>
        <c:axId val="18640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585920"/>
        <c:crosses val="autoZero"/>
        <c:auto val="1"/>
        <c:lblAlgn val="ctr"/>
        <c:lblOffset val="100"/>
        <c:noMultiLvlLbl val="0"/>
      </c:catAx>
      <c:valAx>
        <c:axId val="1595859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40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культуры</c:v>
                </c:pt>
                <c:pt idx="2">
                  <c:v>Аппарат губернатора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1035</c:v>
                </c:pt>
                <c:pt idx="1">
                  <c:v>100.1</c:v>
                </c:pt>
                <c:pt idx="2">
                  <c:v>16.600000000000001</c:v>
                </c:pt>
                <c:pt idx="3">
                  <c:v>6786.7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121.7</c:v>
                </c:pt>
                <c:pt idx="1">
                  <c:v>137.19999999999999</c:v>
                </c:pt>
                <c:pt idx="2">
                  <c:v>157.9</c:v>
                </c:pt>
                <c:pt idx="3">
                  <c:v>109.7</c:v>
                </c:pt>
                <c:pt idx="4">
                  <c:v>100.9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878976"/>
        <c:axId val="161127744"/>
      </c:barChart>
      <c:catAx>
        <c:axId val="1868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127744"/>
        <c:crosses val="autoZero"/>
        <c:auto val="1"/>
        <c:lblAlgn val="ctr"/>
        <c:lblOffset val="100"/>
        <c:noMultiLvlLbl val="0"/>
      </c:catAx>
      <c:valAx>
        <c:axId val="1611277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687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</a:t>
            </a:r>
            <a:r>
              <a:rPr lang="ru-RU" dirty="0" smtClean="0"/>
              <a:t>кинематографию на</a:t>
            </a:r>
            <a:r>
              <a:rPr lang="ru-RU" baseline="0" dirty="0" smtClean="0"/>
              <a:t> 2022 год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</c:v>
                </c:pt>
                <c:pt idx="1">
                  <c:v>494.8</c:v>
                </c:pt>
                <c:pt idx="2">
                  <c:v>22.2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6.3</c:v>
                </c:pt>
                <c:pt idx="1">
                  <c:v>14.1</c:v>
                </c:pt>
                <c:pt idx="2">
                  <c:v>22.1</c:v>
                </c:pt>
                <c:pt idx="3">
                  <c:v>13.3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481024"/>
        <c:axId val="161575424"/>
      </c:barChart>
      <c:catAx>
        <c:axId val="1884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575424"/>
        <c:crosses val="autoZero"/>
        <c:auto val="1"/>
        <c:lblAlgn val="ctr"/>
        <c:lblOffset val="100"/>
        <c:noMultiLvlLbl val="0"/>
      </c:catAx>
      <c:valAx>
        <c:axId val="1615754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848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промышленной политики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255.7</c:v>
                </c:pt>
                <c:pt idx="1">
                  <c:v>19.100000000000001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5</c:v>
                </c:pt>
                <c:pt idx="1">
                  <c:v>3.4</c:v>
                </c:pt>
                <c:pt idx="2">
                  <c:v>5.5</c:v>
                </c:pt>
                <c:pt idx="3">
                  <c:v>11.5</c:v>
                </c:pt>
                <c:pt idx="4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557504"/>
        <c:axId val="161577152"/>
      </c:barChart>
      <c:catAx>
        <c:axId val="19355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577152"/>
        <c:crosses val="autoZero"/>
        <c:auto val="1"/>
        <c:lblAlgn val="ctr"/>
        <c:lblOffset val="100"/>
        <c:noMultiLvlLbl val="0"/>
      </c:catAx>
      <c:valAx>
        <c:axId val="1615771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9355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6293767042084"/>
          <c:y val="6.9667719217338123E-2"/>
          <c:w val="0.67292724599924558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0459568057803321"/>
                  <c:y val="-7.2070684857773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47 121,2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54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604,7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287604.8</c:v>
                </c:pt>
                <c:pt idx="1">
                  <c:v>99476.7</c:v>
                </c:pt>
                <c:pt idx="2">
                  <c:v>166999.5</c:v>
                </c:pt>
                <c:pt idx="3">
                  <c:v>134771.6</c:v>
                </c:pt>
                <c:pt idx="4">
                  <c:v>108465.60000000001</c:v>
                </c:pt>
                <c:pt idx="5">
                  <c:v>47121.2</c:v>
                </c:pt>
                <c:pt idx="6">
                  <c:v>161955.6</c:v>
                </c:pt>
                <c:pt idx="7">
                  <c:v>20164.900000000001</c:v>
                </c:pt>
                <c:pt idx="8">
                  <c:v>54604.7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5411328"/>
        <c:axId val="57343296"/>
        <c:axId val="0"/>
      </c:bar3DChart>
      <c:catAx>
        <c:axId val="854113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343296"/>
        <c:crosses val="autoZero"/>
        <c:auto val="1"/>
        <c:lblAlgn val="ctr"/>
        <c:lblOffset val="100"/>
        <c:noMultiLvlLbl val="0"/>
      </c:catAx>
      <c:valAx>
        <c:axId val="57343296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411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16989.2</c:v>
                </c:pt>
                <c:pt idx="1">
                  <c:v>1</c:v>
                </c:pt>
                <c:pt idx="2">
                  <c:v>102.3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360.2</c:v>
                </c:pt>
                <c:pt idx="1">
                  <c:v>395.4</c:v>
                </c:pt>
                <c:pt idx="2">
                  <c:v>339.9</c:v>
                </c:pt>
                <c:pt idx="3">
                  <c:v>96.9</c:v>
                </c:pt>
                <c:pt idx="4">
                  <c:v>68.7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271104"/>
        <c:axId val="161675456"/>
      </c:barChart>
      <c:catAx>
        <c:axId val="1962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675456"/>
        <c:crosses val="autoZero"/>
        <c:auto val="1"/>
        <c:lblAlgn val="ctr"/>
        <c:lblOffset val="100"/>
        <c:noMultiLvlLbl val="0"/>
      </c:catAx>
      <c:valAx>
        <c:axId val="1616754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62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17757.3</c:v>
                </c:pt>
                <c:pt idx="1">
                  <c:v>19887.7</c:v>
                </c:pt>
                <c:pt idx="2">
                  <c:v>17092.599999999999</c:v>
                </c:pt>
                <c:pt idx="3">
                  <c:v>4873.5</c:v>
                </c:pt>
                <c:pt idx="4">
                  <c:v>3456.1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96305408"/>
        <c:axId val="188555840"/>
        <c:axId val="0"/>
      </c:bar3DChart>
      <c:catAx>
        <c:axId val="196305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555840"/>
        <c:crosses val="autoZero"/>
        <c:auto val="1"/>
        <c:lblAlgn val="ctr"/>
        <c:lblOffset val="100"/>
        <c:noMultiLvlLbl val="0"/>
      </c:catAx>
      <c:valAx>
        <c:axId val="18855584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9630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9202.2999999999993</c:v>
                </c:pt>
                <c:pt idx="1">
                  <c:v>11763.1</c:v>
                </c:pt>
                <c:pt idx="2">
                  <c:v>12930.9</c:v>
                </c:pt>
                <c:pt idx="3">
                  <c:v>11756</c:v>
                </c:pt>
                <c:pt idx="4">
                  <c:v>14793.8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034496"/>
        <c:axId val="188609024"/>
        <c:axId val="0"/>
      </c:bar3DChart>
      <c:catAx>
        <c:axId val="18903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8609024"/>
        <c:crosses val="autoZero"/>
        <c:auto val="1"/>
        <c:lblAlgn val="ctr"/>
        <c:lblOffset val="100"/>
        <c:noMultiLvlLbl val="0"/>
      </c:catAx>
      <c:valAx>
        <c:axId val="1886090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9034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6055</c:v>
                </c:pt>
                <c:pt idx="1">
                  <c:v>6118.9</c:v>
                </c:pt>
                <c:pt idx="2">
                  <c:v>4360.8999999999996</c:v>
                </c:pt>
                <c:pt idx="3">
                  <c:v>3020.4</c:v>
                </c:pt>
                <c:pt idx="4">
                  <c:v>2876.7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013440"/>
        <c:axId val="188609600"/>
        <c:axId val="0"/>
      </c:bar3DChart>
      <c:catAx>
        <c:axId val="19801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88609600"/>
        <c:crosses val="autoZero"/>
        <c:auto val="1"/>
        <c:lblAlgn val="ctr"/>
        <c:lblOffset val="100"/>
        <c:noMultiLvlLbl val="0"/>
      </c:catAx>
      <c:valAx>
        <c:axId val="1886096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8013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7165921936955"/>
          <c:y val="3.5357904503792177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201</c:v>
                </c:pt>
                <c:pt idx="1">
                  <c:v>181.6</c:v>
                </c:pt>
                <c:pt idx="2">
                  <c:v>179.8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59.5</c:v>
                </c:pt>
                <c:pt idx="1">
                  <c:v>128.4</c:v>
                </c:pt>
                <c:pt idx="2">
                  <c:v>364.4</c:v>
                </c:pt>
                <c:pt idx="3">
                  <c:v>95.3</c:v>
                </c:pt>
                <c:pt idx="4">
                  <c:v>81.900000000000006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373.8</c:v>
                </c:pt>
                <c:pt idx="1">
                  <c:v>505.6</c:v>
                </c:pt>
                <c:pt idx="2">
                  <c:v>668.6</c:v>
                </c:pt>
                <c:pt idx="3">
                  <c:v>485.2</c:v>
                </c:pt>
                <c:pt idx="4">
                  <c:v>520.5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5.4</c:v>
                </c:pt>
                <c:pt idx="1">
                  <c:v>6</c:v>
                </c:pt>
                <c:pt idx="2">
                  <c:v>6.2</c:v>
                </c:pt>
                <c:pt idx="3">
                  <c:v>6.5</c:v>
                </c:pt>
                <c:pt idx="4">
                  <c:v>6.7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1174.0999999999999</c:v>
                </c:pt>
                <c:pt idx="1">
                  <c:v>1291.4000000000001</c:v>
                </c:pt>
                <c:pt idx="2">
                  <c:v>1658.8</c:v>
                </c:pt>
                <c:pt idx="3">
                  <c:v>1305.5999999999999</c:v>
                </c:pt>
                <c:pt idx="4">
                  <c:v>1299.8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012928"/>
        <c:axId val="188611904"/>
        <c:axId val="0"/>
      </c:bar3DChart>
      <c:catAx>
        <c:axId val="19801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88611904"/>
        <c:crosses val="autoZero"/>
        <c:auto val="1"/>
        <c:lblAlgn val="ctr"/>
        <c:lblOffset val="100"/>
        <c:noMultiLvlLbl val="0"/>
      </c:catAx>
      <c:valAx>
        <c:axId val="188611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801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</c:dPt>
          <c:dPt>
            <c:idx val="7"/>
            <c:bubble3D val="0"/>
          </c:dPt>
          <c:dPt>
            <c:idx val="9"/>
            <c:bubble3D val="0"/>
            <c:explosion val="9"/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19,1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6,2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18,5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561,6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2 </a:t>
                    </a:r>
                    <a:r>
                      <a:rPr lang="ru-RU" dirty="0" smtClean="0"/>
                      <a:t>163,6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190,1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2889360516707454"/>
                  <c:y val="8.09801468507513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295,9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4.0855731020706658E-2"/>
                  <c:y val="-9.06629485268929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82,1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31838922671446834"/>
                  <c:y val="-1.880928413544051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4 360,9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998855082462639E-2"/>
                  <c:y val="-1.59186144409955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179,7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35658365290853616"/>
                  <c:y val="-6.33803094536594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159,0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</a:t>
                    </a:r>
                    <a:r>
                      <a:rPr lang="ru-RU" dirty="0" smtClean="0"/>
                      <a:t>584,0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19.100000000000001</c:v>
                </c:pt>
                <c:pt idx="1">
                  <c:v>6.2</c:v>
                </c:pt>
                <c:pt idx="2">
                  <c:v>18.5</c:v>
                </c:pt>
                <c:pt idx="3">
                  <c:v>1561.6</c:v>
                </c:pt>
                <c:pt idx="4">
                  <c:v>2163.6</c:v>
                </c:pt>
                <c:pt idx="5">
                  <c:v>190.1</c:v>
                </c:pt>
                <c:pt idx="6">
                  <c:v>5295.9</c:v>
                </c:pt>
                <c:pt idx="7">
                  <c:v>82.1</c:v>
                </c:pt>
                <c:pt idx="8">
                  <c:v>179.7</c:v>
                </c:pt>
                <c:pt idx="9">
                  <c:v>159</c:v>
                </c:pt>
                <c:pt idx="10">
                  <c:v>4360.8999999999996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7.9</c:v>
                </c:pt>
                <c:pt idx="2">
                  <c:v>6.7</c:v>
                </c:pt>
                <c:pt idx="3">
                  <c:v>4.5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9769600"/>
        <c:axId val="72173824"/>
        <c:axId val="0"/>
      </c:bar3DChart>
      <c:catAx>
        <c:axId val="19976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2173824"/>
        <c:crosses val="autoZero"/>
        <c:auto val="1"/>
        <c:lblAlgn val="ctr"/>
        <c:lblOffset val="100"/>
        <c:noMultiLvlLbl val="0"/>
      </c:catAx>
      <c:valAx>
        <c:axId val="721738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9769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8,1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4,5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1,3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2,8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0,8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13,7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8.1</c:v>
                </c:pt>
                <c:pt idx="1">
                  <c:v>4.5</c:v>
                </c:pt>
                <c:pt idx="2">
                  <c:v>1.3</c:v>
                </c:pt>
                <c:pt idx="3">
                  <c:v>2.8</c:v>
                </c:pt>
                <c:pt idx="4">
                  <c:v>0.8</c:v>
                </c:pt>
                <c:pt idx="5">
                  <c:v>13.7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ln w="9525"/>
            </c:spPr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12.7</c:v>
                </c:pt>
                <c:pt idx="1">
                  <c:v>13.7</c:v>
                </c:pt>
                <c:pt idx="2">
                  <c:v>13.7</c:v>
                </c:pt>
                <c:pt idx="3">
                  <c:v>8.1</c:v>
                </c:pt>
                <c:pt idx="4">
                  <c:v>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3.5</c:v>
                </c:pt>
                <c:pt idx="1">
                  <c:v>5.6</c:v>
                </c:pt>
                <c:pt idx="2">
                  <c:v>6.9</c:v>
                </c:pt>
                <c:pt idx="3">
                  <c:v>9.1</c:v>
                </c:pt>
                <c:pt idx="4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53490245930242E-3"/>
                  <c:y val="-1.729661257233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65965154029915E-2"/>
                  <c:y val="-9.09434354261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3</c:v>
                </c:pt>
                <c:pt idx="1">
                  <c:v>2.2000000000000002</c:v>
                </c:pt>
                <c:pt idx="2">
                  <c:v>1.4</c:v>
                </c:pt>
                <c:pt idx="3">
                  <c:v>1</c:v>
                </c:pt>
                <c:pt idx="4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65124399031047E-2"/>
                  <c:y val="0.1015179734774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8.9</c:v>
                </c:pt>
                <c:pt idx="1">
                  <c:v>8.4</c:v>
                </c:pt>
                <c:pt idx="2">
                  <c:v>8.8000000000000007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32666112"/>
        <c:axId val="32188096"/>
        <c:axId val="0"/>
      </c:bar3DChart>
      <c:catAx>
        <c:axId val="326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18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88096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666112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1051.4405258391482</c:v>
                </c:pt>
                <c:pt idx="1">
                  <c:v>1018.8</c:v>
                </c:pt>
                <c:pt idx="2">
                  <c:v>972.2</c:v>
                </c:pt>
                <c:pt idx="3">
                  <c:v>742.8</c:v>
                </c:pt>
                <c:pt idx="4">
                  <c:v>783.8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457.81805794726165</c:v>
                </c:pt>
                <c:pt idx="1">
                  <c:v>402.3</c:v>
                </c:pt>
                <c:pt idx="2">
                  <c:v>347.7</c:v>
                </c:pt>
                <c:pt idx="3">
                  <c:v>357.5</c:v>
                </c:pt>
                <c:pt idx="4">
                  <c:v>363.3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68160"/>
        <c:axId val="32190400"/>
        <c:axId val="0"/>
      </c:bar3DChart>
      <c:catAx>
        <c:axId val="3266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32190400"/>
        <c:crosses val="autoZero"/>
        <c:auto val="1"/>
        <c:lblAlgn val="ctr"/>
        <c:lblOffset val="100"/>
        <c:noMultiLvlLbl val="0"/>
      </c:catAx>
      <c:valAx>
        <c:axId val="321904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668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46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52.7</c:v>
                </c:pt>
                <c:pt idx="2">
                  <c:v>51</c:v>
                </c:pt>
                <c:pt idx="3">
                  <c:v>33</c:v>
                </c:pt>
                <c:pt idx="4">
                  <c:v>34.200000000000003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2.4</c:v>
                </c:pt>
                <c:pt idx="3">
                  <c:v>1.6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2925184"/>
        <c:axId val="32189824"/>
      </c:barChart>
      <c:catAx>
        <c:axId val="329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189824"/>
        <c:crosses val="autoZero"/>
        <c:auto val="1"/>
        <c:lblAlgn val="ctr"/>
        <c:lblOffset val="100"/>
        <c:noMultiLvlLbl val="0"/>
      </c:catAx>
      <c:valAx>
        <c:axId val="3218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9251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981924920779"/>
          <c:y val="0.16202152237341644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12,9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356715036445807"/>
                  <c:y val="6.9740963717899651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17,1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16,1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4,4 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2,9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#,##0.0_р_._-;\-* #,##0.0_р_._-;_-* "-"??_р_._-;_-@_-</c:formatCode>
                <c:ptCount val="5"/>
                <c:pt idx="0">
                  <c:v>12.9</c:v>
                </c:pt>
                <c:pt idx="1">
                  <c:v>17.100000000000001</c:v>
                </c:pt>
                <c:pt idx="2">
                  <c:v>16.100000000000001</c:v>
                </c:pt>
                <c:pt idx="3">
                  <c:v>4.4000000000000004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244.9</c:v>
                </c:pt>
                <c:pt idx="1">
                  <c:v>169.1</c:v>
                </c:pt>
                <c:pt idx="2">
                  <c:v>274.8</c:v>
                </c:pt>
                <c:pt idx="3">
                  <c:v>576</c:v>
                </c:pt>
                <c:pt idx="4">
                  <c:v>292.7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311.7</c:v>
                </c:pt>
                <c:pt idx="1">
                  <c:v>711</c:v>
                </c:pt>
                <c:pt idx="2">
                  <c:v>1109.9000000000001</c:v>
                </c:pt>
                <c:pt idx="3">
                  <c:v>668.9</c:v>
                </c:pt>
                <c:pt idx="4">
                  <c:v>605.70000000000005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5998.4</c:v>
                </c:pt>
                <c:pt idx="1">
                  <c:v>6902.1</c:v>
                </c:pt>
                <c:pt idx="2">
                  <c:v>7938.4</c:v>
                </c:pt>
                <c:pt idx="3">
                  <c:v>5515</c:v>
                </c:pt>
                <c:pt idx="4">
                  <c:v>5073.1000000000004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3430.4</c:v>
                </c:pt>
                <c:pt idx="1">
                  <c:v>3740</c:v>
                </c:pt>
                <c:pt idx="2">
                  <c:v>3397.6</c:v>
                </c:pt>
                <c:pt idx="3">
                  <c:v>2314.6</c:v>
                </c:pt>
                <c:pt idx="4">
                  <c:v>2541.6999999999998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2979.2</c:v>
                </c:pt>
                <c:pt idx="1">
                  <c:v>3191.6</c:v>
                </c:pt>
                <c:pt idx="2">
                  <c:v>3371.3</c:v>
                </c:pt>
                <c:pt idx="3">
                  <c:v>3751.3</c:v>
                </c:pt>
                <c:pt idx="4">
                  <c:v>4012.6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834880"/>
        <c:axId val="32193856"/>
        <c:axId val="0"/>
      </c:bar3DChart>
      <c:catAx>
        <c:axId val="7583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32193856"/>
        <c:crosses val="autoZero"/>
        <c:auto val="1"/>
        <c:lblAlgn val="ctr"/>
        <c:lblOffset val="100"/>
        <c:noMultiLvlLbl val="0"/>
      </c:catAx>
      <c:valAx>
        <c:axId val="321938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75834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 на 2022 год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557822913911749"/>
                  <c:y val="-0.232106854132024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промышленной политики Чукотского автономного округа
</a:t>
                    </a:r>
                    <a:r>
                      <a:rPr lang="ru-RU" b="1" dirty="0" smtClean="0"/>
                      <a:t>58,1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 smtClean="0"/>
                      <a:t>2</a:t>
                    </a:r>
                    <a:r>
                      <a:rPr lang="ru-RU" b="1" baseline="0" dirty="0" smtClean="0"/>
                      <a:t> 722,6</a:t>
                    </a:r>
                    <a:r>
                      <a:rPr lang="ru-RU" b="1" dirty="0" smtClean="0"/>
                      <a:t>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b="1" dirty="0" smtClean="0"/>
                      <a:t>19,7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664572673180877E-2"/>
                  <c:y val="0.125592021692740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10,5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776455643724302E-2"/>
                  <c:y val="4.05508570819674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474,0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86,4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58.1</c:v>
                </c:pt>
                <c:pt idx="1">
                  <c:v>2722.6</c:v>
                </c:pt>
                <c:pt idx="2">
                  <c:v>19.7</c:v>
                </c:pt>
                <c:pt idx="3">
                  <c:v>10.5</c:v>
                </c:pt>
                <c:pt idx="4">
                  <c:v>474</c:v>
                </c:pt>
                <c:pt idx="5">
                  <c:v>86.4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123 686,1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11 150,0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1 026 465,7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975 148,1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5 400,0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X="87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87872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155 481,3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229 853,1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78 000,0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выплаты в связи с рождением (усыновлением) первого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142 281,9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219599" custLinFactNeighborX="497" custLinFactNeighborY="-82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9 433,9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78 360,7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государственных органов и подведомственных учреждений"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28 700,0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17 757,3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14.04.2022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6554" y="141573"/>
            <a:ext cx="3979468" cy="5440604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6554" y="141573"/>
            <a:ext cx="3979468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7565" y="1589815"/>
            <a:ext cx="41184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п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 проекту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 внесении изменений в Закон Чукотского автономного округа «Об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2022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на плановый период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2023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2024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3169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2020 – 2024 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63966177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2020 - 2024 годах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84049837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88837" y="830089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0424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4639" y="110708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53,4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206324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2053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7" y="130467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47,8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34916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273063" y="4537571"/>
            <a:ext cx="293426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14213660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5337667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5080981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2020-2024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3528" y="1158875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532933" y="1978025"/>
            <a:ext cx="36195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27737" y="2376372"/>
            <a:ext cx="104775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8310" y="2399422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7150" y="2184400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19086" y="1620622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48555"/>
              </p:ext>
            </p:extLst>
          </p:nvPr>
        </p:nvGraphicFramePr>
        <p:xfrm>
          <a:off x="323529" y="3438401"/>
          <a:ext cx="8337668" cy="198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/>
                <a:gridCol w="972922"/>
                <a:gridCol w="972922"/>
                <a:gridCol w="1031443"/>
                <a:gridCol w="1060704"/>
                <a:gridCol w="1097280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461 020,7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455 290,8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473 986,9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493 036,6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512 849,8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2 110 964,2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2 386 336,7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2 631 588,6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3 048 704,6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3 292 027,3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70 609,1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45 700,9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9 232,1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10 465,0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3 826,4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218 808,8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154 844,2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86 364,3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70 219,2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68 303,5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7 197,7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13 549,4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45 414,5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87459"/>
              </p:ext>
            </p:extLst>
          </p:nvPr>
        </p:nvGraphicFramePr>
        <p:xfrm>
          <a:off x="251520" y="1213274"/>
          <a:ext cx="7685472" cy="105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/>
                <a:gridCol w="2984602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386 820,4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«Старшее поколение»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58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129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,4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450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949,8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3163203"/>
            <a:ext cx="2268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объекту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старшего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39 000,0 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439" y="2506708"/>
            <a:ext cx="852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02289" y="3747978"/>
            <a:ext cx="742482" cy="258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51587" y="4789634"/>
            <a:ext cx="1224502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29,4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27" y="3240933"/>
            <a:ext cx="1091821" cy="10918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6508850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6 294,5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1 026,5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1 285,0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детей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36459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968279"/>
                <a:gridCol w="1016813"/>
                <a:gridCol w="1207008"/>
                <a:gridCol w="1170432"/>
                <a:gridCol w="1294790"/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43 471,4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42 421,4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42 423,4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1 060 514,4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972,6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1 336 840,9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1 353 909,9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71 838,1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403,5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116 494,6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104 440,7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104 413,8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542 384,5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6 276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844,7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7 319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916,1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4 977 466,8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4 539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330,2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31 975,6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7 977,6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2 738,2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321119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265834984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510640165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315187997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107 196,0 тыс. рублей</a:t>
              </a:r>
              <a:endParaRPr lang="ru-RU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290620490"/>
              </p:ext>
            </p:extLst>
          </p:nvPr>
        </p:nvGraphicFramePr>
        <p:xfrm>
          <a:off x="6207541" y="4366116"/>
          <a:ext cx="2432149" cy="73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92734234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421401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88236825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28953017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106 325,4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проведение оздоровительной кампании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54 000,0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4 698 333,3тыс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39 690,0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737957"/>
            <a:ext cx="2326943" cy="710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ремонтных работ в государственных образовательных организациях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80 000,0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156 062,0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3834435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6208419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30248973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17946903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97316036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51101285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54470798"/>
              </p:ext>
            </p:extLst>
          </p:nvPr>
        </p:nvGraphicFramePr>
        <p:xfrm>
          <a:off x="506862" y="2150946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2261249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2837555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3 152,8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70028"/>
              </p:ext>
            </p:extLst>
          </p:nvPr>
        </p:nvGraphicFramePr>
        <p:xfrm>
          <a:off x="521746" y="4023360"/>
          <a:ext cx="7898049" cy="13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/>
                <a:gridCol w="907085"/>
                <a:gridCol w="848563"/>
                <a:gridCol w="731520"/>
                <a:gridCol w="790041"/>
                <a:gridCol w="760781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3 321 130,3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3 538 338,5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3 370 314,0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2 314 571,8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2 541 650,4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3 860,9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67 102,6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58 700,2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20 999,3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3959"/>
              </p:ext>
            </p:extLst>
          </p:nvPr>
        </p:nvGraphicFramePr>
        <p:xfrm>
          <a:off x="166739" y="765762"/>
          <a:ext cx="8013147" cy="198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/>
                <a:gridCol w="2907971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502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6615" marB="0" anchor="ctr"/>
                </a:tc>
              </a:tr>
              <a:tr h="1463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9 672,3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389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364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500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6 898,5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6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9 092,7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010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43 708,6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2 350,0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528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"Модернизация первичного звена здравоохранения Российской Федерации"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132 961,0</a:t>
                      </a:r>
                    </a:p>
                  </a:txBody>
                  <a:tcPr marL="9525" marR="9525" marT="6615" marB="0" anchor="ctr"/>
                </a:tc>
              </a:tr>
              <a:tr h="15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569 193,1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777909"/>
            <a:ext cx="16947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в 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Ламутское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29 913,3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3540" y="4585104"/>
            <a:ext cx="18362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Уэлькаль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34 638,0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274" y="4900893"/>
            <a:ext cx="191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пищеблока для </a:t>
            </a:r>
            <a:r>
              <a:rPr lang="ru-RU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22 506,9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3540" y="318891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модульной врачебной амбулатории в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Анюйск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3567" y="2764099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3161" y="351248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172614" y="3512083"/>
            <a:ext cx="1109077" cy="487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083568" y="4333496"/>
            <a:ext cx="517858" cy="332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02160" y="4068665"/>
            <a:ext cx="1220586" cy="516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610011" y="3512083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29772" y="3835249"/>
            <a:ext cx="191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модульной участковой больницы в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Рыткучи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14 903,3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0967" y="4689769"/>
            <a:ext cx="1646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фельдшерско-акушерского пункта в 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Чуванское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28 384,3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441552" y="3849162"/>
            <a:ext cx="710586" cy="218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48390" y="4761462"/>
            <a:ext cx="121837" cy="109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18746" y="3512125"/>
            <a:ext cx="859288" cy="8116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3722" y="4435709"/>
            <a:ext cx="13493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214 679,9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279151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8312" y="-18181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977" y="3138530"/>
            <a:ext cx="189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ведомственного жилья для медицинских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57 190,0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93718" y="4743067"/>
            <a:ext cx="183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здания пристройки под лечебный корпус </a:t>
            </a:r>
            <a:r>
              <a:rPr lang="ru-RU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Чаунской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11 792,5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101234" y="4220270"/>
            <a:ext cx="340318" cy="44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602313" y="4696591"/>
            <a:ext cx="1646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специализированной медицинской помощи в г.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28 384,3 тыс. рублей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1777594" y="4067870"/>
            <a:ext cx="1540609" cy="34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694731" y="4212154"/>
            <a:ext cx="1670513" cy="287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19070319"/>
              </p:ext>
            </p:extLst>
          </p:nvPr>
        </p:nvGraphicFramePr>
        <p:xfrm>
          <a:off x="4671978" y="919165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20967909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1541" y="1678049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6 786,7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1 035,0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2022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81104"/>
              </p:ext>
            </p:extLst>
          </p:nvPr>
        </p:nvGraphicFramePr>
        <p:xfrm>
          <a:off x="180055" y="3849372"/>
          <a:ext cx="8159273" cy="17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/>
                <a:gridCol w="811987"/>
                <a:gridCol w="761796"/>
                <a:gridCol w="724204"/>
                <a:gridCol w="782727"/>
                <a:gridCol w="702259"/>
              </a:tblGrid>
              <a:tr h="1804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5 894 602,0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6 777 375,3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7 806 916,0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5 407 438,9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4 966 930,9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7 767,8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8 509,2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57 848,0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75 611,4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76 198,0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74 810,2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2 993,9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2 998,3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1 100,0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761,9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82914" y="813860"/>
            <a:ext cx="132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03252" y="1818391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383986" y="1665147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7" y="1004963"/>
            <a:ext cx="688831" cy="111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97427" y="1107629"/>
            <a:ext cx="259251" cy="10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97427" y="1420233"/>
            <a:ext cx="411651" cy="3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89704"/>
              </p:ext>
            </p:extLst>
          </p:nvPr>
        </p:nvGraphicFramePr>
        <p:xfrm>
          <a:off x="255102" y="1057385"/>
          <a:ext cx="8179324" cy="194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3966856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815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566,6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14 986,2</a:t>
                      </a:r>
                    </a:p>
                  </a:txBody>
                  <a:tcPr marL="9525" marR="9525" marT="6615" marB="0" anchor="ctr"/>
                </a:tc>
              </a:tr>
              <a:tr h="347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«Молодые профессионалы (повышение конкурентоспособности профессионального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образования)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10 368,3</a:t>
                      </a: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6615" marB="0" anchor="ctr"/>
                </a:tc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224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862,3</a:t>
                      </a: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20 151,5</a:t>
                      </a: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«Цифровая образовательная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6 681,9</a:t>
                      </a:r>
                    </a:p>
                  </a:txBody>
                  <a:tcPr marL="9525" marR="9525" marT="6615" marB="0" anchor="ctr"/>
                </a:tc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093 216,8</a:t>
                      </a:r>
                      <a:endParaRPr lang="ru-RU" sz="9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521" y="368511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221 781,2 тыс. 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582" y="4660652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372 001,1 тыс. 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0187" y="4960734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с. Островное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251 204,0 тыс. 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726024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Лорино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123 917,3 тыс. 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621" y="312539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808115"/>
            <a:ext cx="1175886" cy="106070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0879" y="3917900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5134" y="4410739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56744" y="4574493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73302" y="4019164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14871" y="4882270"/>
            <a:ext cx="1394960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1 026 465,7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77740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0596243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2020 – 2024 годах,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593,0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68498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08322"/>
                <a:gridCol w="1324051"/>
                <a:gridCol w="1433779"/>
                <a:gridCol w="1345997"/>
                <a:gridCol w="1207008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305 349,3  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703 231,1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1 109 924,1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668 858,5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605 650,6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92496"/>
              </p:ext>
            </p:extLst>
          </p:nvPr>
        </p:nvGraphicFramePr>
        <p:xfrm>
          <a:off x="251520" y="1128854"/>
          <a:ext cx="7802515" cy="86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/>
                <a:gridCol w="2721254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841,9</a:t>
                      </a:r>
                      <a:endParaRPr lang="ru-RU" sz="1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361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185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380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027,4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124" y="2662521"/>
            <a:ext cx="238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Нутэпэльмен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42 700,0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22" y="2550526"/>
            <a:ext cx="2268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Янракыннот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27 210,8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25" y="3990610"/>
            <a:ext cx="2405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развития в г.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Певек»  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310 582,5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44" y="2083446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060022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 flipV="1">
            <a:off x="5169184" y="3016464"/>
            <a:ext cx="1002940" cy="189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9" y="2664880"/>
            <a:ext cx="1082833" cy="1082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386358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592 966,3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258412"/>
            <a:ext cx="2268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Чаплино»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61 530,0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124" y="3409754"/>
            <a:ext cx="238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модульного здания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Тавайваам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72124" y="4204252"/>
            <a:ext cx="22682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модульных центров культуры и досуга в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Нунлигран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Энмелен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Сиреники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0275" y="4635139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Канчалан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2489872" y="3358690"/>
            <a:ext cx="974390" cy="253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447274" y="3612355"/>
            <a:ext cx="917718" cy="37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086908" y="3863580"/>
            <a:ext cx="1224954" cy="77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437632" y="3796680"/>
            <a:ext cx="843908" cy="40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169184" y="3510462"/>
            <a:ext cx="917062" cy="101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68415442"/>
              </p:ext>
            </p:extLst>
          </p:nvPr>
        </p:nvGraphicFramePr>
        <p:xfrm>
          <a:off x="268570" y="1038759"/>
          <a:ext cx="8100019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47751672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76879438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в 2020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68419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/>
                <a:gridCol w="1133856"/>
                <a:gridCol w="892455"/>
                <a:gridCol w="833932"/>
                <a:gridCol w="921716"/>
                <a:gridCol w="790041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244 931,5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169 091,8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274 796,0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576 025,4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292 666,7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24100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/>
                <a:gridCol w="348212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103 667,1</a:t>
                      </a:r>
                    </a:p>
                  </a:txBody>
                  <a:tcPr marL="9525" marR="9525" marT="6615" marB="0" anchor="ctr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103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667,1</a:t>
                      </a:r>
                      <a:endParaRPr lang="ru-RU" sz="12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87747" y="1976506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7355" y="2597010"/>
            <a:ext cx="19189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«Спортивный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 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17 000,0 тыс. рублей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266502" y="2985180"/>
            <a:ext cx="485494" cy="16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3" y="2670321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646848" y="427679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19 067,1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770" y="2830240"/>
            <a:ext cx="1794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 с искусственным покрытием в г.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2 050,2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01722" y="3147557"/>
            <a:ext cx="504749" cy="236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5095069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2020-2024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16 989,2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522" y="1663693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7179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749433"/>
                <a:gridCol w="907085"/>
                <a:gridCol w="1009497"/>
                <a:gridCol w="1024128"/>
                <a:gridCol w="1075335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25 422,9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8 088,3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2 236,7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9 734 165,5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9 183 447,8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6 660 989,8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3 524 775,4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3 079 500,5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79 346,3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359 345,4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582 510,7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273 457,9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254 125,9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85 266,1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85 370,7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102 337,5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51 506,6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51 506,6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58 114,8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33 571,5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14 721,9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234 728,2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649 141,6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473 813,0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954 192,4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7 397 096,0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9 507 903,8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9 161 675,1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5629960" y="1199343"/>
            <a:ext cx="507493" cy="35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6144"/>
              </p:ext>
            </p:extLst>
          </p:nvPr>
        </p:nvGraphicFramePr>
        <p:xfrm>
          <a:off x="247902" y="1103796"/>
          <a:ext cx="8157263" cy="137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532527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473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813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,0</a:t>
                      </a:r>
                    </a:p>
                  </a:txBody>
                  <a:tcPr marL="9525" marR="9525" marT="6615" marB="0" anchor="ctr"/>
                </a:tc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491 644,1</a:t>
                      </a:r>
                    </a:p>
                  </a:txBody>
                  <a:tcPr marL="9525" marR="9525" marT="6615" marB="0" anchor="ctr"/>
                </a:tc>
              </a:tr>
              <a:tr h="212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47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180,6</a:t>
                      </a:r>
                      <a:endParaRPr lang="ru-RU" sz="1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13 249,2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1 025 886,9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658771295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89426607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19 887,7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17 092,6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4 873,5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3 456,1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78581364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70330034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80258348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74394"/>
              </p:ext>
            </p:extLst>
          </p:nvPr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/>
                <a:gridCol w="1491508"/>
                <a:gridCol w="1479990"/>
                <a:gridCol w="1508784"/>
                <a:gridCol w="1508784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392,9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016,0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2020 -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flipH="1">
            <a:off x="3785616" y="1463085"/>
            <a:ext cx="10973" cy="32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93413" y="3460092"/>
            <a:ext cx="263338" cy="65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693413" y="3877057"/>
            <a:ext cx="395012" cy="87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05703" y="3964839"/>
            <a:ext cx="519379" cy="314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8218" y="2969972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2022 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57780" y="1864157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737936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66932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/>
                <a:gridCol w="1199693"/>
                <a:gridCol w="1294790"/>
                <a:gridCol w="1214324"/>
                <a:gridCol w="1155801"/>
                <a:gridCol w="1170432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6 029,3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4 227,3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13 391,6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216,1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9 723,0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119646"/>
              </p:ext>
            </p:extLst>
          </p:nvPr>
        </p:nvGraphicFramePr>
        <p:xfrm>
          <a:off x="197540" y="1179807"/>
          <a:ext cx="8229570" cy="3935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840291"/>
                <a:gridCol w="899769"/>
                <a:gridCol w="885139"/>
                <a:gridCol w="907085"/>
                <a:gridCol w="84856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-1 204,6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-1 471,6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-3 442,7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- 1 070,4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4 881,5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4 625,0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-591,9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802,3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1 723,8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178,6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-627,7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- 4 034,6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3 367,1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4 479,2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-2 190,9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-2 424,1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5096"/>
              </p:ext>
            </p:extLst>
          </p:nvPr>
        </p:nvGraphicFramePr>
        <p:xfrm>
          <a:off x="147422" y="1253073"/>
          <a:ext cx="8225479" cy="394565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052701"/>
                <a:gridCol w="1098645"/>
                <a:gridCol w="1207827"/>
                <a:gridCol w="1125940"/>
                <a:gridCol w="1078173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17 483,5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9 435,6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8 073,2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8 138,7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8 134,2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4 092,3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4 524,5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5 041,9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1 478,8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064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3 519,9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2 756,4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29 265,6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31 006,2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31 407,4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19 373,6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21 146,2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12 364,2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 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9 152,5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51 836,0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51 237,6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48 890, 9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37 354, 0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39 416,6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89714784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40019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972649"/>
                <a:gridCol w="1009497"/>
                <a:gridCol w="1053389"/>
                <a:gridCol w="1075334"/>
                <a:gridCol w="106802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10 249,3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9 682,7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8 478,1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6 287,2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3 863,1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1" u="none" strike="noStrike" baseline="0" dirty="0" smtClean="0">
                          <a:effectLst/>
                          <a:latin typeface="Times New Roman"/>
                        </a:rPr>
                        <a:t> 750,0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8 399,3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6 728,1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4 537,2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2 113,1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17 483,5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</a:t>
            </a:r>
            <a:r>
              <a:rPr lang="ru-RU" sz="1600" dirty="0" smtClean="0">
                <a:latin typeface="Times New Roman" pitchFamily="18" charset="0"/>
              </a:rPr>
              <a:t>17-45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151821" y="3016163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1454170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1982420"/>
            <a:ext cx="489600" cy="226252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2341" y="2656733"/>
            <a:ext cx="489600" cy="159653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4705" y="1865376"/>
            <a:ext cx="487636" cy="238769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737793"/>
            <a:ext cx="489600" cy="151547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70485" y="2362810"/>
            <a:ext cx="502580" cy="188213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51,8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48,9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29,2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22,6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2561" y="2523744"/>
            <a:ext cx="489600" cy="1721198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62161" y="2599300"/>
            <a:ext cx="489600" cy="165376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17130" y="2440843"/>
            <a:ext cx="489600" cy="181549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648611"/>
            <a:ext cx="489600" cy="159633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37,4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39,4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46195" y="3104593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31,4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17,5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1" y="324117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19,4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38912" y="324117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6" y="321282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21,1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18,3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101217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/>
                <a:gridCol w="907084"/>
                <a:gridCol w="965607"/>
                <a:gridCol w="994867"/>
                <a:gridCol w="1009498"/>
                <a:gridCol w="877824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513,9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17 334,0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17 829,7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18 118,7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960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12 605,7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12 917,9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13 176,1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13 321,9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435,6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8 138,7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8 134,2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092,3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524,5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4 532,5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4 779,2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1 545,1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1 430,7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1 344,3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3 444,3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798,8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3 519,9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2 756,4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1619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0158"/>
                <a:gridCol w="1032798"/>
                <a:gridCol w="839893"/>
                <a:gridCol w="892455"/>
                <a:gridCol w="863193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149,5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151,7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02729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894091"/>
                <a:gridCol w="863194"/>
                <a:gridCol w="885139"/>
                <a:gridCol w="885139"/>
                <a:gridCol w="885140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29 265,6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31 006,2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31 407,4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19 373,6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21 146,2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12 718,0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13 664,6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13 694,4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8 142,8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9 152,5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3 494,8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5 628,9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6 896,2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9 073,0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11 269,1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2 921,0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1 367,2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137,0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487,7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8 854,0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633,4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70993</TotalTime>
  <Words>4806</Words>
  <Application>Microsoft Office PowerPoint</Application>
  <PresentationFormat>Экран (16:10)</PresentationFormat>
  <Paragraphs>1175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Андросова Екатерина Александровна</cp:lastModifiedBy>
  <cp:revision>1617</cp:revision>
  <cp:lastPrinted>2021-12-01T22:22:34Z</cp:lastPrinted>
  <dcterms:created xsi:type="dcterms:W3CDTF">2014-10-23T16:08:30Z</dcterms:created>
  <dcterms:modified xsi:type="dcterms:W3CDTF">2022-04-13T23:32:14Z</dcterms:modified>
</cp:coreProperties>
</file>