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89" r:id="rId5"/>
    <p:sldId id="291" r:id="rId6"/>
    <p:sldId id="306" r:id="rId7"/>
    <p:sldId id="293" r:id="rId8"/>
    <p:sldId id="307" r:id="rId9"/>
    <p:sldId id="295" r:id="rId10"/>
    <p:sldId id="296" r:id="rId11"/>
    <p:sldId id="308" r:id="rId12"/>
    <p:sldId id="309" r:id="rId13"/>
    <p:sldId id="310" r:id="rId14"/>
    <p:sldId id="300" r:id="rId15"/>
    <p:sldId id="301" r:id="rId16"/>
    <p:sldId id="302" r:id="rId17"/>
    <p:sldId id="303" r:id="rId18"/>
    <p:sldId id="304" r:id="rId19"/>
    <p:sldId id="305"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pos="529" userDrawn="1">
          <p15:clr>
            <a:srgbClr val="A4A3A4"/>
          </p15:clr>
        </p15:guide>
        <p15:guide id="3" pos="7265" userDrawn="1">
          <p15:clr>
            <a:srgbClr val="A4A3A4"/>
          </p15:clr>
        </p15:guide>
        <p15:guide id="4" orient="horz" pos="3793" userDrawn="1">
          <p15:clr>
            <a:srgbClr val="A4A3A4"/>
          </p15:clr>
        </p15:guide>
        <p15:guide id="5" orient="horz" pos="822" userDrawn="1">
          <p15:clr>
            <a:srgbClr val="A4A3A4"/>
          </p15:clr>
        </p15:guide>
        <p15:guide id="6" orient="horz" pos="204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ya chernook" initials="nc" lastIdx="1" clrIdx="0">
    <p:extLst>
      <p:ext uri="{19B8F6BF-5375-455C-9EA6-DF929625EA0E}">
        <p15:presenceInfo xmlns:p15="http://schemas.microsoft.com/office/powerpoint/2012/main" userId="89356aa9ee0fff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2C29"/>
    <a:srgbClr val="430036"/>
    <a:srgbClr val="FFFFFF"/>
    <a:srgbClr val="772421"/>
    <a:srgbClr val="A2A2A2"/>
    <a:srgbClr val="4F0831"/>
    <a:srgbClr val="6B1C26"/>
    <a:srgbClr val="786B75"/>
    <a:srgbClr val="1E0018"/>
    <a:srgbClr val="3200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9" d="100"/>
          <a:sy n="79" d="100"/>
        </p:scale>
        <p:origin x="773" y="62"/>
      </p:cViewPr>
      <p:guideLst>
        <p:guide orient="horz" pos="278"/>
        <p:guide pos="529"/>
        <p:guide pos="7265"/>
        <p:guide orient="horz" pos="3793"/>
        <p:guide orient="horz" pos="822"/>
        <p:guide orient="horz" pos="2047"/>
      </p:guideLst>
    </p:cSldViewPr>
  </p:slideViewPr>
  <p:notesTextViewPr>
    <p:cViewPr>
      <p:scale>
        <a:sx n="1" d="1"/>
        <a:sy n="1" d="1"/>
      </p:scale>
      <p:origin x="0" y="0"/>
    </p:cViewPr>
  </p:notesTextViewPr>
  <p:notesViewPr>
    <p:cSldViewPr snapToGrid="0">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225C5D82-DF91-43AC-984F-C496CBFB81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C8542376-EAC4-4C1A-9021-FDF0C5D872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987CD9-EBD4-4CDF-ACA4-C53D977BD60E}" type="datetimeFigureOut">
              <a:rPr lang="ru-RU" smtClean="0"/>
              <a:t>20.10.2025</a:t>
            </a:fld>
            <a:endParaRPr lang="ru-RU"/>
          </a:p>
        </p:txBody>
      </p:sp>
      <p:sp>
        <p:nvSpPr>
          <p:cNvPr id="4" name="Нижний колонтитул 3">
            <a:extLst>
              <a:ext uri="{FF2B5EF4-FFF2-40B4-BE49-F238E27FC236}">
                <a16:creationId xmlns:a16="http://schemas.microsoft.com/office/drawing/2014/main" id="{6762E784-80BF-4103-8C5D-34CF6E48DF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04B8F700-E60B-4E8C-A0A6-AAC742404C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168803-CAE6-4AEC-9304-D5FD931268C7}" type="slidenum">
              <a:rPr lang="ru-RU" smtClean="0"/>
              <a:t>‹#›</a:t>
            </a:fld>
            <a:endParaRPr lang="ru-RU"/>
          </a:p>
        </p:txBody>
      </p:sp>
    </p:spTree>
    <p:extLst>
      <p:ext uri="{BB962C8B-B14F-4D97-AF65-F5344CB8AC3E}">
        <p14:creationId xmlns:p14="http://schemas.microsoft.com/office/powerpoint/2010/main" val="15617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16BF7-4043-4839-A6EC-9EF83B48B51E}" type="datetimeFigureOut">
              <a:rPr lang="ru-RU" smtClean="0"/>
              <a:t>20.10.2025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98FA6-60EB-44F2-AFCC-F2D70E55399E}" type="slidenum">
              <a:rPr lang="ru-RU" smtClean="0"/>
              <a:t>‹#›</a:t>
            </a:fld>
            <a:endParaRPr lang="ru-RU"/>
          </a:p>
        </p:txBody>
      </p:sp>
    </p:spTree>
    <p:extLst>
      <p:ext uri="{BB962C8B-B14F-4D97-AF65-F5344CB8AC3E}">
        <p14:creationId xmlns:p14="http://schemas.microsoft.com/office/powerpoint/2010/main" val="193059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8C6781C-CB72-4810-80F8-1D0EBD5BCA6B}" type="slidenum">
              <a:rPr lang="ru-RU" smtClean="0"/>
              <a:t>9</a:t>
            </a:fld>
            <a:endParaRPr lang="ru-RU"/>
          </a:p>
        </p:txBody>
      </p:sp>
    </p:spTree>
    <p:extLst>
      <p:ext uri="{BB962C8B-B14F-4D97-AF65-F5344CB8AC3E}">
        <p14:creationId xmlns:p14="http://schemas.microsoft.com/office/powerpoint/2010/main" val="347778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E7899-0A22-FE86-09C0-8C94B256259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6BDF10C-A7A5-2AA7-E89B-FCDF165F403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ABD454B-7727-ED46-DE9C-6B293E11D5E3}"/>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ADE15893-975C-FE4B-BB77-AE7F598DE215}"/>
              </a:ext>
            </a:extLst>
          </p:cNvPr>
          <p:cNvSpPr>
            <a:spLocks noGrp="1"/>
          </p:cNvSpPr>
          <p:nvPr>
            <p:ph type="sldNum" sz="quarter" idx="5"/>
          </p:nvPr>
        </p:nvSpPr>
        <p:spPr/>
        <p:txBody>
          <a:bodyPr/>
          <a:lstStyle/>
          <a:p>
            <a:fld id="{98C6781C-CB72-4810-80F8-1D0EBD5BCA6B}" type="slidenum">
              <a:rPr lang="ru-RU" smtClean="0"/>
              <a:t>10</a:t>
            </a:fld>
            <a:endParaRPr lang="ru-RU"/>
          </a:p>
        </p:txBody>
      </p:sp>
    </p:spTree>
    <p:extLst>
      <p:ext uri="{BB962C8B-B14F-4D97-AF65-F5344CB8AC3E}">
        <p14:creationId xmlns:p14="http://schemas.microsoft.com/office/powerpoint/2010/main" val="297130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D296-8A7D-2D0B-3465-D7D30749DB9A}"/>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1F42D7E-19D6-1E90-4683-8B73982A73C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E3ED0AE-4818-9168-0C2D-9DEA0E7E2D70}"/>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C066BBF3-9164-15E4-D3D5-09D6FC302A97}"/>
              </a:ext>
            </a:extLst>
          </p:cNvPr>
          <p:cNvSpPr>
            <a:spLocks noGrp="1"/>
          </p:cNvSpPr>
          <p:nvPr>
            <p:ph type="sldNum" sz="quarter" idx="5"/>
          </p:nvPr>
        </p:nvSpPr>
        <p:spPr/>
        <p:txBody>
          <a:bodyPr/>
          <a:lstStyle/>
          <a:p>
            <a:fld id="{98C6781C-CB72-4810-80F8-1D0EBD5BCA6B}" type="slidenum">
              <a:rPr lang="ru-RU" smtClean="0"/>
              <a:t>11</a:t>
            </a:fld>
            <a:endParaRPr lang="ru-RU"/>
          </a:p>
        </p:txBody>
      </p:sp>
    </p:spTree>
    <p:extLst>
      <p:ext uri="{BB962C8B-B14F-4D97-AF65-F5344CB8AC3E}">
        <p14:creationId xmlns:p14="http://schemas.microsoft.com/office/powerpoint/2010/main" val="989716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AC888-8E48-2265-8BFD-150AAF97CBB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9E07896-005C-3CE9-6BB1-F502C89AEE0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96EE6DDD-40C6-281D-6DCA-A8AF823F2876}"/>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FAD36851-F0FF-2928-6E58-7510DF2125B2}"/>
              </a:ext>
            </a:extLst>
          </p:cNvPr>
          <p:cNvSpPr>
            <a:spLocks noGrp="1"/>
          </p:cNvSpPr>
          <p:nvPr>
            <p:ph type="sldNum" sz="quarter" idx="5"/>
          </p:nvPr>
        </p:nvSpPr>
        <p:spPr/>
        <p:txBody>
          <a:bodyPr/>
          <a:lstStyle/>
          <a:p>
            <a:fld id="{98C6781C-CB72-4810-80F8-1D0EBD5BCA6B}" type="slidenum">
              <a:rPr lang="ru-RU" smtClean="0"/>
              <a:t>12</a:t>
            </a:fld>
            <a:endParaRPr lang="ru-RU"/>
          </a:p>
        </p:txBody>
      </p:sp>
    </p:spTree>
    <p:extLst>
      <p:ext uri="{BB962C8B-B14F-4D97-AF65-F5344CB8AC3E}">
        <p14:creationId xmlns:p14="http://schemas.microsoft.com/office/powerpoint/2010/main" val="96941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3666B-8D51-975C-DEEB-CA9EFADB140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17620D5-FA00-EB2E-C381-61896832837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B6B798A-1624-3859-C918-7E87AE7A9BBA}"/>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D26179A0-0B17-7B6A-0074-77B5670E00FF}"/>
              </a:ext>
            </a:extLst>
          </p:cNvPr>
          <p:cNvSpPr>
            <a:spLocks noGrp="1"/>
          </p:cNvSpPr>
          <p:nvPr>
            <p:ph type="sldNum" sz="quarter" idx="5"/>
          </p:nvPr>
        </p:nvSpPr>
        <p:spPr/>
        <p:txBody>
          <a:bodyPr/>
          <a:lstStyle/>
          <a:p>
            <a:fld id="{98C6781C-CB72-4810-80F8-1D0EBD5BCA6B}" type="slidenum">
              <a:rPr lang="ru-RU" smtClean="0"/>
              <a:t>13</a:t>
            </a:fld>
            <a:endParaRPr lang="ru-RU"/>
          </a:p>
        </p:txBody>
      </p:sp>
    </p:spTree>
    <p:extLst>
      <p:ext uri="{BB962C8B-B14F-4D97-AF65-F5344CB8AC3E}">
        <p14:creationId xmlns:p14="http://schemas.microsoft.com/office/powerpoint/2010/main" val="180604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7ED6-282A-6D2E-BC9E-73512FF3D71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136E1BA-B634-7857-0297-2374C25BB95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C11DFC6-E405-6A02-31ED-B22E00613941}"/>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2104F494-2099-7963-972A-DD4604660895}"/>
              </a:ext>
            </a:extLst>
          </p:cNvPr>
          <p:cNvSpPr>
            <a:spLocks noGrp="1"/>
          </p:cNvSpPr>
          <p:nvPr>
            <p:ph type="sldNum" sz="quarter" idx="5"/>
          </p:nvPr>
        </p:nvSpPr>
        <p:spPr/>
        <p:txBody>
          <a:bodyPr/>
          <a:lstStyle/>
          <a:p>
            <a:fld id="{98C6781C-CB72-4810-80F8-1D0EBD5BCA6B}" type="slidenum">
              <a:rPr lang="ru-RU" smtClean="0"/>
              <a:t>14</a:t>
            </a:fld>
            <a:endParaRPr lang="ru-RU"/>
          </a:p>
        </p:txBody>
      </p:sp>
    </p:spTree>
    <p:extLst>
      <p:ext uri="{BB962C8B-B14F-4D97-AF65-F5344CB8AC3E}">
        <p14:creationId xmlns:p14="http://schemas.microsoft.com/office/powerpoint/2010/main" val="269049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2458-D14E-84EB-DD1F-4A6073FD752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39E144A8-235F-57CA-E920-772E707CBE1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2B8DA85-FBCA-6746-272A-0C85F91FFBB7}"/>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0DC5D338-9981-148C-F10F-3971B980F050}"/>
              </a:ext>
            </a:extLst>
          </p:cNvPr>
          <p:cNvSpPr>
            <a:spLocks noGrp="1"/>
          </p:cNvSpPr>
          <p:nvPr>
            <p:ph type="sldNum" sz="quarter" idx="5"/>
          </p:nvPr>
        </p:nvSpPr>
        <p:spPr/>
        <p:txBody>
          <a:bodyPr/>
          <a:lstStyle/>
          <a:p>
            <a:fld id="{98C6781C-CB72-4810-80F8-1D0EBD5BCA6B}" type="slidenum">
              <a:rPr lang="ru-RU" smtClean="0"/>
              <a:t>15</a:t>
            </a:fld>
            <a:endParaRPr lang="ru-RU"/>
          </a:p>
        </p:txBody>
      </p:sp>
    </p:spTree>
    <p:extLst>
      <p:ext uri="{BB962C8B-B14F-4D97-AF65-F5344CB8AC3E}">
        <p14:creationId xmlns:p14="http://schemas.microsoft.com/office/powerpoint/2010/main" val="609121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252A5-CB53-C56C-B075-A84FED9461E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49E32EF-0CEE-5817-B204-C13792EB402C}"/>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B01E0509-2873-61D4-8D99-8792325BAC6A}"/>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0C25C561-C462-60E6-926B-BB9757F7CA7A}"/>
              </a:ext>
            </a:extLst>
          </p:cNvPr>
          <p:cNvSpPr>
            <a:spLocks noGrp="1"/>
          </p:cNvSpPr>
          <p:nvPr>
            <p:ph type="sldNum" sz="quarter" idx="5"/>
          </p:nvPr>
        </p:nvSpPr>
        <p:spPr/>
        <p:txBody>
          <a:bodyPr/>
          <a:lstStyle/>
          <a:p>
            <a:fld id="{98C6781C-CB72-4810-80F8-1D0EBD5BCA6B}" type="slidenum">
              <a:rPr lang="ru-RU" smtClean="0"/>
              <a:t>16</a:t>
            </a:fld>
            <a:endParaRPr lang="ru-RU"/>
          </a:p>
        </p:txBody>
      </p:sp>
    </p:spTree>
    <p:extLst>
      <p:ext uri="{BB962C8B-B14F-4D97-AF65-F5344CB8AC3E}">
        <p14:creationId xmlns:p14="http://schemas.microsoft.com/office/powerpoint/2010/main" val="540919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2B3CDF0A-7F4F-49B4-B0C3-68D32EE2A1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3814" y="4356808"/>
            <a:ext cx="2068717" cy="1539293"/>
          </a:xfrm>
          <a:prstGeom prst="rect">
            <a:avLst/>
          </a:prstGeom>
        </p:spPr>
      </p:pic>
      <p:sp>
        <p:nvSpPr>
          <p:cNvPr id="5" name="Текст 4">
            <a:extLst>
              <a:ext uri="{FF2B5EF4-FFF2-40B4-BE49-F238E27FC236}">
                <a16:creationId xmlns:a16="http://schemas.microsoft.com/office/drawing/2014/main" id="{03B923B3-3DD6-48FB-96C4-DA0840D87CA5}"/>
              </a:ext>
            </a:extLst>
          </p:cNvPr>
          <p:cNvSpPr>
            <a:spLocks noGrp="1"/>
          </p:cNvSpPr>
          <p:nvPr>
            <p:ph type="body" sz="quarter" idx="10" hasCustomPrompt="1"/>
          </p:nvPr>
        </p:nvSpPr>
        <p:spPr>
          <a:xfrm>
            <a:off x="5220886" y="611372"/>
            <a:ext cx="5940425" cy="1762125"/>
          </a:xfrm>
        </p:spPr>
        <p:txBody>
          <a:bodyPr>
            <a:normAutofit/>
          </a:bodyPr>
          <a:lstStyle>
            <a:lvl1pPr marL="0" indent="0">
              <a:buNone/>
              <a:defRPr sz="5400"/>
            </a:lvl1pPr>
          </a:lstStyle>
          <a:p>
            <a:pPr lvl="0"/>
            <a:r>
              <a:rPr lang="ru-RU" dirty="0"/>
              <a:t>Название доклада</a:t>
            </a:r>
          </a:p>
        </p:txBody>
      </p:sp>
      <p:sp>
        <p:nvSpPr>
          <p:cNvPr id="10" name="Текст 4">
            <a:extLst>
              <a:ext uri="{FF2B5EF4-FFF2-40B4-BE49-F238E27FC236}">
                <a16:creationId xmlns:a16="http://schemas.microsoft.com/office/drawing/2014/main" id="{BAFDCD5A-8057-40F6-9D58-72799CC4A558}"/>
              </a:ext>
            </a:extLst>
          </p:cNvPr>
          <p:cNvSpPr>
            <a:spLocks noGrp="1"/>
          </p:cNvSpPr>
          <p:nvPr>
            <p:ph type="body" sz="quarter" idx="11" hasCustomPrompt="1"/>
          </p:nvPr>
        </p:nvSpPr>
        <p:spPr>
          <a:xfrm>
            <a:off x="5220887" y="3093198"/>
            <a:ext cx="5940425" cy="1762125"/>
          </a:xfrm>
        </p:spPr>
        <p:txBody>
          <a:bodyPr>
            <a:normAutofit/>
          </a:bodyPr>
          <a:lstStyle>
            <a:lvl1pPr marL="0" indent="0">
              <a:buNone/>
              <a:defRPr sz="3200"/>
            </a:lvl1pPr>
          </a:lstStyle>
          <a:p>
            <a:pPr lvl="0"/>
            <a:r>
              <a:rPr lang="ru-RU" dirty="0"/>
              <a:t>Докладчик</a:t>
            </a:r>
          </a:p>
        </p:txBody>
      </p:sp>
      <p:pic>
        <p:nvPicPr>
          <p:cNvPr id="2" name="Рисунок 1">
            <a:extLst>
              <a:ext uri="{FF2B5EF4-FFF2-40B4-BE49-F238E27FC236}">
                <a16:creationId xmlns:a16="http://schemas.microsoft.com/office/drawing/2014/main" id="{C2381182-F155-4290-AEEF-19B0F42B908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24" b="97792" l="2208" r="97792">
                        <a14:foregroundMark x1="22713" y1="23344" x2="30284" y2="77287"/>
                        <a14:foregroundMark x1="8833" y1="41956" x2="16404" y2="60883"/>
                        <a14:foregroundMark x1="16404" y1="60883" x2="29022" y2="75394"/>
                        <a14:foregroundMark x1="6625" y1="42902" x2="18612" y2="70032"/>
                        <a14:foregroundMark x1="7890" y1="58383" x2="16088" y2="73186"/>
                        <a14:foregroundMark x1="4732" y1="52681" x2="7831" y2="58277"/>
                        <a14:foregroundMark x1="20820" y1="78864" x2="58991" y2="86435"/>
                        <a14:foregroundMark x1="9779" y1="44479" x2="16404" y2="29338"/>
                        <a14:foregroundMark x1="16404" y1="29338" x2="37855" y2="12618"/>
                        <a14:foregroundMark x1="37855" y1="12618" x2="39432" y2="11987"/>
                        <a14:foregroundMark x1="34385" y1="8517" x2="65300" y2="10410"/>
                        <a14:foregroundMark x1="65300" y1="10410" x2="65300" y2="10726"/>
                        <a14:foregroundMark x1="49842" y1="4732" x2="70662" y2="18612"/>
                        <a14:foregroundMark x1="70662" y1="18612" x2="71924" y2="20189"/>
                        <a14:foregroundMark x1="66246" y1="7256" x2="90852" y2="44795"/>
                        <a14:foregroundMark x1="90852" y1="44795" x2="92429" y2="50789"/>
                        <a14:foregroundMark x1="79811" y1="26498" x2="86435" y2="44479"/>
                        <a14:foregroundMark x1="86435" y1="44479" x2="85174" y2="68139"/>
                        <a14:foregroundMark x1="85174" y1="68139" x2="80126" y2="74132"/>
                        <a14:foregroundMark x1="16719" y1="76972" x2="41956" y2="90852"/>
                        <a14:foregroundMark x1="16719" y1="79180" x2="38170" y2="93060"/>
                        <a14:foregroundMark x1="38170" y1="93060" x2="58991" y2="93691"/>
                        <a14:foregroundMark x1="58991" y1="93691" x2="69401" y2="91798"/>
                        <a14:foregroundMark x1="45741" y1="97476" x2="45741" y2="97476"/>
                        <a14:foregroundMark x1="97161" y1="52050" x2="97161" y2="52050"/>
                        <a14:foregroundMark x1="67823" y1="5678" x2="67823" y2="5678"/>
                        <a14:foregroundMark x1="70347" y1="6625" x2="70347" y2="6625"/>
                        <a14:foregroundMark x1="61514" y1="4101" x2="77918" y2="10726"/>
                        <a14:foregroundMark x1="77918" y1="10726" x2="90536" y2="23659"/>
                        <a14:foregroundMark x1="90536" y1="23659" x2="97161" y2="40063"/>
                        <a14:foregroundMark x1="97161" y1="40063" x2="97792" y2="44795"/>
                        <a14:foregroundMark x1="50789" y1="2524" x2="34700" y2="5678"/>
                        <a14:foregroundMark x1="34700" y1="5678" x2="16404" y2="15142"/>
                        <a14:foregroundMark x1="16404" y1="15142" x2="5678" y2="32808"/>
                        <a14:foregroundMark x1="5678" y1="32808" x2="5431" y2="58314"/>
                        <a14:foregroundMark x1="8075" y1="70235" x2="14196" y2="82965"/>
                        <a14:foregroundMark x1="14196" y1="82965" x2="14196" y2="82965"/>
                        <a14:foregroundMark x1="15773" y1="82965" x2="31230" y2="92429"/>
                        <a14:foregroundMark x1="31230" y1="92429" x2="31230" y2="92429"/>
                        <a14:foregroundMark x1="21451" y1="87697" x2="28707" y2="90852"/>
                        <a14:foregroundMark x1="16404" y1="81703" x2="30599" y2="92114"/>
                        <a14:foregroundMark x1="30599" y1="92114" x2="42902" y2="96215"/>
                        <a14:foregroundMark x1="45426" y1="98107" x2="26814" y2="91483"/>
                        <a14:foregroundMark x1="26814" y1="91483" x2="17666" y2="85174"/>
                        <a14:foregroundMark x1="4732" y1="33754" x2="2208" y2="52366"/>
                        <a14:foregroundMark x1="2208" y1="52366" x2="3587" y2="58343"/>
                        <a14:foregroundMark x1="87066" y1="49211" x2="68139" y2="83912"/>
                        <a14:foregroundMark x1="68139" y1="83912" x2="67823" y2="83912"/>
                        <a14:foregroundMark x1="53943" y1="84227" x2="82965" y2="76972"/>
                        <a14:foregroundMark x1="65300" y1="48896" x2="70347" y2="76341"/>
                        <a14:foregroundMark x1="61514" y1="41956" x2="61514" y2="76972"/>
                        <a14:foregroundMark x1="58360" y1="20189" x2="67508" y2="52997"/>
                        <a14:foregroundMark x1="68139" y1="11672" x2="56151" y2="41956"/>
                        <a14:foregroundMark x1="35962" y1="35647" x2="34385" y2="67823"/>
                        <a14:foregroundMark x1="32808" y1="46688" x2="31861" y2="65300"/>
                        <a14:foregroundMark x1="15142" y1="50473" x2="23659" y2="77918"/>
                        <a14:foregroundMark x1="18927" y1="63722" x2="27760" y2="83281"/>
                        <a14:foregroundMark x1="27760" y1="83281" x2="28076" y2="83281"/>
                        <a14:foregroundMark x1="25552" y1="71924" x2="31861" y2="84858"/>
                        <a14:foregroundMark x1="71609" y1="80442" x2="83912" y2="67508"/>
                        <a14:foregroundMark x1="83912" y1="67508" x2="90221" y2="53943"/>
                        <a14:foregroundMark x1="84543" y1="52681" x2="76972" y2="72555"/>
                        <a14:foregroundMark x1="76972" y1="72555" x2="75710" y2="73502"/>
                        <a14:foregroundMark x1="89905" y1="70662" x2="90852" y2="82334"/>
                        <a14:foregroundMark x1="3155" y1="56782" x2="16088" y2="86435"/>
                        <a14:foregroundMark x1="16088" y1="86435" x2="33438" y2="95268"/>
                        <a14:foregroundMark x1="33438" y1="95268" x2="44164" y2="97161"/>
                        <a14:foregroundMark x1="11356" y1="77603" x2="3785" y2="58044"/>
                        <a14:foregroundMark x1="3155" y1="56151" x2="8517" y2="73502"/>
                        <a14:foregroundMark x1="3785" y1="57729" x2="6309" y2="68454"/>
                        <a14:foregroundMark x1="88328" y1="80126" x2="73817" y2="90852"/>
                        <a14:foregroundMark x1="73817" y1="90852" x2="49842" y2="97792"/>
                        <a14:foregroundMark x1="97161" y1="52681" x2="89905" y2="75710"/>
                        <a14:foregroundMark x1="90852" y1="76341" x2="96845" y2="55205"/>
                        <a14:foregroundMark x1="97792" y1="53628" x2="93060" y2="70978"/>
                        <a14:backgroundMark x1="2524" y1="81388" x2="2524" y2="81388"/>
                        <a14:backgroundMark x1="2753" y1="73019" x2="3155" y2="98738"/>
                        <a14:backgroundMark x1="97342" y1="72118" x2="97792" y2="99369"/>
                      </a14:backgroundRemoval>
                    </a14:imgEffect>
                  </a14:imgLayer>
                </a14:imgProps>
              </a:ext>
            </a:extLst>
          </a:blip>
          <a:srcRect l="2657" t="3185" r="3175" b="2650"/>
          <a:stretch/>
        </p:blipFill>
        <p:spPr>
          <a:xfrm>
            <a:off x="717723" y="690611"/>
            <a:ext cx="3514823" cy="3514823"/>
          </a:xfrm>
          <a:prstGeom prst="ellipse">
            <a:avLst/>
          </a:prstGeom>
          <a:ln>
            <a:solidFill>
              <a:schemeClr val="bg1">
                <a:lumMod val="50000"/>
              </a:schemeClr>
            </a:solidFill>
          </a:ln>
        </p:spPr>
      </p:pic>
    </p:spTree>
    <p:extLst>
      <p:ext uri="{BB962C8B-B14F-4D97-AF65-F5344CB8AC3E}">
        <p14:creationId xmlns:p14="http://schemas.microsoft.com/office/powerpoint/2010/main" val="36253513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A18C72-0137-44DF-B912-AA99E8721C44}"/>
              </a:ext>
            </a:extLst>
          </p:cNvPr>
          <p:cNvSpPr>
            <a:spLocks noGrp="1"/>
          </p:cNvSpPr>
          <p:nvPr>
            <p:ph type="title"/>
          </p:nvPr>
        </p:nvSpPr>
        <p:spPr/>
        <p:txBody>
          <a:bodyPr/>
          <a:lstStyle/>
          <a:p>
            <a:r>
              <a:rPr lang="ru-RU" dirty="0"/>
              <a:t>Образец заголовка</a:t>
            </a:r>
          </a:p>
        </p:txBody>
      </p:sp>
      <p:sp>
        <p:nvSpPr>
          <p:cNvPr id="3" name="Объект 2">
            <a:extLst>
              <a:ext uri="{FF2B5EF4-FFF2-40B4-BE49-F238E27FC236}">
                <a16:creationId xmlns:a16="http://schemas.microsoft.com/office/drawing/2014/main" id="{B2AD8EA8-BFFB-4719-AAB8-40E6817E5E9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pic>
        <p:nvPicPr>
          <p:cNvPr id="4" name="Рисунок 3">
            <a:extLst>
              <a:ext uri="{FF2B5EF4-FFF2-40B4-BE49-F238E27FC236}">
                <a16:creationId xmlns:a16="http://schemas.microsoft.com/office/drawing/2014/main" id="{B4D3BFDA-7EC7-404F-BF1F-0C4F4C0A1FCB}"/>
              </a:ext>
            </a:extLst>
          </p:cNvPr>
          <p:cNvPicPr>
            <a:picLocks noChangeAspect="1"/>
          </p:cNvPicPr>
          <p:nvPr userDrawn="1"/>
        </p:nvPicPr>
        <p:blipFill rotWithShape="1">
          <a:blip r:embed="rId2"/>
          <a:srcRect l="30630" r="31127" b="36684"/>
          <a:stretch/>
        </p:blipFill>
        <p:spPr>
          <a:xfrm>
            <a:off x="9714452" y="5963903"/>
            <a:ext cx="726969" cy="894097"/>
          </a:xfrm>
          <a:prstGeom prst="rect">
            <a:avLst/>
          </a:prstGeom>
          <a:effectLst>
            <a:glow rad="63500">
              <a:srgbClr val="A2A2A2">
                <a:alpha val="97000"/>
              </a:srgbClr>
            </a:glow>
          </a:effectLst>
        </p:spPr>
      </p:pic>
      <p:pic>
        <p:nvPicPr>
          <p:cNvPr id="6" name="Рисунок 5">
            <a:extLst>
              <a:ext uri="{FF2B5EF4-FFF2-40B4-BE49-F238E27FC236}">
                <a16:creationId xmlns:a16="http://schemas.microsoft.com/office/drawing/2014/main" id="{F5A3CC83-F8D7-4766-BA7A-DD1A57E079C0}"/>
              </a:ext>
            </a:extLst>
          </p:cNvPr>
          <p:cNvPicPr>
            <a:picLocks noChangeAspect="1"/>
          </p:cNvPicPr>
          <p:nvPr userDrawn="1"/>
        </p:nvPicPr>
        <p:blipFill>
          <a:blip r:embed="rId3"/>
          <a:stretch>
            <a:fillRect/>
          </a:stretch>
        </p:blipFill>
        <p:spPr>
          <a:xfrm>
            <a:off x="10611659" y="5871216"/>
            <a:ext cx="986784" cy="986784"/>
          </a:xfrm>
          <a:prstGeom prst="rect">
            <a:avLst/>
          </a:prstGeom>
          <a:effectLst>
            <a:glow rad="63500">
              <a:srgbClr val="A2A2A2">
                <a:alpha val="97000"/>
              </a:srgbClr>
            </a:glow>
          </a:effectLst>
        </p:spPr>
      </p:pic>
    </p:spTree>
    <p:extLst>
      <p:ext uri="{BB962C8B-B14F-4D97-AF65-F5344CB8AC3E}">
        <p14:creationId xmlns:p14="http://schemas.microsoft.com/office/powerpoint/2010/main" val="2655243818"/>
      </p:ext>
    </p:extLst>
  </p:cSld>
  <p:clrMapOvr>
    <a:masterClrMapping/>
  </p:clrMapOvr>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2E56-7AA0-9D4D-A0CE-D5ACE086C0B3}"/>
              </a:ext>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3801504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2A612C5B-FB92-4255-8EF0-79DC252E21B2}"/>
              </a:ext>
            </a:extLst>
          </p:cNvPr>
          <p:cNvSpPr/>
          <p:nvPr userDrawn="1"/>
        </p:nvSpPr>
        <p:spPr>
          <a:xfrm>
            <a:off x="0" y="6113214"/>
            <a:ext cx="12192000" cy="809880"/>
          </a:xfrm>
          <a:prstGeom prst="rect">
            <a:avLst/>
          </a:prstGeom>
          <a:gradFill>
            <a:gsLst>
              <a:gs pos="90000">
                <a:srgbClr val="772421"/>
              </a:gs>
              <a:gs pos="34000">
                <a:srgbClr val="43003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351019E2-595D-4385-BFDF-E8E92F3F8A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DEE6AF4C-AE9B-4C05-A25F-727C53661418}"/>
              </a:ext>
            </a:extLst>
          </p:cNvPr>
          <p:cNvSpPr>
            <a:spLocks noGrp="1"/>
          </p:cNvSpPr>
          <p:nvPr>
            <p:ph type="body" idx="1"/>
          </p:nvPr>
        </p:nvSpPr>
        <p:spPr>
          <a:xfrm>
            <a:off x="838200" y="1825625"/>
            <a:ext cx="10515600" cy="413827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TextBox 8">
            <a:extLst>
              <a:ext uri="{FF2B5EF4-FFF2-40B4-BE49-F238E27FC236}">
                <a16:creationId xmlns:a16="http://schemas.microsoft.com/office/drawing/2014/main" id="{6386510E-8B14-4D89-B617-81255B29A658}"/>
              </a:ext>
            </a:extLst>
          </p:cNvPr>
          <p:cNvSpPr txBox="1"/>
          <p:nvPr userDrawn="1"/>
        </p:nvSpPr>
        <p:spPr>
          <a:xfrm>
            <a:off x="753140" y="6301798"/>
            <a:ext cx="6094602" cy="400110"/>
          </a:xfrm>
          <a:prstGeom prst="rect">
            <a:avLst/>
          </a:prstGeom>
          <a:noFill/>
        </p:spPr>
        <p:txBody>
          <a:bodyPr wrap="square">
            <a:spAutoFit/>
          </a:bodyPr>
          <a:lstStyle/>
          <a:p>
            <a:r>
              <a:rPr lang="ru-RU" sz="2000" b="0" spc="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ФОРУМ НЕДРОПОЛЬЗОВАТЕЛЕЙ </a:t>
            </a:r>
          </a:p>
        </p:txBody>
      </p:sp>
      <p:sp>
        <p:nvSpPr>
          <p:cNvPr id="20" name="TextBox 19">
            <a:extLst>
              <a:ext uri="{FF2B5EF4-FFF2-40B4-BE49-F238E27FC236}">
                <a16:creationId xmlns:a16="http://schemas.microsoft.com/office/drawing/2014/main" id="{2E23F88D-479A-4AAB-B0D4-49F730C9744F}"/>
              </a:ext>
            </a:extLst>
          </p:cNvPr>
          <p:cNvSpPr txBox="1"/>
          <p:nvPr userDrawn="1"/>
        </p:nvSpPr>
        <p:spPr>
          <a:xfrm>
            <a:off x="4910526" y="6309122"/>
            <a:ext cx="6094602" cy="400110"/>
          </a:xfrm>
          <a:prstGeom prst="rect">
            <a:avLst/>
          </a:prstGeom>
          <a:noFill/>
        </p:spPr>
        <p:txBody>
          <a:bodyPr wrap="square">
            <a:spAutoFit/>
          </a:bodyPr>
          <a:lstStyle/>
          <a:p>
            <a:r>
              <a:rPr lang="ru-RU" sz="2000" b="0" spc="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АНАДЫРЬ     30 октября 2025</a:t>
            </a:r>
          </a:p>
        </p:txBody>
      </p:sp>
      <p:pic>
        <p:nvPicPr>
          <p:cNvPr id="21" name="Рисунок 20">
            <a:extLst>
              <a:ext uri="{FF2B5EF4-FFF2-40B4-BE49-F238E27FC236}">
                <a16:creationId xmlns:a16="http://schemas.microsoft.com/office/drawing/2014/main" id="{B61CAFAE-EDD2-46C7-91EA-87B20949CBDB}"/>
              </a:ext>
            </a:extLst>
          </p:cNvPr>
          <p:cNvPicPr>
            <a:picLocks noChangeAspect="1"/>
          </p:cNvPicPr>
          <p:nvPr userDrawn="1"/>
        </p:nvPicPr>
        <p:blipFill>
          <a:blip r:embed="rId5"/>
          <a:stretch>
            <a:fillRect/>
          </a:stretch>
        </p:blipFill>
        <p:spPr>
          <a:xfrm>
            <a:off x="6383089" y="6432803"/>
            <a:ext cx="182896" cy="170703"/>
          </a:xfrm>
          <a:prstGeom prst="rect">
            <a:avLst/>
          </a:prstGeom>
        </p:spPr>
      </p:pic>
    </p:spTree>
    <p:extLst>
      <p:ext uri="{BB962C8B-B14F-4D97-AF65-F5344CB8AC3E}">
        <p14:creationId xmlns:p14="http://schemas.microsoft.com/office/powerpoint/2010/main" val="199421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800" b="1" kern="1200" spc="-15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0.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5.wdp"/><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5D3E9D-3B34-44C4-98DF-9E8D8C8C9852}"/>
              </a:ext>
            </a:extLst>
          </p:cNvPr>
          <p:cNvSpPr txBox="1"/>
          <p:nvPr/>
        </p:nvSpPr>
        <p:spPr>
          <a:xfrm>
            <a:off x="5192389" y="712536"/>
            <a:ext cx="6476989" cy="2031325"/>
          </a:xfrm>
          <a:prstGeom prst="rect">
            <a:avLst/>
          </a:prstGeom>
          <a:noFill/>
        </p:spPr>
        <p:txBody>
          <a:bodyPr wrap="square" lIns="0" rtlCol="0">
            <a:spAutoFit/>
          </a:bodyPr>
          <a:lstStyle>
            <a:defPPr>
              <a:defRPr lang="ru-RU"/>
            </a:defPPr>
            <a:lvl1pPr>
              <a:defRPr sz="3200"/>
            </a:lvl1pPr>
          </a:lstStyle>
          <a:p>
            <a:r>
              <a:rPr lang="ru-RU" sz="4200" b="1" dirty="0"/>
              <a:t>Возможные механизмы поддержки ГРР</a:t>
            </a:r>
            <a:br>
              <a:rPr lang="ru-RU" sz="4200" b="1" dirty="0"/>
            </a:br>
            <a:r>
              <a:rPr lang="ru-RU" sz="4200" b="1" dirty="0"/>
              <a:t>для развития МСБ Чукотки</a:t>
            </a:r>
          </a:p>
        </p:txBody>
      </p:sp>
      <p:sp>
        <p:nvSpPr>
          <p:cNvPr id="5" name="TextBox 4">
            <a:extLst>
              <a:ext uri="{FF2B5EF4-FFF2-40B4-BE49-F238E27FC236}">
                <a16:creationId xmlns:a16="http://schemas.microsoft.com/office/drawing/2014/main" id="{D246D5B0-92A2-4083-BBCC-60F7246B0DD0}"/>
              </a:ext>
            </a:extLst>
          </p:cNvPr>
          <p:cNvSpPr txBox="1"/>
          <p:nvPr/>
        </p:nvSpPr>
        <p:spPr>
          <a:xfrm>
            <a:off x="5192389" y="3094879"/>
            <a:ext cx="5660332" cy="584775"/>
          </a:xfrm>
          <a:prstGeom prst="rect">
            <a:avLst/>
          </a:prstGeom>
          <a:noFill/>
        </p:spPr>
        <p:txBody>
          <a:bodyPr wrap="square" lIns="0" rtlCol="0">
            <a:spAutoFit/>
          </a:bodyPr>
          <a:lstStyle/>
          <a:p>
            <a:r>
              <a:rPr lang="ru-RU" sz="3200" dirty="0"/>
              <a:t>Шпекторов А.А</a:t>
            </a:r>
          </a:p>
        </p:txBody>
      </p:sp>
    </p:spTree>
    <p:extLst>
      <p:ext uri="{BB962C8B-B14F-4D97-AF65-F5344CB8AC3E}">
        <p14:creationId xmlns:p14="http://schemas.microsoft.com/office/powerpoint/2010/main" val="1127850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E222E-D425-90C1-5FB7-5FBA514EC9F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0FDFD69-D222-EB35-63CB-615B45913F44}"/>
              </a:ext>
            </a:extLst>
          </p:cNvPr>
          <p:cNvSpPr txBox="1"/>
          <p:nvPr/>
        </p:nvSpPr>
        <p:spPr>
          <a:xfrm>
            <a:off x="1796610" y="1205815"/>
            <a:ext cx="3113801" cy="369332"/>
          </a:xfrm>
          <a:prstGeom prst="rect">
            <a:avLst/>
          </a:prstGeom>
          <a:noFill/>
        </p:spPr>
        <p:txBody>
          <a:bodyPr wrap="none" lIns="0" tIns="0" rIns="0" bIns="0" rtlCol="0">
            <a:spAutoFit/>
          </a:bodyPr>
          <a:lstStyle/>
          <a:p>
            <a:r>
              <a:rPr lang="ru-RU" sz="2400" b="1" dirty="0">
                <a:solidFill>
                  <a:srgbClr val="430036"/>
                </a:solidFill>
              </a:rPr>
              <a:t>Доставка грузов сейчас</a:t>
            </a:r>
          </a:p>
        </p:txBody>
      </p:sp>
      <p:cxnSp>
        <p:nvCxnSpPr>
          <p:cNvPr id="13" name="Прямая соединительная линия 12">
            <a:extLst>
              <a:ext uri="{FF2B5EF4-FFF2-40B4-BE49-F238E27FC236}">
                <a16:creationId xmlns:a16="http://schemas.microsoft.com/office/drawing/2014/main" id="{0C32FED8-2E56-E36F-BAE6-7CFF36A7F232}"/>
              </a:ext>
            </a:extLst>
          </p:cNvPr>
          <p:cNvCxnSpPr>
            <a:cxnSpLocks/>
          </p:cNvCxnSpPr>
          <p:nvPr/>
        </p:nvCxnSpPr>
        <p:spPr>
          <a:xfrm>
            <a:off x="848343" y="1719914"/>
            <a:ext cx="4679949" cy="0"/>
          </a:xfrm>
          <a:prstGeom prst="line">
            <a:avLst/>
          </a:prstGeom>
          <a:ln w="15875">
            <a:solidFill>
              <a:srgbClr val="430036"/>
            </a:solidFill>
            <a:prstDash val="lgDash"/>
            <a:headEnd type="none" w="lg" len="lg"/>
            <a:tailEnd type="none" w="lg" len="med"/>
          </a:ln>
        </p:spPr>
        <p:style>
          <a:lnRef idx="1">
            <a:schemeClr val="accent1"/>
          </a:lnRef>
          <a:fillRef idx="0">
            <a:schemeClr val="accent1"/>
          </a:fillRef>
          <a:effectRef idx="0">
            <a:schemeClr val="accent1"/>
          </a:effectRef>
          <a:fontRef idx="minor">
            <a:schemeClr val="tx1"/>
          </a:fontRef>
        </p:style>
      </p:cxnSp>
      <p:pic>
        <p:nvPicPr>
          <p:cNvPr id="15" name="Graphic 86">
            <a:extLst>
              <a:ext uri="{FF2B5EF4-FFF2-40B4-BE49-F238E27FC236}">
                <a16:creationId xmlns:a16="http://schemas.microsoft.com/office/drawing/2014/main" id="{909AE81B-5670-238A-FA2D-156FFE5DA8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14476" y="1073615"/>
            <a:ext cx="633731" cy="633731"/>
          </a:xfrm>
          <a:prstGeom prst="rect">
            <a:avLst/>
          </a:prstGeom>
        </p:spPr>
      </p:pic>
      <p:sp>
        <p:nvSpPr>
          <p:cNvPr id="17" name="TextBox 16">
            <a:extLst>
              <a:ext uri="{FF2B5EF4-FFF2-40B4-BE49-F238E27FC236}">
                <a16:creationId xmlns:a16="http://schemas.microsoft.com/office/drawing/2014/main" id="{EA527A1E-0850-0B19-9F77-45F136CA7FBC}"/>
              </a:ext>
            </a:extLst>
          </p:cNvPr>
          <p:cNvSpPr txBox="1"/>
          <p:nvPr/>
        </p:nvSpPr>
        <p:spPr>
          <a:xfrm>
            <a:off x="2544826" y="1851608"/>
            <a:ext cx="1072281" cy="246221"/>
          </a:xfrm>
          <a:prstGeom prst="rect">
            <a:avLst/>
          </a:prstGeom>
          <a:noFill/>
        </p:spPr>
        <p:txBody>
          <a:bodyPr wrap="none" lIns="0" tIns="0" rIns="0" bIns="0" rtlCol="0">
            <a:spAutoFit/>
          </a:bodyPr>
          <a:lstStyle/>
          <a:p>
            <a:r>
              <a:rPr lang="ru-RU" sz="1600" b="1" dirty="0"/>
              <a:t>3-5 месяцев</a:t>
            </a:r>
          </a:p>
        </p:txBody>
      </p:sp>
      <p:sp>
        <p:nvSpPr>
          <p:cNvPr id="3" name="Прямоугольник: скругленные углы 2">
            <a:extLst>
              <a:ext uri="{FF2B5EF4-FFF2-40B4-BE49-F238E27FC236}">
                <a16:creationId xmlns:a16="http://schemas.microsoft.com/office/drawing/2014/main" id="{6DBA01EB-6808-B721-995F-95586A2D54A1}"/>
              </a:ext>
            </a:extLst>
          </p:cNvPr>
          <p:cNvSpPr/>
          <p:nvPr/>
        </p:nvSpPr>
        <p:spPr>
          <a:xfrm>
            <a:off x="838200" y="2392939"/>
            <a:ext cx="5005552" cy="1070868"/>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287993" indent="-287993">
              <a:buClr>
                <a:srgbClr val="430036"/>
              </a:buClr>
              <a:buFont typeface="+mj-lt"/>
              <a:buAutoNum type="alphaUcPeriod"/>
            </a:pPr>
            <a:r>
              <a:rPr lang="ru-RU" sz="1500" b="1" dirty="0">
                <a:solidFill>
                  <a:schemeClr val="tx1"/>
                </a:solidFill>
                <a:cs typeface="Arial" panose="020B0604020202020204" pitchFamily="34" charset="0"/>
                <a:sym typeface="Arial" panose="020B0604020202020204" pitchFamily="34" charset="0"/>
              </a:rPr>
              <a:t>Закупка в районе комплектации отряда</a:t>
            </a:r>
            <a:br>
              <a:rPr lang="ru-RU" sz="1500" b="1" dirty="0">
                <a:solidFill>
                  <a:schemeClr val="tx1"/>
                </a:solidFill>
                <a:cs typeface="Arial" panose="020B0604020202020204" pitchFamily="34" charset="0"/>
                <a:sym typeface="Arial" panose="020B0604020202020204" pitchFamily="34" charset="0"/>
              </a:rPr>
            </a:br>
            <a:r>
              <a:rPr lang="ru-RU" sz="1500" b="1" i="1" dirty="0">
                <a:solidFill>
                  <a:schemeClr val="tx1"/>
                </a:solidFill>
                <a:cs typeface="Arial" panose="020B0604020202020204" pitchFamily="34" charset="0"/>
                <a:sym typeface="Arial" panose="020B0604020202020204" pitchFamily="34" charset="0"/>
              </a:rPr>
              <a:t>(Москва, СПб, Красноярск, Хабаровск и т.д.). </a:t>
            </a:r>
            <a:r>
              <a:rPr lang="ru-RU" sz="1500" b="1" dirty="0">
                <a:solidFill>
                  <a:schemeClr val="tx1"/>
                </a:solidFill>
                <a:cs typeface="Arial" panose="020B0604020202020204" pitchFamily="34" charset="0"/>
                <a:sym typeface="Arial" panose="020B0604020202020204" pitchFamily="34" charset="0"/>
              </a:rPr>
              <a:t>Хранение, упаковка, подготовка к отправке.</a:t>
            </a:r>
            <a:endParaRPr lang="ru-RU" sz="1500" b="1" dirty="0">
              <a:solidFill>
                <a:schemeClr val="tx1"/>
              </a:solidFill>
            </a:endParaRPr>
          </a:p>
        </p:txBody>
      </p:sp>
      <p:cxnSp>
        <p:nvCxnSpPr>
          <p:cNvPr id="4" name="Прямая соединительная линия 3">
            <a:extLst>
              <a:ext uri="{FF2B5EF4-FFF2-40B4-BE49-F238E27FC236}">
                <a16:creationId xmlns:a16="http://schemas.microsoft.com/office/drawing/2014/main" id="{EAFC8371-E1A7-9AEA-16E3-1954916EC526}"/>
              </a:ext>
            </a:extLst>
          </p:cNvPr>
          <p:cNvCxnSpPr>
            <a:cxnSpLocks/>
          </p:cNvCxnSpPr>
          <p:nvPr/>
        </p:nvCxnSpPr>
        <p:spPr>
          <a:xfrm>
            <a:off x="848343" y="2229522"/>
            <a:ext cx="4679949" cy="0"/>
          </a:xfrm>
          <a:prstGeom prst="line">
            <a:avLst/>
          </a:prstGeom>
          <a:ln w="15875">
            <a:solidFill>
              <a:srgbClr val="430036"/>
            </a:solidFill>
            <a:prstDash val="lgDash"/>
            <a:headEnd type="none" w="lg" len="lg"/>
            <a:tailEnd type="none" w="lg" len="med"/>
          </a:ln>
        </p:spPr>
        <p:style>
          <a:lnRef idx="1">
            <a:schemeClr val="accent1"/>
          </a:lnRef>
          <a:fillRef idx="0">
            <a:schemeClr val="accent1"/>
          </a:fillRef>
          <a:effectRef idx="0">
            <a:schemeClr val="accent1"/>
          </a:effectRef>
          <a:fontRef idx="minor">
            <a:schemeClr val="tx1"/>
          </a:fontRef>
        </p:style>
      </p:cxnSp>
      <p:sp>
        <p:nvSpPr>
          <p:cNvPr id="6" name="Прямоугольник: скругленные углы 5">
            <a:extLst>
              <a:ext uri="{FF2B5EF4-FFF2-40B4-BE49-F238E27FC236}">
                <a16:creationId xmlns:a16="http://schemas.microsoft.com/office/drawing/2014/main" id="{51198198-E3F2-7FF1-0006-7D751D16DC0A}"/>
              </a:ext>
            </a:extLst>
          </p:cNvPr>
          <p:cNvSpPr/>
          <p:nvPr/>
        </p:nvSpPr>
        <p:spPr>
          <a:xfrm>
            <a:off x="838200" y="3287951"/>
            <a:ext cx="5005552" cy="924564"/>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430036"/>
              </a:buClr>
              <a:buFont typeface="+mj-lt"/>
              <a:buAutoNum type="alphaUcPeriod" startAt="2"/>
            </a:pPr>
            <a:r>
              <a:rPr lang="ru-RU" sz="1500" b="1" dirty="0">
                <a:solidFill>
                  <a:schemeClr val="tx1"/>
                </a:solidFill>
                <a:cs typeface="Arial" panose="020B0604020202020204" pitchFamily="34" charset="0"/>
                <a:sym typeface="Arial" panose="020B0604020202020204" pitchFamily="34" charset="0"/>
              </a:rPr>
              <a:t>Найм логистической компании</a:t>
            </a:r>
            <a:endParaRPr lang="ru-RU" sz="1500" b="1" dirty="0">
              <a:solidFill>
                <a:schemeClr val="tx1"/>
              </a:solidFill>
              <a:cs typeface="Arial" panose="020B0604020202020204" pitchFamily="34" charset="0"/>
            </a:endParaRPr>
          </a:p>
        </p:txBody>
      </p:sp>
      <p:sp>
        <p:nvSpPr>
          <p:cNvPr id="7" name="Прямоугольник: скругленные углы 6">
            <a:extLst>
              <a:ext uri="{FF2B5EF4-FFF2-40B4-BE49-F238E27FC236}">
                <a16:creationId xmlns:a16="http://schemas.microsoft.com/office/drawing/2014/main" id="{3FB4330F-95ED-A96E-3740-D78ECDA21082}"/>
              </a:ext>
            </a:extLst>
          </p:cNvPr>
          <p:cNvSpPr/>
          <p:nvPr/>
        </p:nvSpPr>
        <p:spPr>
          <a:xfrm>
            <a:off x="838200" y="3715758"/>
            <a:ext cx="5005552" cy="924564"/>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430036"/>
              </a:buClr>
              <a:buFont typeface="+mj-lt"/>
              <a:buAutoNum type="alphaUcPeriod" startAt="3"/>
            </a:pPr>
            <a:r>
              <a:rPr lang="ru-RU" sz="1500" b="1" dirty="0">
                <a:solidFill>
                  <a:schemeClr val="tx1"/>
                </a:solidFill>
                <a:cs typeface="Arial" panose="020B0604020202020204" pitchFamily="34" charset="0"/>
                <a:sym typeface="Arial" panose="020B0604020202020204" pitchFamily="34" charset="0"/>
              </a:rPr>
              <a:t>Контейнерная доставка до Владивостока</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(или иной порт на ДВ)</a:t>
            </a:r>
            <a:endParaRPr lang="ru-RU" sz="1500" b="1" dirty="0">
              <a:solidFill>
                <a:schemeClr val="tx1"/>
              </a:solidFill>
              <a:cs typeface="Arial" panose="020B0604020202020204" pitchFamily="34" charset="0"/>
            </a:endParaRPr>
          </a:p>
        </p:txBody>
      </p:sp>
      <p:sp>
        <p:nvSpPr>
          <p:cNvPr id="8" name="Прямоугольник: скругленные углы 7">
            <a:extLst>
              <a:ext uri="{FF2B5EF4-FFF2-40B4-BE49-F238E27FC236}">
                <a16:creationId xmlns:a16="http://schemas.microsoft.com/office/drawing/2014/main" id="{DFAB55CD-4DA9-2E99-4C0C-551168E9C680}"/>
              </a:ext>
            </a:extLst>
          </p:cNvPr>
          <p:cNvSpPr/>
          <p:nvPr/>
        </p:nvSpPr>
        <p:spPr>
          <a:xfrm>
            <a:off x="838200" y="4421718"/>
            <a:ext cx="5005552" cy="924564"/>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430036"/>
              </a:buClr>
              <a:buFont typeface="+mj-lt"/>
              <a:buAutoNum type="alphaUcPeriod" startAt="4"/>
            </a:pPr>
            <a:r>
              <a:rPr lang="ru-RU" sz="1500" b="1" dirty="0">
                <a:solidFill>
                  <a:schemeClr val="tx1"/>
                </a:solidFill>
                <a:cs typeface="Arial" panose="020B0604020202020204" pitchFamily="34" charset="0"/>
                <a:sym typeface="Arial" panose="020B0604020202020204" pitchFamily="34" charset="0"/>
              </a:rPr>
              <a:t>Морская доставка в Анадырь</a:t>
            </a:r>
            <a:endParaRPr lang="ru-RU" sz="1500" b="1" dirty="0">
              <a:solidFill>
                <a:schemeClr val="tx1"/>
              </a:solidFill>
              <a:cs typeface="Arial" panose="020B0604020202020204" pitchFamily="34" charset="0"/>
            </a:endParaRPr>
          </a:p>
        </p:txBody>
      </p:sp>
      <p:sp>
        <p:nvSpPr>
          <p:cNvPr id="9" name="Прямоугольник: скругленные углы 8">
            <a:extLst>
              <a:ext uri="{FF2B5EF4-FFF2-40B4-BE49-F238E27FC236}">
                <a16:creationId xmlns:a16="http://schemas.microsoft.com/office/drawing/2014/main" id="{F5A25651-05BD-ACB8-1D1F-22F8F6246A7C}"/>
              </a:ext>
            </a:extLst>
          </p:cNvPr>
          <p:cNvSpPr/>
          <p:nvPr/>
        </p:nvSpPr>
        <p:spPr>
          <a:xfrm>
            <a:off x="838200" y="4874404"/>
            <a:ext cx="5005552" cy="924564"/>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430036"/>
              </a:buClr>
              <a:buFont typeface="+mj-lt"/>
              <a:buAutoNum type="alphaUcPeriod" startAt="5"/>
            </a:pPr>
            <a:r>
              <a:rPr lang="ru-RU" sz="1500" b="1" dirty="0">
                <a:solidFill>
                  <a:schemeClr val="tx1"/>
                </a:solidFill>
                <a:cs typeface="Arial" panose="020B0604020202020204" pitchFamily="34" charset="0"/>
                <a:sym typeface="Arial" panose="020B0604020202020204" pitchFamily="34" charset="0"/>
              </a:rPr>
              <a:t>Разгрузка в порту Анадырь</a:t>
            </a:r>
            <a:endParaRPr lang="ru-RU" sz="1500" b="1" dirty="0">
              <a:solidFill>
                <a:schemeClr val="tx1"/>
              </a:solidFill>
              <a:cs typeface="Arial" panose="020B0604020202020204" pitchFamily="34" charset="0"/>
            </a:endParaRPr>
          </a:p>
        </p:txBody>
      </p:sp>
      <p:sp>
        <p:nvSpPr>
          <p:cNvPr id="10" name="Прямоугольник: скругленные углы 9">
            <a:extLst>
              <a:ext uri="{FF2B5EF4-FFF2-40B4-BE49-F238E27FC236}">
                <a16:creationId xmlns:a16="http://schemas.microsoft.com/office/drawing/2014/main" id="{52817B50-D0FE-DD12-15FF-4F6D65530C70}"/>
              </a:ext>
            </a:extLst>
          </p:cNvPr>
          <p:cNvSpPr/>
          <p:nvPr/>
        </p:nvSpPr>
        <p:spPr>
          <a:xfrm>
            <a:off x="838200" y="5376852"/>
            <a:ext cx="5005552" cy="656198"/>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430036"/>
              </a:buClr>
              <a:buFont typeface="+mj-lt"/>
              <a:buAutoNum type="alphaUcPeriod" startAt="6"/>
            </a:pPr>
            <a:r>
              <a:rPr lang="ru-RU" sz="1500" b="1" dirty="0">
                <a:solidFill>
                  <a:schemeClr val="tx1"/>
                </a:solidFill>
                <a:cs typeface="Arial" panose="020B0604020202020204" pitchFamily="34" charset="0"/>
                <a:sym typeface="Arial" panose="020B0604020202020204" pitchFamily="34" charset="0"/>
              </a:rPr>
              <a:t>Комплектование багажных единиц</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для отправки на участок работ</a:t>
            </a:r>
            <a:endParaRPr lang="ru-RU" sz="1500" b="1" dirty="0">
              <a:solidFill>
                <a:schemeClr val="tx1"/>
              </a:solidFill>
              <a:cs typeface="Arial" panose="020B0604020202020204" pitchFamily="34" charset="0"/>
            </a:endParaRPr>
          </a:p>
        </p:txBody>
      </p:sp>
      <p:sp>
        <p:nvSpPr>
          <p:cNvPr id="11" name="TextBox 10">
            <a:extLst>
              <a:ext uri="{FF2B5EF4-FFF2-40B4-BE49-F238E27FC236}">
                <a16:creationId xmlns:a16="http://schemas.microsoft.com/office/drawing/2014/main" id="{F38F427D-FF09-B1B1-BB8E-357910D85298}"/>
              </a:ext>
            </a:extLst>
          </p:cNvPr>
          <p:cNvSpPr txBox="1"/>
          <p:nvPr/>
        </p:nvSpPr>
        <p:spPr>
          <a:xfrm>
            <a:off x="7040238" y="1230952"/>
            <a:ext cx="3262753" cy="369332"/>
          </a:xfrm>
          <a:prstGeom prst="rect">
            <a:avLst/>
          </a:prstGeom>
          <a:noFill/>
        </p:spPr>
        <p:txBody>
          <a:bodyPr wrap="none" lIns="0" tIns="0" rIns="0" bIns="0" rtlCol="0">
            <a:spAutoFit/>
          </a:bodyPr>
          <a:lstStyle/>
          <a:p>
            <a:r>
              <a:rPr lang="ru-RU" sz="2400" b="1" dirty="0">
                <a:solidFill>
                  <a:srgbClr val="772421"/>
                </a:solidFill>
              </a:rPr>
              <a:t>Оптимальный сценарий</a:t>
            </a:r>
          </a:p>
        </p:txBody>
      </p:sp>
      <p:cxnSp>
        <p:nvCxnSpPr>
          <p:cNvPr id="12" name="Прямая соединительная линия 11">
            <a:extLst>
              <a:ext uri="{FF2B5EF4-FFF2-40B4-BE49-F238E27FC236}">
                <a16:creationId xmlns:a16="http://schemas.microsoft.com/office/drawing/2014/main" id="{1A2384A2-2650-D703-1CA1-C9157FE242C0}"/>
              </a:ext>
            </a:extLst>
          </p:cNvPr>
          <p:cNvCxnSpPr>
            <a:cxnSpLocks/>
          </p:cNvCxnSpPr>
          <p:nvPr/>
        </p:nvCxnSpPr>
        <p:spPr>
          <a:xfrm>
            <a:off x="6127531" y="1719914"/>
            <a:ext cx="4679951" cy="0"/>
          </a:xfrm>
          <a:prstGeom prst="line">
            <a:avLst/>
          </a:prstGeom>
          <a:ln w="15875">
            <a:solidFill>
              <a:srgbClr val="430036"/>
            </a:solidFill>
            <a:prstDash val="lgDash"/>
            <a:headEnd type="none" w="lg" len="lg"/>
            <a:tailEnd type="none" w="lg" len="med"/>
          </a:ln>
        </p:spPr>
        <p:style>
          <a:lnRef idx="1">
            <a:schemeClr val="accent1"/>
          </a:lnRef>
          <a:fillRef idx="0">
            <a:schemeClr val="accent1"/>
          </a:fillRef>
          <a:effectRef idx="0">
            <a:schemeClr val="accent1"/>
          </a:effectRef>
          <a:fontRef idx="minor">
            <a:schemeClr val="tx1"/>
          </a:fontRef>
        </p:style>
      </p:cxnSp>
      <p:pic>
        <p:nvPicPr>
          <p:cNvPr id="14" name="Graphic 86">
            <a:extLst>
              <a:ext uri="{FF2B5EF4-FFF2-40B4-BE49-F238E27FC236}">
                <a16:creationId xmlns:a16="http://schemas.microsoft.com/office/drawing/2014/main" id="{81E02400-7278-ACA3-2392-3614DE4B00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066993" y="1098752"/>
            <a:ext cx="633731" cy="633731"/>
          </a:xfrm>
          <a:prstGeom prst="rect">
            <a:avLst/>
          </a:prstGeom>
        </p:spPr>
      </p:pic>
      <p:sp>
        <p:nvSpPr>
          <p:cNvPr id="16" name="TextBox 15">
            <a:extLst>
              <a:ext uri="{FF2B5EF4-FFF2-40B4-BE49-F238E27FC236}">
                <a16:creationId xmlns:a16="http://schemas.microsoft.com/office/drawing/2014/main" id="{D38CD17F-202B-66E6-44E0-5DA4FCE34EAC}"/>
              </a:ext>
            </a:extLst>
          </p:cNvPr>
          <p:cNvSpPr txBox="1"/>
          <p:nvPr/>
        </p:nvSpPr>
        <p:spPr>
          <a:xfrm>
            <a:off x="7979740" y="1851608"/>
            <a:ext cx="790345" cy="246221"/>
          </a:xfrm>
          <a:prstGeom prst="rect">
            <a:avLst/>
          </a:prstGeom>
          <a:noFill/>
        </p:spPr>
        <p:txBody>
          <a:bodyPr wrap="none" lIns="0" tIns="0" rIns="0" bIns="0" rtlCol="0">
            <a:spAutoFit/>
          </a:bodyPr>
          <a:lstStyle/>
          <a:p>
            <a:r>
              <a:rPr lang="ru-RU" sz="1600" b="1" dirty="0"/>
              <a:t>1 неделя</a:t>
            </a:r>
          </a:p>
        </p:txBody>
      </p:sp>
      <p:sp>
        <p:nvSpPr>
          <p:cNvPr id="18" name="Прямоугольник: скругленные углы 17">
            <a:extLst>
              <a:ext uri="{FF2B5EF4-FFF2-40B4-BE49-F238E27FC236}">
                <a16:creationId xmlns:a16="http://schemas.microsoft.com/office/drawing/2014/main" id="{EB67EB8F-2867-A8C8-8785-0F92D9DE806F}"/>
              </a:ext>
            </a:extLst>
          </p:cNvPr>
          <p:cNvSpPr/>
          <p:nvPr/>
        </p:nvSpPr>
        <p:spPr>
          <a:xfrm>
            <a:off x="6096001" y="2400346"/>
            <a:ext cx="5437187" cy="1070868"/>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287993" indent="-287993">
              <a:buClr>
                <a:srgbClr val="772421"/>
              </a:buClr>
              <a:buFont typeface="+mj-lt"/>
              <a:buAutoNum type="alphaUcPeriod"/>
            </a:pPr>
            <a:r>
              <a:rPr lang="ru-RU" sz="1500" b="1" dirty="0">
                <a:solidFill>
                  <a:schemeClr val="tx1"/>
                </a:solidFill>
                <a:cs typeface="Arial" panose="020B0604020202020204" pitchFamily="34" charset="0"/>
                <a:sym typeface="Arial" panose="020B0604020202020204" pitchFamily="34" charset="0"/>
              </a:rPr>
              <a:t>Формирование потребности в материально-техническом оснащении в месте формирования отряда</a:t>
            </a:r>
            <a:endParaRPr lang="ru-RU" sz="1500" b="1" dirty="0">
              <a:solidFill>
                <a:schemeClr val="tx1"/>
              </a:solidFill>
            </a:endParaRPr>
          </a:p>
        </p:txBody>
      </p:sp>
      <p:cxnSp>
        <p:nvCxnSpPr>
          <p:cNvPr id="19" name="Прямая соединительная линия 18">
            <a:extLst>
              <a:ext uri="{FF2B5EF4-FFF2-40B4-BE49-F238E27FC236}">
                <a16:creationId xmlns:a16="http://schemas.microsoft.com/office/drawing/2014/main" id="{DD7B1A09-257C-4B23-67F9-DEF8BC3462C4}"/>
              </a:ext>
            </a:extLst>
          </p:cNvPr>
          <p:cNvCxnSpPr>
            <a:cxnSpLocks/>
          </p:cNvCxnSpPr>
          <p:nvPr/>
        </p:nvCxnSpPr>
        <p:spPr>
          <a:xfrm>
            <a:off x="6127531" y="2229522"/>
            <a:ext cx="4679951" cy="0"/>
          </a:xfrm>
          <a:prstGeom prst="line">
            <a:avLst/>
          </a:prstGeom>
          <a:ln w="15875">
            <a:solidFill>
              <a:srgbClr val="430036"/>
            </a:solidFill>
            <a:prstDash val="lgDash"/>
            <a:headEnd type="none" w="lg" len="lg"/>
            <a:tailEnd type="none" w="lg" len="med"/>
          </a:ln>
        </p:spPr>
        <p:style>
          <a:lnRef idx="1">
            <a:schemeClr val="accent1"/>
          </a:lnRef>
          <a:fillRef idx="0">
            <a:schemeClr val="accent1"/>
          </a:fillRef>
          <a:effectRef idx="0">
            <a:schemeClr val="accent1"/>
          </a:effectRef>
          <a:fontRef idx="minor">
            <a:schemeClr val="tx1"/>
          </a:fontRef>
        </p:style>
      </p:cxnSp>
      <p:sp>
        <p:nvSpPr>
          <p:cNvPr id="20" name="Прямоугольник: скругленные углы 19">
            <a:extLst>
              <a:ext uri="{FF2B5EF4-FFF2-40B4-BE49-F238E27FC236}">
                <a16:creationId xmlns:a16="http://schemas.microsoft.com/office/drawing/2014/main" id="{A76B21B0-72A0-E62C-791D-38DE5A0D3145}"/>
              </a:ext>
            </a:extLst>
          </p:cNvPr>
          <p:cNvSpPr/>
          <p:nvPr/>
        </p:nvSpPr>
        <p:spPr>
          <a:xfrm>
            <a:off x="6096001" y="3287951"/>
            <a:ext cx="5437187" cy="1139703"/>
          </a:xfrm>
          <a:prstGeom prst="roundRect">
            <a:avLst>
              <a:gd name="adj" fmla="val 7717"/>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772421"/>
              </a:buClr>
              <a:buFont typeface="+mj-lt"/>
              <a:buAutoNum type="alphaUcPeriod" startAt="2"/>
            </a:pPr>
            <a:r>
              <a:rPr lang="ru-RU" sz="1500" b="1" dirty="0">
                <a:solidFill>
                  <a:schemeClr val="tx1"/>
                </a:solidFill>
                <a:cs typeface="Arial" panose="020B0604020202020204" pitchFamily="34" charset="0"/>
                <a:sym typeface="Arial" panose="020B0604020202020204" pitchFamily="34" charset="0"/>
              </a:rPr>
              <a:t>Отправка заявки в молл (центр комплектации)</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в районе работ – Анадырь, Эгвекинот, Билибино, Певек</a:t>
            </a:r>
            <a:endParaRPr lang="ru-RU" sz="1500" b="1" dirty="0">
              <a:solidFill>
                <a:schemeClr val="tx1"/>
              </a:solidFill>
              <a:cs typeface="Arial" panose="020B0604020202020204" pitchFamily="34" charset="0"/>
            </a:endParaRPr>
          </a:p>
        </p:txBody>
      </p:sp>
      <p:sp>
        <p:nvSpPr>
          <p:cNvPr id="21" name="Прямоугольник: скругленные углы 20">
            <a:extLst>
              <a:ext uri="{FF2B5EF4-FFF2-40B4-BE49-F238E27FC236}">
                <a16:creationId xmlns:a16="http://schemas.microsoft.com/office/drawing/2014/main" id="{D01088E5-7218-7EF3-F773-AB94EB201EE5}"/>
              </a:ext>
            </a:extLst>
          </p:cNvPr>
          <p:cNvSpPr/>
          <p:nvPr/>
        </p:nvSpPr>
        <p:spPr>
          <a:xfrm>
            <a:off x="6096001" y="3954789"/>
            <a:ext cx="5437187" cy="1487431"/>
          </a:xfrm>
          <a:prstGeom prst="roundRect">
            <a:avLst>
              <a:gd name="adj" fmla="val 5965"/>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772421"/>
              </a:buClr>
              <a:buFont typeface="+mj-lt"/>
              <a:buAutoNum type="alphaUcPeriod" startAt="3"/>
            </a:pPr>
            <a:r>
              <a:rPr lang="ru-RU" sz="1500" b="1" dirty="0">
                <a:solidFill>
                  <a:schemeClr val="tx1"/>
                </a:solidFill>
                <a:cs typeface="Arial" panose="020B0604020202020204" pitchFamily="34" charset="0"/>
                <a:sym typeface="Arial" panose="020B0604020202020204" pitchFamily="34" charset="0"/>
              </a:rPr>
              <a:t>Получение груза на месте, упакованный, с описью, готовый к погрузке в вертолет/вездеход и т.д. (отряд выезжает на место работ с минимальным багажом,</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без необходимости везти с собой какое-либо полевое снаряжение)</a:t>
            </a:r>
            <a:endParaRPr lang="ru-RU" sz="1500" b="1" dirty="0">
              <a:solidFill>
                <a:schemeClr val="tx1"/>
              </a:solidFill>
              <a:cs typeface="Arial" panose="020B0604020202020204" pitchFamily="34" charset="0"/>
            </a:endParaRPr>
          </a:p>
        </p:txBody>
      </p:sp>
      <p:sp>
        <p:nvSpPr>
          <p:cNvPr id="26" name="Заголовок 3">
            <a:extLst>
              <a:ext uri="{FF2B5EF4-FFF2-40B4-BE49-F238E27FC236}">
                <a16:creationId xmlns:a16="http://schemas.microsoft.com/office/drawing/2014/main" id="{5B9D3DA1-FB08-26A6-7A3A-B8AD6AA1821A}"/>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Материально-техническое обеспечение</a:t>
            </a:r>
            <a:endParaRPr lang="ru-RU" dirty="0"/>
          </a:p>
        </p:txBody>
      </p:sp>
    </p:spTree>
    <p:extLst>
      <p:ext uri="{BB962C8B-B14F-4D97-AF65-F5344CB8AC3E}">
        <p14:creationId xmlns:p14="http://schemas.microsoft.com/office/powerpoint/2010/main" val="4258317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0E743-0D3F-CA7A-5484-C4D1D4BDE73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8C1118-833E-71E6-1D4E-17DE7B2D1FC0}"/>
              </a:ext>
            </a:extLst>
          </p:cNvPr>
          <p:cNvSpPr txBox="1"/>
          <p:nvPr/>
        </p:nvSpPr>
        <p:spPr>
          <a:xfrm>
            <a:off x="1796610" y="1205815"/>
            <a:ext cx="3113801" cy="369332"/>
          </a:xfrm>
          <a:prstGeom prst="rect">
            <a:avLst/>
          </a:prstGeom>
          <a:noFill/>
        </p:spPr>
        <p:txBody>
          <a:bodyPr wrap="none" lIns="0" tIns="0" rIns="0" bIns="0" rtlCol="0">
            <a:spAutoFit/>
          </a:bodyPr>
          <a:lstStyle/>
          <a:p>
            <a:r>
              <a:rPr lang="ru-RU" sz="2400" b="1" dirty="0">
                <a:solidFill>
                  <a:srgbClr val="430036"/>
                </a:solidFill>
              </a:rPr>
              <a:t>Доставка грузов сейчас</a:t>
            </a:r>
          </a:p>
        </p:txBody>
      </p:sp>
      <p:cxnSp>
        <p:nvCxnSpPr>
          <p:cNvPr id="13" name="Прямая соединительная линия 12">
            <a:extLst>
              <a:ext uri="{FF2B5EF4-FFF2-40B4-BE49-F238E27FC236}">
                <a16:creationId xmlns:a16="http://schemas.microsoft.com/office/drawing/2014/main" id="{6F5FED62-9A04-2504-3DF5-DC4BBAD4254A}"/>
              </a:ext>
            </a:extLst>
          </p:cNvPr>
          <p:cNvCxnSpPr>
            <a:cxnSpLocks/>
          </p:cNvCxnSpPr>
          <p:nvPr/>
        </p:nvCxnSpPr>
        <p:spPr>
          <a:xfrm>
            <a:off x="848343" y="1719914"/>
            <a:ext cx="4679949" cy="0"/>
          </a:xfrm>
          <a:prstGeom prst="line">
            <a:avLst/>
          </a:prstGeom>
          <a:ln w="15875">
            <a:solidFill>
              <a:srgbClr val="430036"/>
            </a:solidFill>
            <a:prstDash val="lgDash"/>
            <a:headEnd type="none" w="lg" len="lg"/>
            <a:tailEnd type="none" w="lg" len="med"/>
          </a:ln>
        </p:spPr>
        <p:style>
          <a:lnRef idx="1">
            <a:schemeClr val="accent1"/>
          </a:lnRef>
          <a:fillRef idx="0">
            <a:schemeClr val="accent1"/>
          </a:fillRef>
          <a:effectRef idx="0">
            <a:schemeClr val="accent1"/>
          </a:effectRef>
          <a:fontRef idx="minor">
            <a:schemeClr val="tx1"/>
          </a:fontRef>
        </p:style>
      </p:cxnSp>
      <p:pic>
        <p:nvPicPr>
          <p:cNvPr id="15" name="Graphic 86">
            <a:extLst>
              <a:ext uri="{FF2B5EF4-FFF2-40B4-BE49-F238E27FC236}">
                <a16:creationId xmlns:a16="http://schemas.microsoft.com/office/drawing/2014/main" id="{527A22C5-899E-4DB1-8642-624C982D49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14476" y="1073615"/>
            <a:ext cx="633731" cy="633731"/>
          </a:xfrm>
          <a:prstGeom prst="rect">
            <a:avLst/>
          </a:prstGeom>
        </p:spPr>
      </p:pic>
      <p:sp>
        <p:nvSpPr>
          <p:cNvPr id="17" name="TextBox 16">
            <a:extLst>
              <a:ext uri="{FF2B5EF4-FFF2-40B4-BE49-F238E27FC236}">
                <a16:creationId xmlns:a16="http://schemas.microsoft.com/office/drawing/2014/main" id="{00E0975C-969F-4116-A9BA-88D84DD9410B}"/>
              </a:ext>
            </a:extLst>
          </p:cNvPr>
          <p:cNvSpPr txBox="1"/>
          <p:nvPr/>
        </p:nvSpPr>
        <p:spPr>
          <a:xfrm>
            <a:off x="2544826" y="1851608"/>
            <a:ext cx="1072281" cy="246221"/>
          </a:xfrm>
          <a:prstGeom prst="rect">
            <a:avLst/>
          </a:prstGeom>
          <a:noFill/>
        </p:spPr>
        <p:txBody>
          <a:bodyPr wrap="none" lIns="0" tIns="0" rIns="0" bIns="0" rtlCol="0">
            <a:spAutoFit/>
          </a:bodyPr>
          <a:lstStyle/>
          <a:p>
            <a:r>
              <a:rPr lang="ru-RU" sz="1600" b="1" dirty="0"/>
              <a:t>3-5 месяцев</a:t>
            </a:r>
          </a:p>
        </p:txBody>
      </p:sp>
      <p:cxnSp>
        <p:nvCxnSpPr>
          <p:cNvPr id="4" name="Прямая соединительная линия 3">
            <a:extLst>
              <a:ext uri="{FF2B5EF4-FFF2-40B4-BE49-F238E27FC236}">
                <a16:creationId xmlns:a16="http://schemas.microsoft.com/office/drawing/2014/main" id="{F39FC0E5-13A1-F443-EB44-3587068BB221}"/>
              </a:ext>
            </a:extLst>
          </p:cNvPr>
          <p:cNvCxnSpPr>
            <a:cxnSpLocks/>
          </p:cNvCxnSpPr>
          <p:nvPr/>
        </p:nvCxnSpPr>
        <p:spPr>
          <a:xfrm>
            <a:off x="848343" y="2229522"/>
            <a:ext cx="4679949" cy="0"/>
          </a:xfrm>
          <a:prstGeom prst="line">
            <a:avLst/>
          </a:prstGeom>
          <a:ln w="15875">
            <a:solidFill>
              <a:srgbClr val="430036"/>
            </a:solidFill>
            <a:prstDash val="lgDash"/>
            <a:headEnd type="none" w="lg" len="lg"/>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DA54FE-520D-9C64-F27F-ECDFF8EDCF27}"/>
              </a:ext>
            </a:extLst>
          </p:cNvPr>
          <p:cNvSpPr txBox="1"/>
          <p:nvPr/>
        </p:nvSpPr>
        <p:spPr>
          <a:xfrm>
            <a:off x="7040238" y="1230952"/>
            <a:ext cx="3262753" cy="369332"/>
          </a:xfrm>
          <a:prstGeom prst="rect">
            <a:avLst/>
          </a:prstGeom>
          <a:noFill/>
        </p:spPr>
        <p:txBody>
          <a:bodyPr wrap="none" lIns="0" tIns="0" rIns="0" bIns="0" rtlCol="0">
            <a:spAutoFit/>
          </a:bodyPr>
          <a:lstStyle/>
          <a:p>
            <a:r>
              <a:rPr lang="ru-RU" sz="2400" b="1" dirty="0">
                <a:solidFill>
                  <a:srgbClr val="772421"/>
                </a:solidFill>
              </a:rPr>
              <a:t>Оптимальный сценарий</a:t>
            </a:r>
          </a:p>
        </p:txBody>
      </p:sp>
      <p:cxnSp>
        <p:nvCxnSpPr>
          <p:cNvPr id="12" name="Прямая соединительная линия 11">
            <a:extLst>
              <a:ext uri="{FF2B5EF4-FFF2-40B4-BE49-F238E27FC236}">
                <a16:creationId xmlns:a16="http://schemas.microsoft.com/office/drawing/2014/main" id="{FCF29EFD-32F6-CFF8-3A0F-6CAA768BE14E}"/>
              </a:ext>
            </a:extLst>
          </p:cNvPr>
          <p:cNvCxnSpPr>
            <a:cxnSpLocks/>
          </p:cNvCxnSpPr>
          <p:nvPr/>
        </p:nvCxnSpPr>
        <p:spPr>
          <a:xfrm>
            <a:off x="6127531" y="1719914"/>
            <a:ext cx="4679951" cy="0"/>
          </a:xfrm>
          <a:prstGeom prst="line">
            <a:avLst/>
          </a:prstGeom>
          <a:ln w="15875">
            <a:solidFill>
              <a:srgbClr val="430036"/>
            </a:solidFill>
            <a:prstDash val="lgDash"/>
            <a:headEnd type="none" w="lg" len="lg"/>
            <a:tailEnd type="none" w="lg" len="med"/>
          </a:ln>
        </p:spPr>
        <p:style>
          <a:lnRef idx="1">
            <a:schemeClr val="accent1"/>
          </a:lnRef>
          <a:fillRef idx="0">
            <a:schemeClr val="accent1"/>
          </a:fillRef>
          <a:effectRef idx="0">
            <a:schemeClr val="accent1"/>
          </a:effectRef>
          <a:fontRef idx="minor">
            <a:schemeClr val="tx1"/>
          </a:fontRef>
        </p:style>
      </p:cxnSp>
      <p:pic>
        <p:nvPicPr>
          <p:cNvPr id="14" name="Graphic 86">
            <a:extLst>
              <a:ext uri="{FF2B5EF4-FFF2-40B4-BE49-F238E27FC236}">
                <a16:creationId xmlns:a16="http://schemas.microsoft.com/office/drawing/2014/main" id="{2B8850BD-B9E4-319A-D5DB-92024F668D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093663" y="1098752"/>
            <a:ext cx="633731" cy="633731"/>
          </a:xfrm>
          <a:prstGeom prst="rect">
            <a:avLst/>
          </a:prstGeom>
        </p:spPr>
      </p:pic>
      <p:sp>
        <p:nvSpPr>
          <p:cNvPr id="16" name="TextBox 15">
            <a:extLst>
              <a:ext uri="{FF2B5EF4-FFF2-40B4-BE49-F238E27FC236}">
                <a16:creationId xmlns:a16="http://schemas.microsoft.com/office/drawing/2014/main" id="{61A9AC4F-39EE-7ED0-4293-D575212775AA}"/>
              </a:ext>
            </a:extLst>
          </p:cNvPr>
          <p:cNvSpPr txBox="1"/>
          <p:nvPr/>
        </p:nvSpPr>
        <p:spPr>
          <a:xfrm>
            <a:off x="7979740" y="1851608"/>
            <a:ext cx="790345" cy="246221"/>
          </a:xfrm>
          <a:prstGeom prst="rect">
            <a:avLst/>
          </a:prstGeom>
          <a:noFill/>
        </p:spPr>
        <p:txBody>
          <a:bodyPr wrap="none" lIns="0" tIns="0" rIns="0" bIns="0" rtlCol="0">
            <a:spAutoFit/>
          </a:bodyPr>
          <a:lstStyle/>
          <a:p>
            <a:r>
              <a:rPr lang="ru-RU" sz="1600" b="1" dirty="0"/>
              <a:t>1 неделя</a:t>
            </a:r>
          </a:p>
        </p:txBody>
      </p:sp>
      <p:cxnSp>
        <p:nvCxnSpPr>
          <p:cNvPr id="19" name="Прямая соединительная линия 18">
            <a:extLst>
              <a:ext uri="{FF2B5EF4-FFF2-40B4-BE49-F238E27FC236}">
                <a16:creationId xmlns:a16="http://schemas.microsoft.com/office/drawing/2014/main" id="{2CDCD77C-3A72-AECC-E261-19241ADF1CF8}"/>
              </a:ext>
            </a:extLst>
          </p:cNvPr>
          <p:cNvCxnSpPr>
            <a:cxnSpLocks/>
          </p:cNvCxnSpPr>
          <p:nvPr/>
        </p:nvCxnSpPr>
        <p:spPr>
          <a:xfrm>
            <a:off x="6127531" y="2229522"/>
            <a:ext cx="4679951" cy="0"/>
          </a:xfrm>
          <a:prstGeom prst="line">
            <a:avLst/>
          </a:prstGeom>
          <a:ln w="15875">
            <a:solidFill>
              <a:srgbClr val="430036"/>
            </a:solidFill>
            <a:prstDash val="lgDash"/>
            <a:headEnd type="none" w="lg" len="lg"/>
            <a:tailEnd type="none" w="lg" len="med"/>
          </a:ln>
        </p:spPr>
        <p:style>
          <a:lnRef idx="1">
            <a:schemeClr val="accent1"/>
          </a:lnRef>
          <a:fillRef idx="0">
            <a:schemeClr val="accent1"/>
          </a:fillRef>
          <a:effectRef idx="0">
            <a:schemeClr val="accent1"/>
          </a:effectRef>
          <a:fontRef idx="minor">
            <a:schemeClr val="tx1"/>
          </a:fontRef>
        </p:style>
      </p:cxnSp>
      <p:sp>
        <p:nvSpPr>
          <p:cNvPr id="26" name="Заголовок 3">
            <a:extLst>
              <a:ext uri="{FF2B5EF4-FFF2-40B4-BE49-F238E27FC236}">
                <a16:creationId xmlns:a16="http://schemas.microsoft.com/office/drawing/2014/main" id="{0A97D09F-0ED4-8013-52FA-02126C82CE15}"/>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Материально-техническое обеспечение</a:t>
            </a:r>
            <a:endParaRPr lang="ru-RU" dirty="0"/>
          </a:p>
        </p:txBody>
      </p:sp>
      <p:pic>
        <p:nvPicPr>
          <p:cNvPr id="2" name="Graphic 86">
            <a:extLst>
              <a:ext uri="{FF2B5EF4-FFF2-40B4-BE49-F238E27FC236}">
                <a16:creationId xmlns:a16="http://schemas.microsoft.com/office/drawing/2014/main" id="{6898F69E-5B6E-F990-148B-B450166957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065088" y="1098752"/>
            <a:ext cx="633731" cy="633731"/>
          </a:xfrm>
          <a:prstGeom prst="rect">
            <a:avLst/>
          </a:prstGeom>
        </p:spPr>
      </p:pic>
      <p:sp>
        <p:nvSpPr>
          <p:cNvPr id="22" name="Прямоугольник: скругленные углы 21">
            <a:extLst>
              <a:ext uri="{FF2B5EF4-FFF2-40B4-BE49-F238E27FC236}">
                <a16:creationId xmlns:a16="http://schemas.microsoft.com/office/drawing/2014/main" id="{CA972CCE-9DF6-70AC-BF4F-4D1F1D14A0D4}"/>
              </a:ext>
            </a:extLst>
          </p:cNvPr>
          <p:cNvSpPr/>
          <p:nvPr/>
        </p:nvSpPr>
        <p:spPr>
          <a:xfrm>
            <a:off x="838200" y="2537707"/>
            <a:ext cx="10694988" cy="3246678"/>
          </a:xfrm>
          <a:prstGeom prst="roundRect">
            <a:avLst>
              <a:gd name="adj" fmla="val 3974"/>
            </a:avLst>
          </a:prstGeom>
          <a:solidFill>
            <a:schemeClr val="bg1"/>
          </a:solidFill>
          <a:ln>
            <a:solidFill>
              <a:srgbClr val="A2A2A2"/>
            </a:solidFill>
          </a:ln>
        </p:spPr>
        <p:style>
          <a:lnRef idx="2">
            <a:schemeClr val="accent1">
              <a:shade val="15000"/>
            </a:schemeClr>
          </a:lnRef>
          <a:fillRef idx="1">
            <a:schemeClr val="accent1"/>
          </a:fillRef>
          <a:effectRef idx="0">
            <a:schemeClr val="accent1"/>
          </a:effectRef>
          <a:fontRef idx="minor">
            <a:schemeClr val="lt1"/>
          </a:fontRef>
        </p:style>
        <p:txBody>
          <a:bodyPr lIns="384000" tIns="336000" rIns="48000" rtlCol="0" anchor="t"/>
          <a:lstStyle/>
          <a:p>
            <a:pPr>
              <a:buClr>
                <a:schemeClr val="accent1"/>
              </a:buClr>
            </a:pPr>
            <a:r>
              <a:rPr lang="ru-RU" sz="2133" b="1" dirty="0">
                <a:solidFill>
                  <a:schemeClr val="tx1"/>
                </a:solidFill>
              </a:rPr>
              <a:t>Срок доставки грузов, необходимых для работы полевых отрядов, на территорию работ составляет месяцы.</a:t>
            </a:r>
          </a:p>
          <a:p>
            <a:pPr>
              <a:buClr>
                <a:schemeClr val="accent1"/>
              </a:buClr>
            </a:pPr>
            <a:endParaRPr lang="ru-RU" sz="2133" dirty="0">
              <a:solidFill>
                <a:schemeClr val="tx1"/>
              </a:solidFill>
            </a:endParaRPr>
          </a:p>
          <a:p>
            <a:pPr>
              <a:buClr>
                <a:schemeClr val="accent1"/>
              </a:buClr>
            </a:pPr>
            <a:r>
              <a:rPr lang="ru-RU" sz="2133" b="1" dirty="0">
                <a:solidFill>
                  <a:schemeClr val="tx1"/>
                </a:solidFill>
              </a:rPr>
              <a:t>Решение: </a:t>
            </a:r>
            <a:r>
              <a:rPr lang="ru-RU" sz="2133" dirty="0">
                <a:solidFill>
                  <a:schemeClr val="tx1"/>
                </a:solidFill>
              </a:rPr>
              <a:t>формирование специализированных центров по площади региона, обеспечивающие возможность приобретения всего необходимого снаряжения</a:t>
            </a:r>
            <a:br>
              <a:rPr lang="ru-RU" sz="2133" dirty="0">
                <a:solidFill>
                  <a:schemeClr val="tx1"/>
                </a:solidFill>
              </a:rPr>
            </a:br>
            <a:r>
              <a:rPr lang="ru-RU" sz="2133" dirty="0">
                <a:solidFill>
                  <a:schemeClr val="tx1"/>
                </a:solidFill>
              </a:rPr>
              <a:t>на месте (от компаса до лодки с мотором), с возможностью формирования заказа заранее. Только получение груза в порту Анадыри может составлять неделю. В условия короткого сезона Чукотки – это недопустимая трата времени.</a:t>
            </a:r>
          </a:p>
        </p:txBody>
      </p:sp>
    </p:spTree>
    <p:extLst>
      <p:ext uri="{BB962C8B-B14F-4D97-AF65-F5344CB8AC3E}">
        <p14:creationId xmlns:p14="http://schemas.microsoft.com/office/powerpoint/2010/main" val="3009280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6F6D5-CB61-E45B-AB4B-D981629976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E347FD0-B554-B627-E0B5-8CDB99886CB2}"/>
              </a:ext>
            </a:extLst>
          </p:cNvPr>
          <p:cNvSpPr txBox="1"/>
          <p:nvPr/>
        </p:nvSpPr>
        <p:spPr>
          <a:xfrm>
            <a:off x="1796610" y="1351042"/>
            <a:ext cx="2555571" cy="369332"/>
          </a:xfrm>
          <a:prstGeom prst="rect">
            <a:avLst/>
          </a:prstGeom>
          <a:noFill/>
        </p:spPr>
        <p:txBody>
          <a:bodyPr wrap="none" lIns="0" tIns="0" rIns="0" bIns="0" rtlCol="0">
            <a:spAutoFit/>
          </a:bodyPr>
          <a:lstStyle/>
          <a:p>
            <a:r>
              <a:rPr lang="ru-RU" sz="2400" b="1" dirty="0">
                <a:solidFill>
                  <a:srgbClr val="430036"/>
                </a:solidFill>
              </a:rPr>
              <a:t>Текущее состояние</a:t>
            </a:r>
          </a:p>
        </p:txBody>
      </p:sp>
      <p:sp>
        <p:nvSpPr>
          <p:cNvPr id="11" name="TextBox 10">
            <a:extLst>
              <a:ext uri="{FF2B5EF4-FFF2-40B4-BE49-F238E27FC236}">
                <a16:creationId xmlns:a16="http://schemas.microsoft.com/office/drawing/2014/main" id="{7FFCE13D-8F59-AAEA-69D0-52E19BD5071B}"/>
              </a:ext>
            </a:extLst>
          </p:cNvPr>
          <p:cNvSpPr txBox="1"/>
          <p:nvPr/>
        </p:nvSpPr>
        <p:spPr>
          <a:xfrm>
            <a:off x="7040238" y="1351042"/>
            <a:ext cx="3233321" cy="369332"/>
          </a:xfrm>
          <a:prstGeom prst="rect">
            <a:avLst/>
          </a:prstGeom>
          <a:noFill/>
        </p:spPr>
        <p:txBody>
          <a:bodyPr wrap="none" lIns="0" tIns="0" rIns="0" bIns="0" rtlCol="0">
            <a:spAutoFit/>
          </a:bodyPr>
          <a:lstStyle/>
          <a:p>
            <a:r>
              <a:rPr lang="ru-RU" sz="2400" b="1" dirty="0">
                <a:solidFill>
                  <a:srgbClr val="772421"/>
                </a:solidFill>
              </a:rPr>
              <a:t>Предлагаемое решение</a:t>
            </a:r>
          </a:p>
        </p:txBody>
      </p:sp>
      <p:sp>
        <p:nvSpPr>
          <p:cNvPr id="26" name="Заголовок 3">
            <a:extLst>
              <a:ext uri="{FF2B5EF4-FFF2-40B4-BE49-F238E27FC236}">
                <a16:creationId xmlns:a16="http://schemas.microsoft.com/office/drawing/2014/main" id="{21C4B405-D2C3-4BF7-FFE7-9C7164DA61A6}"/>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Доступ к информации</a:t>
            </a:r>
            <a:endParaRPr lang="ru-RU" dirty="0"/>
          </a:p>
        </p:txBody>
      </p:sp>
      <p:pic>
        <p:nvPicPr>
          <p:cNvPr id="3" name="Graphic 66">
            <a:extLst>
              <a:ext uri="{FF2B5EF4-FFF2-40B4-BE49-F238E27FC236}">
                <a16:creationId xmlns:a16="http://schemas.microsoft.com/office/drawing/2014/main" id="{F2B1122A-5F31-5BBC-DDB0-BEA44D9377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294" y="1218384"/>
            <a:ext cx="634649" cy="634649"/>
          </a:xfrm>
          <a:prstGeom prst="rect">
            <a:avLst/>
          </a:prstGeom>
        </p:spPr>
      </p:pic>
      <p:pic>
        <p:nvPicPr>
          <p:cNvPr id="6" name="Graphic 54">
            <a:extLst>
              <a:ext uri="{FF2B5EF4-FFF2-40B4-BE49-F238E27FC236}">
                <a16:creationId xmlns:a16="http://schemas.microsoft.com/office/drawing/2014/main" id="{769B40EE-2EDD-CE7E-5EF8-E2BAC18B69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3450" y="1206525"/>
            <a:ext cx="658367" cy="658367"/>
          </a:xfrm>
          <a:prstGeom prst="rect">
            <a:avLst/>
          </a:prstGeom>
        </p:spPr>
      </p:pic>
      <p:sp>
        <p:nvSpPr>
          <p:cNvPr id="7" name="Прямоугольник: скругленные углы 6">
            <a:extLst>
              <a:ext uri="{FF2B5EF4-FFF2-40B4-BE49-F238E27FC236}">
                <a16:creationId xmlns:a16="http://schemas.microsoft.com/office/drawing/2014/main" id="{11C618A2-D908-18E4-C699-1D33C5D7512D}"/>
              </a:ext>
            </a:extLst>
          </p:cNvPr>
          <p:cNvSpPr/>
          <p:nvPr/>
        </p:nvSpPr>
        <p:spPr>
          <a:xfrm>
            <a:off x="839788" y="1962816"/>
            <a:ext cx="5077884" cy="1070868"/>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287993" indent="-287993">
              <a:buClr>
                <a:srgbClr val="430036"/>
              </a:buClr>
              <a:buFont typeface="+mj-lt"/>
              <a:buAutoNum type="alphaUcPeriod"/>
            </a:pPr>
            <a:r>
              <a:rPr lang="ru-RU" sz="1500" b="1" dirty="0">
                <a:solidFill>
                  <a:schemeClr val="tx1"/>
                </a:solidFill>
                <a:cs typeface="Arial" panose="020B0604020202020204" pitchFamily="34" charset="0"/>
                <a:sym typeface="Arial" panose="020B0604020202020204" pitchFamily="34" charset="0"/>
              </a:rPr>
              <a:t>Удаленность региона делает почти невозможным работу в читальных залах для большинства специалистов</a:t>
            </a:r>
            <a:endParaRPr lang="ru-RU" sz="1500" b="1" dirty="0">
              <a:solidFill>
                <a:schemeClr val="tx1"/>
              </a:solidFill>
            </a:endParaRPr>
          </a:p>
        </p:txBody>
      </p:sp>
      <p:sp>
        <p:nvSpPr>
          <p:cNvPr id="8" name="Прямоугольник: скругленные углы 7">
            <a:extLst>
              <a:ext uri="{FF2B5EF4-FFF2-40B4-BE49-F238E27FC236}">
                <a16:creationId xmlns:a16="http://schemas.microsoft.com/office/drawing/2014/main" id="{E6453BAE-3D68-B1E1-4F54-CC0F5D9F6B5C}"/>
              </a:ext>
            </a:extLst>
          </p:cNvPr>
          <p:cNvSpPr/>
          <p:nvPr/>
        </p:nvSpPr>
        <p:spPr>
          <a:xfrm>
            <a:off x="839788" y="2860147"/>
            <a:ext cx="5077884" cy="1487684"/>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430036"/>
              </a:buClr>
              <a:buFont typeface="+mj-lt"/>
              <a:buAutoNum type="alphaUcPeriod" startAt="2"/>
            </a:pPr>
            <a:r>
              <a:rPr lang="ru-RU" sz="1500" b="1" dirty="0">
                <a:solidFill>
                  <a:schemeClr val="tx1"/>
                </a:solidFill>
                <a:cs typeface="Arial" panose="020B0604020202020204" pitchFamily="34" charset="0"/>
                <a:sym typeface="Arial" panose="020B0604020202020204" pitchFamily="34" charset="0"/>
              </a:rPr>
              <a:t>Большое количество отчетных материалов хранится</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в местных фондах и больше нигде не сохранены,</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в связи с чем недоступны для исследования удаленно или в других отделениях</a:t>
            </a:r>
            <a:endParaRPr lang="ru-RU" sz="1500" b="1" dirty="0">
              <a:solidFill>
                <a:schemeClr val="tx1"/>
              </a:solidFill>
              <a:cs typeface="Arial" panose="020B0604020202020204" pitchFamily="34" charset="0"/>
            </a:endParaRPr>
          </a:p>
        </p:txBody>
      </p:sp>
      <p:sp>
        <p:nvSpPr>
          <p:cNvPr id="9" name="Прямоугольник: скругленные углы 8">
            <a:extLst>
              <a:ext uri="{FF2B5EF4-FFF2-40B4-BE49-F238E27FC236}">
                <a16:creationId xmlns:a16="http://schemas.microsoft.com/office/drawing/2014/main" id="{B27E2CAB-4AB0-1D20-7764-0E1826B1D753}"/>
              </a:ext>
            </a:extLst>
          </p:cNvPr>
          <p:cNvSpPr/>
          <p:nvPr/>
        </p:nvSpPr>
        <p:spPr>
          <a:xfrm>
            <a:off x="839788" y="4056918"/>
            <a:ext cx="5077884" cy="924564"/>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430036"/>
              </a:buClr>
              <a:buFont typeface="+mj-lt"/>
              <a:buAutoNum type="alphaUcPeriod" startAt="3"/>
            </a:pPr>
            <a:r>
              <a:rPr lang="ru-RU" sz="1500" b="1" dirty="0">
                <a:solidFill>
                  <a:schemeClr val="tx1"/>
                </a:solidFill>
                <a:cs typeface="Arial" panose="020B0604020202020204" pitchFamily="34" charset="0"/>
                <a:sym typeface="Arial" panose="020B0604020202020204" pitchFamily="34" charset="0"/>
              </a:rPr>
              <a:t>Низкая техническая оснащенность фондов</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для оперативной оцифровки материалов</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в тотальном режиме</a:t>
            </a:r>
            <a:endParaRPr lang="ru-RU" sz="1500" b="1" dirty="0">
              <a:solidFill>
                <a:schemeClr val="tx1"/>
              </a:solidFill>
              <a:cs typeface="Arial" panose="020B0604020202020204" pitchFamily="34" charset="0"/>
            </a:endParaRPr>
          </a:p>
        </p:txBody>
      </p:sp>
      <p:sp>
        <p:nvSpPr>
          <p:cNvPr id="10" name="Прямоугольник: скругленные углы 9">
            <a:extLst>
              <a:ext uri="{FF2B5EF4-FFF2-40B4-BE49-F238E27FC236}">
                <a16:creationId xmlns:a16="http://schemas.microsoft.com/office/drawing/2014/main" id="{9E0CEF88-A83C-E5F9-CC16-A8BAB6C2BE2C}"/>
              </a:ext>
            </a:extLst>
          </p:cNvPr>
          <p:cNvSpPr/>
          <p:nvPr/>
        </p:nvSpPr>
        <p:spPr>
          <a:xfrm>
            <a:off x="6108468" y="1962816"/>
            <a:ext cx="5424719" cy="2003224"/>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287993" indent="-287993">
              <a:buClr>
                <a:srgbClr val="772421"/>
              </a:buClr>
              <a:buFont typeface="+mj-lt"/>
              <a:buAutoNum type="alphaUcPeriod"/>
            </a:pPr>
            <a:r>
              <a:rPr lang="ru-RU" sz="1500" b="1" dirty="0">
                <a:solidFill>
                  <a:schemeClr val="tx1"/>
                </a:solidFill>
                <a:cs typeface="Arial" panose="020B0604020202020204" pitchFamily="34" charset="0"/>
                <a:sym typeface="Arial" panose="020B0604020202020204" pitchFamily="34" charset="0"/>
              </a:rPr>
              <a:t>Создание полного актуального реестра данных, хранящихся в фондах, и свободный доступ к нему (данные РГФ и локальной базы сейчас</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не синхронизированы – отчет из базы РГФ в ЧТГФ может быть под другим номером, что делает невозможным его запрос) в т.ч. с </a:t>
            </a:r>
            <a:r>
              <a:rPr lang="ru-RU" sz="1500" b="1" dirty="0" err="1">
                <a:solidFill>
                  <a:schemeClr val="tx1"/>
                </a:solidFill>
                <a:cs typeface="Arial" panose="020B0604020202020204" pitchFamily="34" charset="0"/>
                <a:sym typeface="Arial" panose="020B0604020202020204" pitchFamily="34" charset="0"/>
              </a:rPr>
              <a:t>геопривязкой</a:t>
            </a:r>
            <a:endParaRPr lang="ru-RU" sz="1500" b="1" dirty="0">
              <a:solidFill>
                <a:schemeClr val="tx1"/>
              </a:solidFill>
            </a:endParaRPr>
          </a:p>
        </p:txBody>
      </p:sp>
      <p:sp>
        <p:nvSpPr>
          <p:cNvPr id="18" name="Прямоугольник: скругленные углы 17">
            <a:extLst>
              <a:ext uri="{FF2B5EF4-FFF2-40B4-BE49-F238E27FC236}">
                <a16:creationId xmlns:a16="http://schemas.microsoft.com/office/drawing/2014/main" id="{B4E1E929-880D-2A9B-F4C3-9B5D56FB5FB2}"/>
              </a:ext>
            </a:extLst>
          </p:cNvPr>
          <p:cNvSpPr/>
          <p:nvPr/>
        </p:nvSpPr>
        <p:spPr>
          <a:xfrm>
            <a:off x="6108468" y="3525175"/>
            <a:ext cx="5424719" cy="1271711"/>
          </a:xfrm>
          <a:prstGeom prst="roundRect">
            <a:avLst>
              <a:gd name="adj" fmla="val 7717"/>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772421"/>
              </a:buClr>
              <a:buFont typeface="+mj-lt"/>
              <a:buAutoNum type="alphaUcPeriod" startAt="2"/>
            </a:pPr>
            <a:r>
              <a:rPr lang="ru-RU" sz="1500" b="1" dirty="0">
                <a:solidFill>
                  <a:schemeClr val="tx1"/>
                </a:solidFill>
                <a:cs typeface="Arial" panose="020B0604020202020204" pitchFamily="34" charset="0"/>
                <a:sym typeface="Arial" panose="020B0604020202020204" pitchFamily="34" charset="0"/>
              </a:rPr>
              <a:t>Техническое перевооружение фондов</a:t>
            </a:r>
            <a:br>
              <a:rPr lang="ru-RU" sz="1500" b="1" dirty="0">
                <a:solidFill>
                  <a:schemeClr val="tx1"/>
                </a:solidFill>
                <a:cs typeface="Arial" panose="020B0604020202020204" pitchFamily="34" charset="0"/>
                <a:sym typeface="Arial" panose="020B0604020202020204" pitchFamily="34" charset="0"/>
              </a:rPr>
            </a:br>
            <a:r>
              <a:rPr lang="ru-RU" sz="1500" b="1" dirty="0">
                <a:solidFill>
                  <a:schemeClr val="tx1"/>
                </a:solidFill>
                <a:cs typeface="Arial" panose="020B0604020202020204" pitchFamily="34" charset="0"/>
                <a:sym typeface="Arial" panose="020B0604020202020204" pitchFamily="34" charset="0"/>
              </a:rPr>
              <a:t>для формирования полноценной цифровой БД всего объема локально хранимых материалов</a:t>
            </a:r>
            <a:endParaRPr lang="ru-RU" sz="1500" b="1" dirty="0">
              <a:solidFill>
                <a:schemeClr val="tx1"/>
              </a:solidFill>
              <a:cs typeface="Arial" panose="020B0604020202020204" pitchFamily="34" charset="0"/>
            </a:endParaRPr>
          </a:p>
        </p:txBody>
      </p:sp>
      <p:sp>
        <p:nvSpPr>
          <p:cNvPr id="20" name="Прямоугольник: скругленные углы 19">
            <a:extLst>
              <a:ext uri="{FF2B5EF4-FFF2-40B4-BE49-F238E27FC236}">
                <a16:creationId xmlns:a16="http://schemas.microsoft.com/office/drawing/2014/main" id="{11AC5B68-7F46-72B1-14F0-3DB5870B5A35}"/>
              </a:ext>
            </a:extLst>
          </p:cNvPr>
          <p:cNvSpPr/>
          <p:nvPr/>
        </p:nvSpPr>
        <p:spPr>
          <a:xfrm>
            <a:off x="6108468" y="4455875"/>
            <a:ext cx="5424719" cy="1148359"/>
          </a:xfrm>
          <a:prstGeom prst="roundRect">
            <a:avLst>
              <a:gd name="adj" fmla="val 5965"/>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772421"/>
              </a:buClr>
              <a:buFont typeface="+mj-lt"/>
              <a:buAutoNum type="alphaUcPeriod" startAt="3"/>
            </a:pPr>
            <a:r>
              <a:rPr lang="ru-RU" sz="1500" b="1" dirty="0">
                <a:solidFill>
                  <a:schemeClr val="tx1"/>
                </a:solidFill>
                <a:cs typeface="Arial" panose="020B0604020202020204" pitchFamily="34" charset="0"/>
                <a:sym typeface="Arial" panose="020B0604020202020204" pitchFamily="34" charset="0"/>
              </a:rPr>
              <a:t>Запрет на утилизацию исторических отчетов (практиковалось до недавнего времени при ликвидации различных экспедиций и других учреждений)</a:t>
            </a:r>
            <a:endParaRPr lang="ru-RU" sz="1500" b="1" dirty="0">
              <a:solidFill>
                <a:schemeClr val="tx1"/>
              </a:solidFill>
              <a:cs typeface="Arial" panose="020B0604020202020204" pitchFamily="34" charset="0"/>
            </a:endParaRPr>
          </a:p>
        </p:txBody>
      </p:sp>
      <p:sp>
        <p:nvSpPr>
          <p:cNvPr id="21" name="Прямоугольник: скругленные углы 20">
            <a:extLst>
              <a:ext uri="{FF2B5EF4-FFF2-40B4-BE49-F238E27FC236}">
                <a16:creationId xmlns:a16="http://schemas.microsoft.com/office/drawing/2014/main" id="{8A3CEAD3-9DE2-E040-3E54-D44AB9E4A392}"/>
              </a:ext>
            </a:extLst>
          </p:cNvPr>
          <p:cNvSpPr/>
          <p:nvPr/>
        </p:nvSpPr>
        <p:spPr>
          <a:xfrm>
            <a:off x="6108468" y="5373342"/>
            <a:ext cx="5424719" cy="656500"/>
          </a:xfrm>
          <a:prstGeom prst="roundRect">
            <a:avLst>
              <a:gd name="adj" fmla="val 9063"/>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96000" rIns="48000" rtlCol="0" anchor="t"/>
          <a:lstStyle/>
          <a:p>
            <a:pPr marL="304792" indent="-304792">
              <a:buClr>
                <a:srgbClr val="772421"/>
              </a:buClr>
              <a:buFont typeface="+mj-lt"/>
              <a:buAutoNum type="alphaUcPeriod" startAt="4"/>
            </a:pPr>
            <a:r>
              <a:rPr lang="ru-RU" sz="1500" b="1" dirty="0">
                <a:solidFill>
                  <a:schemeClr val="tx1"/>
                </a:solidFill>
                <a:cs typeface="Arial" panose="020B0604020202020204" pitchFamily="34" charset="0"/>
                <a:sym typeface="Arial" panose="020B0604020202020204" pitchFamily="34" charset="0"/>
              </a:rPr>
              <a:t>Снятие грифов секретности с геологических материалов всех масштабных уровней</a:t>
            </a:r>
            <a:endParaRPr lang="ru-RU" sz="1500" b="1" dirty="0">
              <a:solidFill>
                <a:schemeClr val="tx1"/>
              </a:solidFill>
              <a:cs typeface="Arial" panose="020B0604020202020204" pitchFamily="34" charset="0"/>
            </a:endParaRPr>
          </a:p>
        </p:txBody>
      </p:sp>
    </p:spTree>
    <p:extLst>
      <p:ext uri="{BB962C8B-B14F-4D97-AF65-F5344CB8AC3E}">
        <p14:creationId xmlns:p14="http://schemas.microsoft.com/office/powerpoint/2010/main" val="1493683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ADC9B-CF4C-2539-55C6-D2C58414E7A8}"/>
            </a:ext>
          </a:extLst>
        </p:cNvPr>
        <p:cNvGrpSpPr/>
        <p:nvPr/>
      </p:nvGrpSpPr>
      <p:grpSpPr>
        <a:xfrm>
          <a:off x="0" y="0"/>
          <a:ext cx="0" cy="0"/>
          <a:chOff x="0" y="0"/>
          <a:chExt cx="0" cy="0"/>
        </a:xfrm>
      </p:grpSpPr>
      <p:sp>
        <p:nvSpPr>
          <p:cNvPr id="26" name="Заголовок 3">
            <a:extLst>
              <a:ext uri="{FF2B5EF4-FFF2-40B4-BE49-F238E27FC236}">
                <a16:creationId xmlns:a16="http://schemas.microsoft.com/office/drawing/2014/main" id="{E3954B4D-E2FB-E2D8-417C-5402C4263F6F}"/>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Доступ к информации</a:t>
            </a:r>
            <a:endParaRPr lang="ru-RU" dirty="0"/>
          </a:p>
        </p:txBody>
      </p:sp>
      <p:sp>
        <p:nvSpPr>
          <p:cNvPr id="2" name="Прямоугольник: скругленные углы 1">
            <a:extLst>
              <a:ext uri="{FF2B5EF4-FFF2-40B4-BE49-F238E27FC236}">
                <a16:creationId xmlns:a16="http://schemas.microsoft.com/office/drawing/2014/main" id="{EEB1B6CC-B232-3656-2DE4-2445344BCD87}"/>
              </a:ext>
            </a:extLst>
          </p:cNvPr>
          <p:cNvSpPr/>
          <p:nvPr/>
        </p:nvSpPr>
        <p:spPr>
          <a:xfrm>
            <a:off x="839788" y="2404680"/>
            <a:ext cx="10693400" cy="1015152"/>
          </a:xfrm>
          <a:prstGeom prst="roundRect">
            <a:avLst>
              <a:gd name="adj" fmla="val 17319"/>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60000" tIns="48000" rIns="48000" bIns="48000" rtlCol="0" anchor="ctr"/>
          <a:lstStyle/>
          <a:p>
            <a:r>
              <a:rPr lang="ru-RU" b="1" dirty="0">
                <a:solidFill>
                  <a:schemeClr val="tx1"/>
                </a:solidFill>
              </a:rPr>
              <a:t>Формирование региональных исторических баз опробования</a:t>
            </a:r>
            <a:r>
              <a:rPr lang="ru-RU" dirty="0">
                <a:solidFill>
                  <a:schemeClr val="tx1"/>
                </a:solidFill>
              </a:rPr>
              <a:t> –</a:t>
            </a:r>
            <a:br>
              <a:rPr lang="ru-RU" dirty="0">
                <a:solidFill>
                  <a:schemeClr val="tx1"/>
                </a:solidFill>
              </a:rPr>
            </a:br>
            <a:r>
              <a:rPr lang="ru-RU" dirty="0">
                <a:solidFill>
                  <a:schemeClr val="tx1"/>
                </a:solidFill>
              </a:rPr>
              <a:t>донное опробование, региональная геохимия, региональная геофизика</a:t>
            </a:r>
          </a:p>
        </p:txBody>
      </p:sp>
      <p:sp>
        <p:nvSpPr>
          <p:cNvPr id="4" name="Прямоугольник: скругленные углы 3">
            <a:extLst>
              <a:ext uri="{FF2B5EF4-FFF2-40B4-BE49-F238E27FC236}">
                <a16:creationId xmlns:a16="http://schemas.microsoft.com/office/drawing/2014/main" id="{DF4DDA23-230B-0A18-2ED5-1DE5CA816C59}"/>
              </a:ext>
            </a:extLst>
          </p:cNvPr>
          <p:cNvSpPr/>
          <p:nvPr/>
        </p:nvSpPr>
        <p:spPr>
          <a:xfrm>
            <a:off x="841908" y="1268413"/>
            <a:ext cx="10691295" cy="1015152"/>
          </a:xfrm>
          <a:prstGeom prst="roundRect">
            <a:avLst>
              <a:gd name="adj" fmla="val 17319"/>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60000" tIns="48000" rIns="48000" bIns="48000" rtlCol="0" anchor="ctr"/>
          <a:lstStyle/>
          <a:p>
            <a:pPr>
              <a:spcAft>
                <a:spcPts val="1600"/>
              </a:spcAft>
              <a:buClr>
                <a:schemeClr val="accent2"/>
              </a:buClr>
            </a:pPr>
            <a:r>
              <a:rPr lang="ru-RU" b="1" dirty="0">
                <a:solidFill>
                  <a:schemeClr val="tx1"/>
                </a:solidFill>
              </a:rPr>
              <a:t>Геологические фонды</a:t>
            </a:r>
            <a:r>
              <a:rPr lang="ru-RU" dirty="0">
                <a:solidFill>
                  <a:schemeClr val="tx1"/>
                </a:solidFill>
              </a:rPr>
              <a:t> региона необходимо сделать </a:t>
            </a:r>
            <a:r>
              <a:rPr lang="ru-RU" b="1" dirty="0">
                <a:solidFill>
                  <a:schemeClr val="tx1"/>
                </a:solidFill>
              </a:rPr>
              <a:t>доступными из любой точки страны</a:t>
            </a:r>
            <a:endParaRPr lang="ru-RU" dirty="0">
              <a:solidFill>
                <a:schemeClr val="tx1"/>
              </a:solidFill>
            </a:endParaRPr>
          </a:p>
        </p:txBody>
      </p:sp>
      <p:sp>
        <p:nvSpPr>
          <p:cNvPr id="12" name="Прямоугольник: скругленные углы 11">
            <a:extLst>
              <a:ext uri="{FF2B5EF4-FFF2-40B4-BE49-F238E27FC236}">
                <a16:creationId xmlns:a16="http://schemas.microsoft.com/office/drawing/2014/main" id="{B58B848C-4725-B67C-31EC-D2B1EF64676D}"/>
              </a:ext>
            </a:extLst>
          </p:cNvPr>
          <p:cNvSpPr/>
          <p:nvPr/>
        </p:nvSpPr>
        <p:spPr>
          <a:xfrm>
            <a:off x="839790" y="3540947"/>
            <a:ext cx="10693400" cy="1340343"/>
          </a:xfrm>
          <a:prstGeom prst="roundRect">
            <a:avLst>
              <a:gd name="adj" fmla="val 8986"/>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60000" tIns="48000" rIns="48000" bIns="48000" rtlCol="0" anchor="ctr"/>
          <a:lstStyle/>
          <a:p>
            <a:r>
              <a:rPr lang="ru-RU" dirty="0">
                <a:solidFill>
                  <a:schemeClr val="tx1"/>
                </a:solidFill>
              </a:rPr>
              <a:t>Широкий </a:t>
            </a:r>
            <a:r>
              <a:rPr lang="ru-RU" b="1" dirty="0">
                <a:solidFill>
                  <a:schemeClr val="tx1"/>
                </a:solidFill>
              </a:rPr>
              <a:t>сервис по предоставлению дистанционных геолого-геофизических и геолого-геохимических материалов регионального масштаба</a:t>
            </a:r>
            <a:r>
              <a:rPr lang="ru-RU" dirty="0">
                <a:solidFill>
                  <a:schemeClr val="tx1"/>
                </a:solidFill>
              </a:rPr>
              <a:t>, выполненных за счет федерального бюджета (работы в </a:t>
            </a:r>
            <a:r>
              <a:rPr lang="ru-RU" dirty="0" err="1">
                <a:solidFill>
                  <a:schemeClr val="tx1"/>
                </a:solidFill>
              </a:rPr>
              <a:t>аэроварианте</a:t>
            </a:r>
            <a:r>
              <a:rPr lang="ru-RU" dirty="0">
                <a:solidFill>
                  <a:schemeClr val="tx1"/>
                </a:solidFill>
              </a:rPr>
              <a:t>)</a:t>
            </a:r>
          </a:p>
        </p:txBody>
      </p:sp>
      <p:sp>
        <p:nvSpPr>
          <p:cNvPr id="13" name="Прямоугольник: скругленные углы 12">
            <a:extLst>
              <a:ext uri="{FF2B5EF4-FFF2-40B4-BE49-F238E27FC236}">
                <a16:creationId xmlns:a16="http://schemas.microsoft.com/office/drawing/2014/main" id="{0189C835-D5EB-F600-EE68-0F43ED3D26E5}"/>
              </a:ext>
            </a:extLst>
          </p:cNvPr>
          <p:cNvSpPr/>
          <p:nvPr/>
        </p:nvSpPr>
        <p:spPr>
          <a:xfrm>
            <a:off x="839790" y="5002406"/>
            <a:ext cx="10693400" cy="1017271"/>
          </a:xfrm>
          <a:prstGeom prst="roundRect">
            <a:avLst>
              <a:gd name="adj" fmla="val 15821"/>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60000" tIns="48000" rIns="48000" bIns="48000" rtlCol="0" anchor="ctr"/>
          <a:lstStyle/>
          <a:p>
            <a:r>
              <a:rPr lang="ru-RU" b="1" dirty="0">
                <a:solidFill>
                  <a:schemeClr val="tx1"/>
                </a:solidFill>
              </a:rPr>
              <a:t>Механизм авторизации через </a:t>
            </a:r>
            <a:r>
              <a:rPr lang="ru-RU" b="1" dirty="0" err="1">
                <a:solidFill>
                  <a:schemeClr val="tx1"/>
                </a:solidFill>
              </a:rPr>
              <a:t>гос.услуги</a:t>
            </a:r>
            <a:r>
              <a:rPr lang="ru-RU" dirty="0">
                <a:solidFill>
                  <a:schemeClr val="tx1"/>
                </a:solidFill>
              </a:rPr>
              <a:t>, простая форма заказа сканирования и доступа к базам</a:t>
            </a:r>
          </a:p>
        </p:txBody>
      </p:sp>
      <p:pic>
        <p:nvPicPr>
          <p:cNvPr id="14" name="Graphic 7">
            <a:extLst>
              <a:ext uri="{FF2B5EF4-FFF2-40B4-BE49-F238E27FC236}">
                <a16:creationId xmlns:a16="http://schemas.microsoft.com/office/drawing/2014/main" id="{F7BC3B4A-6AA1-1940-E70C-6A6C00166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889" y="1447931"/>
            <a:ext cx="651730" cy="656116"/>
          </a:xfrm>
          <a:prstGeom prst="rect">
            <a:avLst/>
          </a:prstGeom>
        </p:spPr>
      </p:pic>
      <p:pic>
        <p:nvPicPr>
          <p:cNvPr id="15" name="Graphic 19">
            <a:extLst>
              <a:ext uri="{FF2B5EF4-FFF2-40B4-BE49-F238E27FC236}">
                <a16:creationId xmlns:a16="http://schemas.microsoft.com/office/drawing/2014/main" id="{B993446F-48ED-3611-D25F-A25CEFAA10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6770" y="2583456"/>
            <a:ext cx="653204" cy="657600"/>
          </a:xfrm>
          <a:prstGeom prst="rect">
            <a:avLst/>
          </a:prstGeom>
        </p:spPr>
      </p:pic>
      <p:pic>
        <p:nvPicPr>
          <p:cNvPr id="16" name="Graphic 55">
            <a:extLst>
              <a:ext uri="{FF2B5EF4-FFF2-40B4-BE49-F238E27FC236}">
                <a16:creationId xmlns:a16="http://schemas.microsoft.com/office/drawing/2014/main" id="{566B9D9E-6ACD-71C5-15C9-397A7F5398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6610" y="5182240"/>
            <a:ext cx="653204" cy="657600"/>
          </a:xfrm>
          <a:prstGeom prst="rect">
            <a:avLst/>
          </a:prstGeom>
        </p:spPr>
      </p:pic>
      <p:pic>
        <p:nvPicPr>
          <p:cNvPr id="17" name="Graphic 104">
            <a:extLst>
              <a:ext uri="{FF2B5EF4-FFF2-40B4-BE49-F238E27FC236}">
                <a16:creationId xmlns:a16="http://schemas.microsoft.com/office/drawing/2014/main" id="{250C1C25-6E6A-26A2-A3BE-D7FE82C9BE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6450" y="3882318"/>
            <a:ext cx="653204" cy="657600"/>
          </a:xfrm>
          <a:prstGeom prst="rect">
            <a:avLst/>
          </a:prstGeom>
        </p:spPr>
      </p:pic>
    </p:spTree>
    <p:extLst>
      <p:ext uri="{BB962C8B-B14F-4D97-AF65-F5344CB8AC3E}">
        <p14:creationId xmlns:p14="http://schemas.microsoft.com/office/powerpoint/2010/main" val="2533488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0B923-64CB-4DB1-DDA3-4F187DCE0F5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1AEAE7D-82AC-B5DF-C3CB-260C4C07D8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50"/>
          <a:stretch>
            <a:fillRect/>
          </a:stretch>
        </p:blipFill>
        <p:spPr>
          <a:xfrm>
            <a:off x="874681" y="1821450"/>
            <a:ext cx="3213922" cy="2227120"/>
          </a:xfrm>
          <a:prstGeom prst="roundRect">
            <a:avLst>
              <a:gd name="adj" fmla="val 2509"/>
            </a:avLst>
          </a:prstGeom>
          <a:noFill/>
          <a:ln>
            <a:solidFill>
              <a:schemeClr val="bg2">
                <a:lumMod val="90000"/>
              </a:schemeClr>
            </a:solidFill>
          </a:ln>
        </p:spPr>
      </p:pic>
      <p:pic>
        <p:nvPicPr>
          <p:cNvPr id="5" name="Рисунок 4">
            <a:extLst>
              <a:ext uri="{FF2B5EF4-FFF2-40B4-BE49-F238E27FC236}">
                <a16:creationId xmlns:a16="http://schemas.microsoft.com/office/drawing/2014/main" id="{4AA54C41-8467-549F-1254-5AB88BE0B0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57"/>
          <a:stretch/>
        </p:blipFill>
        <p:spPr>
          <a:xfrm>
            <a:off x="4565587" y="1827378"/>
            <a:ext cx="3213656" cy="2227120"/>
          </a:xfrm>
          <a:prstGeom prst="roundRect">
            <a:avLst>
              <a:gd name="adj" fmla="val 2509"/>
            </a:avLst>
          </a:prstGeom>
          <a:noFill/>
          <a:ln>
            <a:solidFill>
              <a:schemeClr val="bg2">
                <a:lumMod val="90000"/>
              </a:schemeClr>
            </a:solidFill>
          </a:ln>
        </p:spPr>
      </p:pic>
      <p:pic>
        <p:nvPicPr>
          <p:cNvPr id="6" name="Рисунок 5">
            <a:extLst>
              <a:ext uri="{FF2B5EF4-FFF2-40B4-BE49-F238E27FC236}">
                <a16:creationId xmlns:a16="http://schemas.microsoft.com/office/drawing/2014/main" id="{965643F9-284A-2DED-529C-B104901F82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57"/>
          <a:stretch/>
        </p:blipFill>
        <p:spPr>
          <a:xfrm>
            <a:off x="8270373" y="1821450"/>
            <a:ext cx="3213922" cy="2227304"/>
          </a:xfrm>
          <a:prstGeom prst="roundRect">
            <a:avLst>
              <a:gd name="adj" fmla="val 2509"/>
            </a:avLst>
          </a:prstGeom>
          <a:noFill/>
          <a:ln>
            <a:solidFill>
              <a:schemeClr val="bg2">
                <a:lumMod val="90000"/>
              </a:schemeClr>
            </a:solidFill>
          </a:ln>
        </p:spPr>
      </p:pic>
      <p:sp>
        <p:nvSpPr>
          <p:cNvPr id="7" name="Прямоугольник: скругленные углы 6">
            <a:extLst>
              <a:ext uri="{FF2B5EF4-FFF2-40B4-BE49-F238E27FC236}">
                <a16:creationId xmlns:a16="http://schemas.microsoft.com/office/drawing/2014/main" id="{EBD35885-508E-5096-C7FA-C37D4259F1F8}"/>
              </a:ext>
            </a:extLst>
          </p:cNvPr>
          <p:cNvSpPr/>
          <p:nvPr/>
        </p:nvSpPr>
        <p:spPr>
          <a:xfrm>
            <a:off x="843642" y="1268413"/>
            <a:ext cx="3276000" cy="450555"/>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108000" rtlCol="0" anchor="ctr"/>
          <a:lstStyle/>
          <a:p>
            <a:pPr algn="ctr">
              <a:lnSpc>
                <a:spcPct val="90000"/>
              </a:lnSpc>
            </a:pPr>
            <a:r>
              <a:rPr lang="en-US" sz="1600">
                <a:solidFill>
                  <a:schemeClr val="bg1"/>
                </a:solidFill>
                <a:latin typeface="+mj-lt"/>
                <a:cs typeface="Times New Roman"/>
                <a:sym typeface="Arial" panose="020B0604020202020204" pitchFamily="34" charset="0"/>
              </a:rPr>
              <a:t>1</a:t>
            </a:r>
            <a:r>
              <a:rPr lang="ru-RU" sz="1600">
                <a:solidFill>
                  <a:schemeClr val="bg1"/>
                </a:solidFill>
                <a:latin typeface="+mj-lt"/>
                <a:cs typeface="Times New Roman"/>
                <a:sym typeface="Arial" panose="020B0604020202020204" pitchFamily="34" charset="0"/>
              </a:rPr>
              <a:t>:</a:t>
            </a:r>
            <a:r>
              <a:rPr lang="en-US" sz="1600" dirty="0">
                <a:solidFill>
                  <a:schemeClr val="bg1"/>
                </a:solidFill>
                <a:latin typeface="+mj-lt"/>
                <a:cs typeface="Times New Roman"/>
                <a:sym typeface="Arial" panose="020B0604020202020204" pitchFamily="34" charset="0"/>
              </a:rPr>
              <a:t>200 000</a:t>
            </a:r>
            <a:r>
              <a:rPr lang="ru-RU" sz="1600" dirty="0">
                <a:solidFill>
                  <a:schemeClr val="bg1"/>
                </a:solidFill>
                <a:latin typeface="+mj-lt"/>
                <a:cs typeface="Times New Roman"/>
                <a:sym typeface="Arial" panose="020B0604020202020204" pitchFamily="34" charset="0"/>
              </a:rPr>
              <a:t> </a:t>
            </a:r>
          </a:p>
          <a:p>
            <a:pPr algn="ctr">
              <a:lnSpc>
                <a:spcPct val="90000"/>
              </a:lnSpc>
            </a:pPr>
            <a:r>
              <a:rPr lang="ru-RU" sz="1600" dirty="0">
                <a:solidFill>
                  <a:schemeClr val="bg1"/>
                </a:solidFill>
                <a:latin typeface="+mj-lt"/>
                <a:cs typeface="Times New Roman"/>
                <a:sym typeface="Arial" panose="020B0604020202020204" pitchFamily="34" charset="0"/>
              </a:rPr>
              <a:t>2-е поколение</a:t>
            </a:r>
          </a:p>
        </p:txBody>
      </p:sp>
      <p:sp>
        <p:nvSpPr>
          <p:cNvPr id="8" name="Прямоугольник: скругленные углы 7">
            <a:extLst>
              <a:ext uri="{FF2B5EF4-FFF2-40B4-BE49-F238E27FC236}">
                <a16:creationId xmlns:a16="http://schemas.microsoft.com/office/drawing/2014/main" id="{56B4A89C-F929-A4DF-1325-4B1078EAF319}"/>
              </a:ext>
            </a:extLst>
          </p:cNvPr>
          <p:cNvSpPr/>
          <p:nvPr/>
        </p:nvSpPr>
        <p:spPr>
          <a:xfrm>
            <a:off x="4534115" y="1273142"/>
            <a:ext cx="3276600" cy="450555"/>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108000" rtlCol="0" anchor="ctr"/>
          <a:lstStyle/>
          <a:p>
            <a:pPr algn="ctr">
              <a:lnSpc>
                <a:spcPct val="90000"/>
              </a:lnSpc>
            </a:pPr>
            <a:r>
              <a:rPr lang="en-US" sz="1600">
                <a:solidFill>
                  <a:schemeClr val="bg1"/>
                </a:solidFill>
                <a:latin typeface="+mj-lt"/>
                <a:cs typeface="Times New Roman"/>
                <a:sym typeface="Arial" panose="020B0604020202020204" pitchFamily="34" charset="0"/>
              </a:rPr>
              <a:t>1</a:t>
            </a:r>
            <a:r>
              <a:rPr lang="ru-RU" sz="1600">
                <a:solidFill>
                  <a:schemeClr val="bg1"/>
                </a:solidFill>
                <a:latin typeface="+mj-lt"/>
                <a:cs typeface="Times New Roman"/>
                <a:sym typeface="Arial" panose="020B0604020202020204" pitchFamily="34" charset="0"/>
              </a:rPr>
              <a:t>:1 0</a:t>
            </a:r>
            <a:r>
              <a:rPr lang="en-US" sz="1600">
                <a:solidFill>
                  <a:schemeClr val="bg1"/>
                </a:solidFill>
                <a:latin typeface="+mj-lt"/>
                <a:cs typeface="Times New Roman"/>
                <a:sym typeface="Arial" panose="020B0604020202020204" pitchFamily="34" charset="0"/>
              </a:rPr>
              <a:t>00 000</a:t>
            </a:r>
            <a:r>
              <a:rPr lang="ru-RU" sz="1600">
                <a:solidFill>
                  <a:schemeClr val="bg1"/>
                </a:solidFill>
                <a:latin typeface="+mj-lt"/>
                <a:cs typeface="Times New Roman"/>
                <a:sym typeface="Arial" panose="020B0604020202020204" pitchFamily="34" charset="0"/>
              </a:rPr>
              <a:t> </a:t>
            </a:r>
            <a:endParaRPr lang="ru-RU" sz="1600" dirty="0">
              <a:solidFill>
                <a:schemeClr val="bg1"/>
              </a:solidFill>
              <a:latin typeface="+mj-lt"/>
              <a:cs typeface="Times New Roman"/>
              <a:sym typeface="Arial" panose="020B0604020202020204" pitchFamily="34" charset="0"/>
            </a:endParaRPr>
          </a:p>
          <a:p>
            <a:pPr algn="ctr">
              <a:lnSpc>
                <a:spcPct val="90000"/>
              </a:lnSpc>
            </a:pPr>
            <a:r>
              <a:rPr lang="ru-RU" sz="1600" dirty="0">
                <a:solidFill>
                  <a:schemeClr val="bg1"/>
                </a:solidFill>
                <a:latin typeface="+mj-lt"/>
                <a:cs typeface="Times New Roman"/>
                <a:sym typeface="Arial" panose="020B0604020202020204" pitchFamily="34" charset="0"/>
              </a:rPr>
              <a:t>3-е поколение</a:t>
            </a:r>
          </a:p>
        </p:txBody>
      </p:sp>
      <p:sp>
        <p:nvSpPr>
          <p:cNvPr id="9" name="Прямоугольник: скругленные углы 8">
            <a:extLst>
              <a:ext uri="{FF2B5EF4-FFF2-40B4-BE49-F238E27FC236}">
                <a16:creationId xmlns:a16="http://schemas.microsoft.com/office/drawing/2014/main" id="{5AFCCAB3-0D1C-3EEC-E61C-829093E5DD42}"/>
              </a:ext>
            </a:extLst>
          </p:cNvPr>
          <p:cNvSpPr/>
          <p:nvPr/>
        </p:nvSpPr>
        <p:spPr>
          <a:xfrm>
            <a:off x="8221334" y="1278573"/>
            <a:ext cx="3312000" cy="450555"/>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72000" bIns="108000" rtlCol="0" anchor="ctr"/>
          <a:lstStyle/>
          <a:p>
            <a:pPr algn="ctr">
              <a:lnSpc>
                <a:spcPct val="90000"/>
              </a:lnSpc>
            </a:pPr>
            <a:r>
              <a:rPr lang="en-US" sz="1600">
                <a:solidFill>
                  <a:schemeClr val="bg1"/>
                </a:solidFill>
                <a:latin typeface="+mj-lt"/>
                <a:cs typeface="Times New Roman"/>
                <a:sym typeface="Arial" panose="020B0604020202020204" pitchFamily="34" charset="0"/>
              </a:rPr>
              <a:t>1</a:t>
            </a:r>
            <a:r>
              <a:rPr lang="ru-RU" sz="1600">
                <a:solidFill>
                  <a:schemeClr val="bg1"/>
                </a:solidFill>
                <a:latin typeface="+mj-lt"/>
                <a:cs typeface="Times New Roman"/>
                <a:sym typeface="Arial" panose="020B0604020202020204" pitchFamily="34" charset="0"/>
              </a:rPr>
              <a:t>:5</a:t>
            </a:r>
            <a:r>
              <a:rPr lang="en-US" sz="1600" dirty="0">
                <a:solidFill>
                  <a:schemeClr val="bg1"/>
                </a:solidFill>
                <a:latin typeface="+mj-lt"/>
                <a:cs typeface="Times New Roman"/>
                <a:sym typeface="Arial" panose="020B0604020202020204" pitchFamily="34" charset="0"/>
              </a:rPr>
              <a:t>0 000</a:t>
            </a:r>
            <a:r>
              <a:rPr lang="ru-RU" sz="1600" dirty="0">
                <a:solidFill>
                  <a:schemeClr val="bg1"/>
                </a:solidFill>
                <a:latin typeface="+mj-lt"/>
                <a:cs typeface="Times New Roman"/>
                <a:sym typeface="Arial" panose="020B0604020202020204" pitchFamily="34" charset="0"/>
              </a:rPr>
              <a:t> </a:t>
            </a:r>
          </a:p>
          <a:p>
            <a:pPr algn="ctr">
              <a:lnSpc>
                <a:spcPct val="90000"/>
              </a:lnSpc>
            </a:pPr>
            <a:r>
              <a:rPr lang="ru-RU" sz="1600" dirty="0">
                <a:solidFill>
                  <a:schemeClr val="bg1"/>
                </a:solidFill>
                <a:latin typeface="+mj-lt"/>
                <a:cs typeface="Times New Roman"/>
                <a:sym typeface="Arial" panose="020B0604020202020204" pitchFamily="34" charset="0"/>
              </a:rPr>
              <a:t>1-е поколение (до 1995 г.)</a:t>
            </a:r>
          </a:p>
        </p:txBody>
      </p:sp>
      <p:sp>
        <p:nvSpPr>
          <p:cNvPr id="10" name="object 11">
            <a:extLst>
              <a:ext uri="{FF2B5EF4-FFF2-40B4-BE49-F238E27FC236}">
                <a16:creationId xmlns:a16="http://schemas.microsoft.com/office/drawing/2014/main" id="{F1AB693E-22BF-4DFE-2F56-48DE56EAE73A}"/>
              </a:ext>
            </a:extLst>
          </p:cNvPr>
          <p:cNvSpPr txBox="1"/>
          <p:nvPr/>
        </p:nvSpPr>
        <p:spPr>
          <a:xfrm>
            <a:off x="853662" y="4189812"/>
            <a:ext cx="10620124" cy="1922578"/>
          </a:xfrm>
          <a:prstGeom prst="rect">
            <a:avLst/>
          </a:prstGeom>
        </p:spPr>
        <p:txBody>
          <a:bodyPr vert="horz" wrap="square" lIns="0" tIns="0" rIns="0" bIns="0" rtlCol="0">
            <a:noAutofit/>
          </a:bodyPr>
          <a:lstStyle/>
          <a:p>
            <a:pPr>
              <a:lnSpc>
                <a:spcPct val="90000"/>
              </a:lnSpc>
              <a:spcAft>
                <a:spcPts val="800"/>
              </a:spcAft>
            </a:pPr>
            <a:r>
              <a:rPr lang="ru-RU" sz="1500" b="1" dirty="0"/>
              <a:t>Обновление фонда региональных данных, в </a:t>
            </a:r>
            <a:r>
              <a:rPr lang="ru-RU" sz="1500" b="1" dirty="0" err="1"/>
              <a:t>т.ч</a:t>
            </a:r>
            <a:r>
              <a:rPr lang="ru-RU" sz="1500" b="1" dirty="0"/>
              <a:t>. Геологических карт масштаба 1:200 000 и 1:50 000 является критически необходимой основной</a:t>
            </a:r>
            <a:r>
              <a:rPr lang="ru-RU" sz="1500" dirty="0"/>
              <a:t>, выполненные с позиции современных металлогенических представлений, но не должно быть</a:t>
            </a:r>
            <a:br>
              <a:rPr lang="ru-RU" sz="1500" dirty="0"/>
            </a:br>
            <a:r>
              <a:rPr lang="ru-RU" sz="1500" dirty="0"/>
              <a:t>в отрыве от взаимодействия с частными Недропользователями.</a:t>
            </a:r>
          </a:p>
          <a:p>
            <a:pPr>
              <a:lnSpc>
                <a:spcPct val="90000"/>
              </a:lnSpc>
              <a:spcAft>
                <a:spcPts val="800"/>
              </a:spcAft>
            </a:pPr>
            <a:r>
              <a:rPr lang="ru-RU" sz="1500" dirty="0"/>
              <a:t>Работы по программе ГВЛ, или похожие, не должны «выключать» территории из доступа Недропользователей.</a:t>
            </a:r>
            <a:br>
              <a:rPr lang="ru-RU" sz="1500" dirty="0"/>
            </a:br>
            <a:r>
              <a:rPr lang="ru-RU" sz="1500" b="1" dirty="0"/>
              <a:t>Только совместная работа на всех этапах будет гарантировать результат.</a:t>
            </a:r>
          </a:p>
          <a:p>
            <a:pPr>
              <a:lnSpc>
                <a:spcPct val="90000"/>
              </a:lnSpc>
            </a:pPr>
            <a:r>
              <a:rPr lang="ru-RU" sz="1500" dirty="0"/>
              <a:t>Государство обладает ресурсом специалистов профильных ведомственных учреждений, частные Недропользователи – финансами и глубоким пониманием потребностей рынка, зачастую не менее глубоким пониманием современных металлогенических представлений, что определяет направление работ по региональному геологическому изучению.</a:t>
            </a:r>
          </a:p>
        </p:txBody>
      </p:sp>
      <p:sp>
        <p:nvSpPr>
          <p:cNvPr id="12" name="Заголовок 3">
            <a:extLst>
              <a:ext uri="{FF2B5EF4-FFF2-40B4-BE49-F238E27FC236}">
                <a16:creationId xmlns:a16="http://schemas.microsoft.com/office/drawing/2014/main" id="{6C57F1BA-E8CD-D02B-E0F5-ECBEBF87C287}"/>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Региональное изучение недр</a:t>
            </a:r>
            <a:endParaRPr lang="ru-RU" dirty="0"/>
          </a:p>
        </p:txBody>
      </p:sp>
    </p:spTree>
    <p:extLst>
      <p:ext uri="{BB962C8B-B14F-4D97-AF65-F5344CB8AC3E}">
        <p14:creationId xmlns:p14="http://schemas.microsoft.com/office/powerpoint/2010/main" val="381457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91624-D575-7000-D8C4-4490DE4BB20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AE6D01-114F-6931-1F5F-78BE10E80F8B}"/>
              </a:ext>
            </a:extLst>
          </p:cNvPr>
          <p:cNvSpPr>
            <a:spLocks noGrp="1"/>
          </p:cNvSpPr>
          <p:nvPr>
            <p:ph type="title"/>
          </p:nvPr>
        </p:nvSpPr>
        <p:spPr>
          <a:xfrm>
            <a:off x="854870" y="359031"/>
            <a:ext cx="10757257" cy="672185"/>
          </a:xfrm>
        </p:spPr>
        <p:txBody>
          <a:bodyPr vert="horz" lIns="0" tIns="45720" rIns="91440" bIns="45720" rtlCol="0" anchor="ctr">
            <a:normAutofit fontScale="90000"/>
          </a:bodyPr>
          <a:lstStyle/>
          <a:p>
            <a:r>
              <a:rPr lang="ru-RU" spc="-15" dirty="0">
                <a:solidFill>
                  <a:srgbClr val="000000"/>
                </a:solidFill>
              </a:rPr>
              <a:t>Лабораторное обеспечение</a:t>
            </a:r>
          </a:p>
        </p:txBody>
      </p:sp>
      <p:sp>
        <p:nvSpPr>
          <p:cNvPr id="12" name="Прямоугольник: скругленные углы 11">
            <a:extLst>
              <a:ext uri="{FF2B5EF4-FFF2-40B4-BE49-F238E27FC236}">
                <a16:creationId xmlns:a16="http://schemas.microsoft.com/office/drawing/2014/main" id="{604A9B05-5C2A-0E13-1D17-8260CD225AD6}"/>
              </a:ext>
            </a:extLst>
          </p:cNvPr>
          <p:cNvSpPr>
            <a:spLocks noChangeAspect="1"/>
          </p:cNvSpPr>
          <p:nvPr/>
        </p:nvSpPr>
        <p:spPr>
          <a:xfrm>
            <a:off x="8301815" y="1268413"/>
            <a:ext cx="3238536" cy="1821603"/>
          </a:xfrm>
          <a:prstGeom prst="roundRect">
            <a:avLst>
              <a:gd name="adj" fmla="val 7483"/>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marL="239994" indent="-239994">
              <a:buClr>
                <a:srgbClr val="430036"/>
              </a:buClr>
              <a:buFont typeface="+mj-lt"/>
              <a:buAutoNum type="alphaUcPeriod"/>
            </a:pPr>
            <a:r>
              <a:rPr lang="ru-RU" sz="1333" dirty="0">
                <a:solidFill>
                  <a:schemeClr val="tx1"/>
                </a:solidFill>
                <a:cs typeface="Arial" panose="020B0604020202020204" pitchFamily="34" charset="0"/>
                <a:sym typeface="Arial" panose="020B0604020202020204" pitchFamily="34" charset="0"/>
              </a:rPr>
              <a:t>Основные центры промышленных лабораторных комплексов расположены на значительном удалении от региона. Только срок доставки проб до лаборатории,</a:t>
            </a:r>
            <a:br>
              <a:rPr lang="ru-RU" sz="1333" dirty="0">
                <a:solidFill>
                  <a:schemeClr val="tx1"/>
                </a:solidFill>
                <a:cs typeface="Arial" panose="020B0604020202020204" pitchFamily="34" charset="0"/>
                <a:sym typeface="Arial" panose="020B0604020202020204" pitchFamily="34" charset="0"/>
              </a:rPr>
            </a:br>
            <a:r>
              <a:rPr lang="ru-RU" sz="1333" dirty="0">
                <a:solidFill>
                  <a:schemeClr val="tx1"/>
                </a:solidFill>
                <a:cs typeface="Arial" panose="020B0604020202020204" pitchFamily="34" charset="0"/>
                <a:sym typeface="Arial" panose="020B0604020202020204" pitchFamily="34" charset="0"/>
              </a:rPr>
              <a:t>с учетом особенности территории, может составлять </a:t>
            </a:r>
            <a:r>
              <a:rPr lang="ru-RU" sz="1333" b="1" dirty="0">
                <a:solidFill>
                  <a:schemeClr val="tx1"/>
                </a:solidFill>
                <a:cs typeface="Arial" panose="020B0604020202020204" pitchFamily="34" charset="0"/>
                <a:sym typeface="Arial" panose="020B0604020202020204" pitchFamily="34" charset="0"/>
              </a:rPr>
              <a:t>30 дней</a:t>
            </a:r>
            <a:endParaRPr lang="ru-RU" sz="1333" dirty="0">
              <a:solidFill>
                <a:schemeClr val="tx1"/>
              </a:solidFill>
              <a:cs typeface="Arial" panose="020B0604020202020204" pitchFamily="34" charset="0"/>
              <a:sym typeface="Arial" panose="020B0604020202020204" pitchFamily="34" charset="0"/>
            </a:endParaRPr>
          </a:p>
        </p:txBody>
      </p:sp>
      <p:sp>
        <p:nvSpPr>
          <p:cNvPr id="13" name="Прямоугольник: скругленные углы 12">
            <a:extLst>
              <a:ext uri="{FF2B5EF4-FFF2-40B4-BE49-F238E27FC236}">
                <a16:creationId xmlns:a16="http://schemas.microsoft.com/office/drawing/2014/main" id="{32FC5520-8D2F-9ACF-6146-EFC489B0C744}"/>
              </a:ext>
            </a:extLst>
          </p:cNvPr>
          <p:cNvSpPr>
            <a:spLocks noChangeAspect="1"/>
          </p:cNvSpPr>
          <p:nvPr/>
        </p:nvSpPr>
        <p:spPr>
          <a:xfrm>
            <a:off x="8301813" y="3257410"/>
            <a:ext cx="3238536" cy="1303229"/>
          </a:xfrm>
          <a:prstGeom prst="roundRect">
            <a:avLst>
              <a:gd name="adj" fmla="val 7483"/>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marL="239994" indent="-239994">
              <a:buClr>
                <a:srgbClr val="430036"/>
              </a:buClr>
              <a:buFont typeface="+mj-lt"/>
              <a:buAutoNum type="alphaUcPeriod" startAt="2"/>
            </a:pPr>
            <a:r>
              <a:rPr lang="ru-RU" sz="1333" dirty="0">
                <a:solidFill>
                  <a:schemeClr val="tx1"/>
                </a:solidFill>
                <a:cs typeface="Arial" panose="020B0604020202020204" pitchFamily="34" charset="0"/>
                <a:sym typeface="Arial" panose="020B0604020202020204" pitchFamily="34" charset="0"/>
              </a:rPr>
              <a:t>Лаборатории узкоспециальных исследований так же находятся</a:t>
            </a:r>
            <a:br>
              <a:rPr lang="ru-RU" sz="1333" dirty="0">
                <a:solidFill>
                  <a:schemeClr val="tx1"/>
                </a:solidFill>
                <a:cs typeface="Arial" panose="020B0604020202020204" pitchFamily="34" charset="0"/>
                <a:sym typeface="Arial" panose="020B0604020202020204" pitchFamily="34" charset="0"/>
              </a:rPr>
            </a:br>
            <a:r>
              <a:rPr lang="ru-RU" sz="1333" dirty="0">
                <a:solidFill>
                  <a:schemeClr val="tx1"/>
                </a:solidFill>
                <a:cs typeface="Arial" panose="020B0604020202020204" pitchFamily="34" charset="0"/>
                <a:sym typeface="Arial" panose="020B0604020202020204" pitchFamily="34" charset="0"/>
              </a:rPr>
              <a:t>на значительном удалении от региона и, из-за редкости, перегружены работой, ожидание результатов может занимать </a:t>
            </a:r>
            <a:r>
              <a:rPr lang="ru-RU" sz="1333" b="1" dirty="0">
                <a:solidFill>
                  <a:schemeClr val="tx1"/>
                </a:solidFill>
                <a:cs typeface="Arial" panose="020B0604020202020204" pitchFamily="34" charset="0"/>
                <a:sym typeface="Arial" panose="020B0604020202020204" pitchFamily="34" charset="0"/>
              </a:rPr>
              <a:t>до 6 месяцев и более</a:t>
            </a:r>
          </a:p>
        </p:txBody>
      </p:sp>
      <p:sp>
        <p:nvSpPr>
          <p:cNvPr id="14" name="Прямоугольник: скругленные углы 13">
            <a:extLst>
              <a:ext uri="{FF2B5EF4-FFF2-40B4-BE49-F238E27FC236}">
                <a16:creationId xmlns:a16="http://schemas.microsoft.com/office/drawing/2014/main" id="{6AA2D634-A8E9-09B5-A301-C710702F3823}"/>
              </a:ext>
            </a:extLst>
          </p:cNvPr>
          <p:cNvSpPr>
            <a:spLocks noChangeAspect="1"/>
          </p:cNvSpPr>
          <p:nvPr/>
        </p:nvSpPr>
        <p:spPr>
          <a:xfrm>
            <a:off x="8301813" y="4728033"/>
            <a:ext cx="3238536" cy="1293355"/>
          </a:xfrm>
          <a:prstGeom prst="roundRect">
            <a:avLst>
              <a:gd name="adj" fmla="val 7483"/>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36000" rIns="48000" bIns="36000" rtlCol="0" anchor="ctr"/>
          <a:lstStyle/>
          <a:p>
            <a:pPr marL="239994" indent="-239994">
              <a:buClr>
                <a:srgbClr val="430036"/>
              </a:buClr>
              <a:buFont typeface="+mj-lt"/>
              <a:buAutoNum type="alphaUcPeriod" startAt="3"/>
            </a:pPr>
            <a:r>
              <a:rPr lang="ru-RU" sz="1333" dirty="0">
                <a:solidFill>
                  <a:schemeClr val="tx1"/>
                </a:solidFill>
                <a:cs typeface="Arial" panose="020B0604020202020204" pitchFamily="34" charset="0"/>
                <a:sym typeface="Arial" panose="020B0604020202020204" pitchFamily="34" charset="0"/>
              </a:rPr>
              <a:t>Лабораторные региональные центры</a:t>
            </a:r>
            <a:br>
              <a:rPr lang="ru-RU" sz="1333" dirty="0">
                <a:solidFill>
                  <a:schemeClr val="tx1"/>
                </a:solidFill>
                <a:cs typeface="Arial" panose="020B0604020202020204" pitchFamily="34" charset="0"/>
                <a:sym typeface="Arial" panose="020B0604020202020204" pitchFamily="34" charset="0"/>
              </a:rPr>
            </a:br>
            <a:r>
              <a:rPr lang="ru-RU" sz="1333" dirty="0">
                <a:solidFill>
                  <a:schemeClr val="tx1"/>
                </a:solidFill>
                <a:cs typeface="Arial" panose="020B0604020202020204" pitchFamily="34" charset="0"/>
                <a:sym typeface="Arial" panose="020B0604020202020204" pitchFamily="34" charset="0"/>
              </a:rPr>
              <a:t>в целом необходимы</a:t>
            </a:r>
            <a:br>
              <a:rPr lang="ru-RU" sz="1333" dirty="0">
                <a:solidFill>
                  <a:schemeClr val="tx1"/>
                </a:solidFill>
                <a:cs typeface="Arial" panose="020B0604020202020204" pitchFamily="34" charset="0"/>
                <a:sym typeface="Arial" panose="020B0604020202020204" pitchFamily="34" charset="0"/>
              </a:rPr>
            </a:br>
            <a:r>
              <a:rPr lang="ru-RU" sz="1333" dirty="0">
                <a:solidFill>
                  <a:schemeClr val="tx1"/>
                </a:solidFill>
                <a:cs typeface="Arial" panose="020B0604020202020204" pitchFamily="34" charset="0"/>
                <a:sym typeface="Arial" panose="020B0604020202020204" pitchFamily="34" charset="0"/>
              </a:rPr>
              <a:t>для нормального развития геолого-поисковых работ и компетенций</a:t>
            </a:r>
            <a:br>
              <a:rPr lang="ru-RU" sz="1333" dirty="0">
                <a:solidFill>
                  <a:schemeClr val="tx1"/>
                </a:solidFill>
                <a:cs typeface="Arial" panose="020B0604020202020204" pitchFamily="34" charset="0"/>
                <a:sym typeface="Arial" panose="020B0604020202020204" pitchFamily="34" charset="0"/>
              </a:rPr>
            </a:br>
            <a:r>
              <a:rPr lang="ru-RU" sz="1333" dirty="0">
                <a:solidFill>
                  <a:schemeClr val="tx1"/>
                </a:solidFill>
                <a:cs typeface="Arial" panose="020B0604020202020204" pitchFamily="34" charset="0"/>
                <a:sym typeface="Arial" panose="020B0604020202020204" pitchFamily="34" charset="0"/>
              </a:rPr>
              <a:t>по направления в стране в целом</a:t>
            </a:r>
          </a:p>
        </p:txBody>
      </p:sp>
      <p:sp>
        <p:nvSpPr>
          <p:cNvPr id="15" name="Прямоугольник: скругленные углы 14">
            <a:extLst>
              <a:ext uri="{FF2B5EF4-FFF2-40B4-BE49-F238E27FC236}">
                <a16:creationId xmlns:a16="http://schemas.microsoft.com/office/drawing/2014/main" id="{EB22B6BA-599D-ADC9-7312-6D8940FA11CA}"/>
              </a:ext>
            </a:extLst>
          </p:cNvPr>
          <p:cNvSpPr/>
          <p:nvPr/>
        </p:nvSpPr>
        <p:spPr>
          <a:xfrm>
            <a:off x="849948" y="4970559"/>
            <a:ext cx="7333353" cy="1068901"/>
          </a:xfrm>
          <a:prstGeom prst="roundRect">
            <a:avLst>
              <a:gd name="adj" fmla="val 8451"/>
            </a:avLst>
          </a:prstGeom>
          <a:solidFill>
            <a:schemeClr val="bg1"/>
          </a:solidFill>
          <a:ln>
            <a:solidFill>
              <a:srgbClr val="430036"/>
            </a:solidFill>
          </a:ln>
        </p:spPr>
        <p:style>
          <a:lnRef idx="2">
            <a:schemeClr val="accent1">
              <a:shade val="15000"/>
            </a:schemeClr>
          </a:lnRef>
          <a:fillRef idx="1">
            <a:schemeClr val="accent1"/>
          </a:fillRef>
          <a:effectRef idx="0">
            <a:schemeClr val="accent1"/>
          </a:effectRef>
          <a:fontRef idx="minor">
            <a:schemeClr val="lt1"/>
          </a:fontRef>
        </p:style>
        <p:txBody>
          <a:bodyPr lIns="72000" rIns="36000" rtlCol="0" anchor="ctr"/>
          <a:lstStyle/>
          <a:p>
            <a:pPr marL="228600" indent="-228600">
              <a:spcAft>
                <a:spcPts val="600"/>
              </a:spcAft>
              <a:buFont typeface="+mj-lt"/>
              <a:buAutoNum type="arabicPeriod"/>
            </a:pPr>
            <a:r>
              <a:rPr lang="ru-RU" sz="1200" dirty="0">
                <a:solidFill>
                  <a:srgbClr val="430036"/>
                </a:solidFill>
                <a:latin typeface="+mj-lt"/>
                <a:cs typeface="Times New Roman"/>
              </a:rPr>
              <a:t>Временные затраты на логистику проб из региона в центра обработки – лишняя трата времени. Формирование широкопрофильной лаборатории на месте позволит существенно сократить сроки камеральной обработки (многопрофильная лаборатория – геохронология, РФА, </a:t>
            </a:r>
            <a:r>
              <a:rPr lang="en-US" sz="1200" dirty="0">
                <a:solidFill>
                  <a:srgbClr val="430036"/>
                </a:solidFill>
                <a:latin typeface="+mj-lt"/>
                <a:cs typeface="Times New Roman"/>
              </a:rPr>
              <a:t>ICP</a:t>
            </a:r>
            <a:r>
              <a:rPr lang="ru-RU" sz="1200" dirty="0">
                <a:solidFill>
                  <a:srgbClr val="430036"/>
                </a:solidFill>
                <a:latin typeface="+mj-lt"/>
                <a:cs typeface="Times New Roman"/>
              </a:rPr>
              <a:t>, ТБГХ и т.д.).</a:t>
            </a:r>
          </a:p>
          <a:p>
            <a:pPr marL="228600" indent="-228600">
              <a:spcAft>
                <a:spcPts val="600"/>
              </a:spcAft>
              <a:buFont typeface="+mj-lt"/>
              <a:buAutoNum type="arabicPeriod"/>
            </a:pPr>
            <a:r>
              <a:rPr lang="ru-RU" sz="1200" dirty="0">
                <a:solidFill>
                  <a:srgbClr val="430036"/>
                </a:solidFill>
                <a:latin typeface="+mj-lt"/>
                <a:cs typeface="Times New Roman"/>
              </a:rPr>
              <a:t>Формирование лабораторной группы специалистов, сфокусированных на особенностях геологического строения региона с глубоким знанием особенности строения.</a:t>
            </a:r>
            <a:endParaRPr lang="ru-RU" sz="1200" dirty="0">
              <a:solidFill>
                <a:srgbClr val="430036"/>
              </a:solidFill>
              <a:latin typeface="+mj-lt"/>
              <a:cs typeface="Times New Roman"/>
              <a:sym typeface="Arial" panose="020B0604020202020204" pitchFamily="34" charset="0"/>
            </a:endParaRPr>
          </a:p>
        </p:txBody>
      </p:sp>
      <p:grpSp>
        <p:nvGrpSpPr>
          <p:cNvPr id="22" name="Группа 21">
            <a:extLst>
              <a:ext uri="{FF2B5EF4-FFF2-40B4-BE49-F238E27FC236}">
                <a16:creationId xmlns:a16="http://schemas.microsoft.com/office/drawing/2014/main" id="{4328C256-D14E-84A2-ABFD-5BCB22FEF60D}"/>
              </a:ext>
            </a:extLst>
          </p:cNvPr>
          <p:cNvGrpSpPr/>
          <p:nvPr/>
        </p:nvGrpSpPr>
        <p:grpSpPr>
          <a:xfrm>
            <a:off x="854870" y="1268414"/>
            <a:ext cx="7328431" cy="3601204"/>
            <a:chOff x="854870" y="1268413"/>
            <a:chExt cx="7496809" cy="3683945"/>
          </a:xfrm>
        </p:grpSpPr>
        <p:pic>
          <p:nvPicPr>
            <p:cNvPr id="4" name="Рисунок 3">
              <a:extLst>
                <a:ext uri="{FF2B5EF4-FFF2-40B4-BE49-F238E27FC236}">
                  <a16:creationId xmlns:a16="http://schemas.microsoft.com/office/drawing/2014/main" id="{67D73F51-ADF7-1DAE-B637-694FFF6F64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8" t="5505" r="-135" b="877"/>
            <a:stretch>
              <a:fillRect/>
            </a:stretch>
          </p:blipFill>
          <p:spPr>
            <a:xfrm>
              <a:off x="865031" y="1284502"/>
              <a:ext cx="7486648" cy="3667856"/>
            </a:xfrm>
            <a:prstGeom prst="roundRect">
              <a:avLst>
                <a:gd name="adj" fmla="val 2848"/>
              </a:avLst>
            </a:prstGeom>
            <a:noFill/>
            <a:ln>
              <a:solidFill>
                <a:schemeClr val="bg2">
                  <a:lumMod val="90000"/>
                </a:schemeClr>
              </a:solidFill>
            </a:ln>
          </p:spPr>
        </p:pic>
        <p:sp>
          <p:nvSpPr>
            <p:cNvPr id="11" name="Прямоугольник: скругленные углы 10">
              <a:extLst>
                <a:ext uri="{FF2B5EF4-FFF2-40B4-BE49-F238E27FC236}">
                  <a16:creationId xmlns:a16="http://schemas.microsoft.com/office/drawing/2014/main" id="{92A9CC3F-EE6D-8BE2-417C-53C313B0E33C}"/>
                </a:ext>
              </a:extLst>
            </p:cNvPr>
            <p:cNvSpPr/>
            <p:nvPr/>
          </p:nvSpPr>
          <p:spPr>
            <a:xfrm>
              <a:off x="854870" y="1268413"/>
              <a:ext cx="1871133" cy="263736"/>
            </a:xfrm>
            <a:prstGeom prst="roundRect">
              <a:avLst>
                <a:gd name="adj" fmla="val 24318"/>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sz="1600" dirty="0">
                  <a:solidFill>
                    <a:schemeClr val="bg1"/>
                  </a:solidFill>
                  <a:latin typeface="+mj-lt"/>
                  <a:cs typeface="Times New Roman"/>
                  <a:sym typeface="Arial" panose="020B0604020202020204" pitchFamily="34" charset="0"/>
                </a:rPr>
                <a:t>Основные центры</a:t>
              </a:r>
            </a:p>
          </p:txBody>
        </p:sp>
        <p:grpSp>
          <p:nvGrpSpPr>
            <p:cNvPr id="42" name="Группа 41">
              <a:extLst>
                <a:ext uri="{FF2B5EF4-FFF2-40B4-BE49-F238E27FC236}">
                  <a16:creationId xmlns:a16="http://schemas.microsoft.com/office/drawing/2014/main" id="{CD4A9ADA-0197-7278-C64C-1BD493E3D133}"/>
                </a:ext>
              </a:extLst>
            </p:cNvPr>
            <p:cNvGrpSpPr/>
            <p:nvPr/>
          </p:nvGrpSpPr>
          <p:grpSpPr>
            <a:xfrm>
              <a:off x="999226" y="4461050"/>
              <a:ext cx="103899" cy="174281"/>
              <a:chOff x="2747990" y="2432690"/>
              <a:chExt cx="481529" cy="807725"/>
            </a:xfrm>
          </p:grpSpPr>
          <p:sp>
            <p:nvSpPr>
              <p:cNvPr id="43" name="Freeform: Shape 180">
                <a:extLst>
                  <a:ext uri="{FF2B5EF4-FFF2-40B4-BE49-F238E27FC236}">
                    <a16:creationId xmlns:a16="http://schemas.microsoft.com/office/drawing/2014/main" id="{825CBAE7-07CA-195C-71EF-66D501362BF1}"/>
                  </a:ext>
                </a:extLst>
              </p:cNvPr>
              <p:cNvSpPr/>
              <p:nvPr/>
            </p:nvSpPr>
            <p:spPr>
              <a:xfrm>
                <a:off x="2747990" y="2432690"/>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932C29"/>
              </a:solidFill>
              <a:ln cap="flat">
                <a:noFill/>
                <a:prstDash val="solid"/>
              </a:ln>
            </p:spPr>
            <p:txBody>
              <a:bodyPr vert="horz" wrap="none" lIns="60000" tIns="30000" rIns="60000" bIns="30000" anchor="ctr" anchorCtr="1" compatLnSpc="0"/>
              <a:lstStyle/>
              <a:p>
                <a:pPr hangingPunct="0"/>
                <a:endParaRPr lang="en-US" sz="1200" dirty="0">
                  <a:latin typeface="Arial" pitchFamily="18"/>
                </a:endParaRPr>
              </a:p>
            </p:txBody>
          </p:sp>
          <p:sp>
            <p:nvSpPr>
              <p:cNvPr id="44" name="Freeform: Shape 181">
                <a:extLst>
                  <a:ext uri="{FF2B5EF4-FFF2-40B4-BE49-F238E27FC236}">
                    <a16:creationId xmlns:a16="http://schemas.microsoft.com/office/drawing/2014/main" id="{FF34EDE3-229D-11A9-AC1D-B0C418D7A4E4}"/>
                  </a:ext>
                </a:extLst>
              </p:cNvPr>
              <p:cNvSpPr/>
              <p:nvPr/>
            </p:nvSpPr>
            <p:spPr>
              <a:xfrm>
                <a:off x="2872245" y="2553072"/>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sp>
          <p:nvSpPr>
            <p:cNvPr id="45" name="Прямоугольник 44">
              <a:extLst>
                <a:ext uri="{FF2B5EF4-FFF2-40B4-BE49-F238E27FC236}">
                  <a16:creationId xmlns:a16="http://schemas.microsoft.com/office/drawing/2014/main" id="{BD08D1DB-5B83-DCC6-7462-502EBEE0D675}"/>
                </a:ext>
              </a:extLst>
            </p:cNvPr>
            <p:cNvSpPr/>
            <p:nvPr/>
          </p:nvSpPr>
          <p:spPr>
            <a:xfrm>
              <a:off x="1189550" y="4455857"/>
              <a:ext cx="2258059" cy="188909"/>
            </a:xfrm>
            <a:prstGeom prst="rect">
              <a:avLst/>
            </a:prstGeom>
          </p:spPr>
          <p:txBody>
            <a:bodyPr wrap="square" lIns="0" tIns="0" rIns="0" bIns="0">
              <a:spAutoFit/>
            </a:bodyPr>
            <a:lstStyle/>
            <a:p>
              <a:r>
                <a:rPr lang="ru-RU" sz="1200" dirty="0"/>
                <a:t>Лаборатории АЛС, СЖС и др.</a:t>
              </a:r>
            </a:p>
          </p:txBody>
        </p:sp>
        <p:grpSp>
          <p:nvGrpSpPr>
            <p:cNvPr id="46" name="Группа 45">
              <a:extLst>
                <a:ext uri="{FF2B5EF4-FFF2-40B4-BE49-F238E27FC236}">
                  <a16:creationId xmlns:a16="http://schemas.microsoft.com/office/drawing/2014/main" id="{2ACF4C8B-EDC7-703F-B528-51471641E386}"/>
                </a:ext>
              </a:extLst>
            </p:cNvPr>
            <p:cNvGrpSpPr/>
            <p:nvPr/>
          </p:nvGrpSpPr>
          <p:grpSpPr>
            <a:xfrm>
              <a:off x="999226" y="4678672"/>
              <a:ext cx="103899" cy="174281"/>
              <a:chOff x="11804650" y="7468429"/>
              <a:chExt cx="481529" cy="807725"/>
            </a:xfrm>
          </p:grpSpPr>
          <p:sp>
            <p:nvSpPr>
              <p:cNvPr id="47" name="Freeform: Shape 180">
                <a:extLst>
                  <a:ext uri="{FF2B5EF4-FFF2-40B4-BE49-F238E27FC236}">
                    <a16:creationId xmlns:a16="http://schemas.microsoft.com/office/drawing/2014/main" id="{14A8F23B-1C83-A6A6-2474-7BA93ECDB93D}"/>
                  </a:ext>
                </a:extLst>
              </p:cNvPr>
              <p:cNvSpPr/>
              <p:nvPr/>
            </p:nvSpPr>
            <p:spPr>
              <a:xfrm>
                <a:off x="11804650" y="7468429"/>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430036"/>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sp>
            <p:nvSpPr>
              <p:cNvPr id="48" name="Freeform: Shape 181">
                <a:extLst>
                  <a:ext uri="{FF2B5EF4-FFF2-40B4-BE49-F238E27FC236}">
                    <a16:creationId xmlns:a16="http://schemas.microsoft.com/office/drawing/2014/main" id="{62933E87-3E0D-E6F0-F9DC-DD2C18A30658}"/>
                  </a:ext>
                </a:extLst>
              </p:cNvPr>
              <p:cNvSpPr/>
              <p:nvPr/>
            </p:nvSpPr>
            <p:spPr>
              <a:xfrm>
                <a:off x="11928905" y="7588811"/>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sp>
          <p:nvSpPr>
            <p:cNvPr id="49" name="Прямоугольник 48">
              <a:extLst>
                <a:ext uri="{FF2B5EF4-FFF2-40B4-BE49-F238E27FC236}">
                  <a16:creationId xmlns:a16="http://schemas.microsoft.com/office/drawing/2014/main" id="{38A6FC33-C076-27DC-930D-70EC01E64F00}"/>
                </a:ext>
              </a:extLst>
            </p:cNvPr>
            <p:cNvSpPr/>
            <p:nvPr/>
          </p:nvSpPr>
          <p:spPr>
            <a:xfrm>
              <a:off x="1189549" y="4673480"/>
              <a:ext cx="1897879" cy="188909"/>
            </a:xfrm>
            <a:prstGeom prst="rect">
              <a:avLst/>
            </a:prstGeom>
          </p:spPr>
          <p:txBody>
            <a:bodyPr wrap="square" lIns="0" tIns="0" rIns="0" bIns="0">
              <a:spAutoFit/>
            </a:bodyPr>
            <a:lstStyle/>
            <a:p>
              <a:r>
                <a:rPr lang="ru-RU" sz="1200" dirty="0"/>
                <a:t>Спец. лаборатории</a:t>
              </a:r>
            </a:p>
          </p:txBody>
        </p:sp>
        <p:grpSp>
          <p:nvGrpSpPr>
            <p:cNvPr id="100" name="Группа 99">
              <a:extLst>
                <a:ext uri="{FF2B5EF4-FFF2-40B4-BE49-F238E27FC236}">
                  <a16:creationId xmlns:a16="http://schemas.microsoft.com/office/drawing/2014/main" id="{A3EBF3AA-799D-6692-5BD3-F9FFE1272545}"/>
                </a:ext>
              </a:extLst>
            </p:cNvPr>
            <p:cNvGrpSpPr/>
            <p:nvPr/>
          </p:nvGrpSpPr>
          <p:grpSpPr>
            <a:xfrm>
              <a:off x="2226688" y="1813447"/>
              <a:ext cx="271004" cy="454587"/>
              <a:chOff x="2747990" y="2432690"/>
              <a:chExt cx="481529" cy="807725"/>
            </a:xfrm>
          </p:grpSpPr>
          <p:sp>
            <p:nvSpPr>
              <p:cNvPr id="101" name="Freeform: Shape 180">
                <a:extLst>
                  <a:ext uri="{FF2B5EF4-FFF2-40B4-BE49-F238E27FC236}">
                    <a16:creationId xmlns:a16="http://schemas.microsoft.com/office/drawing/2014/main" id="{2901FEA5-68BC-C396-A820-4E55C9309770}"/>
                  </a:ext>
                </a:extLst>
              </p:cNvPr>
              <p:cNvSpPr/>
              <p:nvPr/>
            </p:nvSpPr>
            <p:spPr>
              <a:xfrm>
                <a:off x="2747990" y="2432690"/>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932C29"/>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sp>
            <p:nvSpPr>
              <p:cNvPr id="102" name="Freeform: Shape 181">
                <a:extLst>
                  <a:ext uri="{FF2B5EF4-FFF2-40B4-BE49-F238E27FC236}">
                    <a16:creationId xmlns:a16="http://schemas.microsoft.com/office/drawing/2014/main" id="{2586A526-4856-00B0-8958-40E176261B88}"/>
                  </a:ext>
                </a:extLst>
              </p:cNvPr>
              <p:cNvSpPr/>
              <p:nvPr/>
            </p:nvSpPr>
            <p:spPr>
              <a:xfrm>
                <a:off x="2872245" y="2553072"/>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dirty="0">
                  <a:latin typeface="Arial" pitchFamily="18"/>
                  <a:ea typeface="Arial Unicode MS" pitchFamily="2"/>
                  <a:cs typeface="Arial Unicode MS" pitchFamily="2"/>
                </a:endParaRPr>
              </a:p>
            </p:txBody>
          </p:sp>
        </p:grpSp>
        <p:grpSp>
          <p:nvGrpSpPr>
            <p:cNvPr id="103" name="Группа 102">
              <a:extLst>
                <a:ext uri="{FF2B5EF4-FFF2-40B4-BE49-F238E27FC236}">
                  <a16:creationId xmlns:a16="http://schemas.microsoft.com/office/drawing/2014/main" id="{641FCE76-D9EF-7970-17E6-FAA6B9E53509}"/>
                </a:ext>
              </a:extLst>
            </p:cNvPr>
            <p:cNvGrpSpPr/>
            <p:nvPr/>
          </p:nvGrpSpPr>
          <p:grpSpPr>
            <a:xfrm>
              <a:off x="2816425" y="1479595"/>
              <a:ext cx="271004" cy="454587"/>
              <a:chOff x="2747990" y="2432690"/>
              <a:chExt cx="481529" cy="807725"/>
            </a:xfrm>
          </p:grpSpPr>
          <p:sp>
            <p:nvSpPr>
              <p:cNvPr id="104" name="Freeform: Shape 180">
                <a:extLst>
                  <a:ext uri="{FF2B5EF4-FFF2-40B4-BE49-F238E27FC236}">
                    <a16:creationId xmlns:a16="http://schemas.microsoft.com/office/drawing/2014/main" id="{08B54319-49E5-3A51-FF9E-731498C1A24F}"/>
                  </a:ext>
                </a:extLst>
              </p:cNvPr>
              <p:cNvSpPr/>
              <p:nvPr/>
            </p:nvSpPr>
            <p:spPr>
              <a:xfrm>
                <a:off x="2747990" y="2432690"/>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932C29"/>
              </a:solidFill>
              <a:ln cap="flat">
                <a:noFill/>
                <a:prstDash val="solid"/>
              </a:ln>
            </p:spPr>
            <p:txBody>
              <a:bodyPr vert="horz" wrap="none" lIns="60000" tIns="30000" rIns="60000" bIns="30000" anchor="ctr" anchorCtr="1" compatLnSpc="0"/>
              <a:lstStyle/>
              <a:p>
                <a:pPr hangingPunct="0"/>
                <a:endParaRPr lang="en-US" sz="1200">
                  <a:latin typeface="Arial" pitchFamily="18"/>
                </a:endParaRPr>
              </a:p>
            </p:txBody>
          </p:sp>
          <p:sp>
            <p:nvSpPr>
              <p:cNvPr id="105" name="Freeform: Shape 181">
                <a:extLst>
                  <a:ext uri="{FF2B5EF4-FFF2-40B4-BE49-F238E27FC236}">
                    <a16:creationId xmlns:a16="http://schemas.microsoft.com/office/drawing/2014/main" id="{54F12467-B501-C1B8-1F12-5DE92FC27ED8}"/>
                  </a:ext>
                </a:extLst>
              </p:cNvPr>
              <p:cNvSpPr/>
              <p:nvPr/>
            </p:nvSpPr>
            <p:spPr>
              <a:xfrm>
                <a:off x="2872245" y="2553072"/>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dirty="0">
                  <a:latin typeface="Arial" pitchFamily="18"/>
                  <a:ea typeface="Arial Unicode MS" pitchFamily="2"/>
                  <a:cs typeface="Arial Unicode MS" pitchFamily="2"/>
                </a:endParaRPr>
              </a:p>
            </p:txBody>
          </p:sp>
        </p:grpSp>
        <p:grpSp>
          <p:nvGrpSpPr>
            <p:cNvPr id="5" name="Группа 4">
              <a:extLst>
                <a:ext uri="{FF2B5EF4-FFF2-40B4-BE49-F238E27FC236}">
                  <a16:creationId xmlns:a16="http://schemas.microsoft.com/office/drawing/2014/main" id="{47D21C05-E886-3DE1-7BB2-B494F4C0815F}"/>
                </a:ext>
              </a:extLst>
            </p:cNvPr>
            <p:cNvGrpSpPr/>
            <p:nvPr/>
          </p:nvGrpSpPr>
          <p:grpSpPr>
            <a:xfrm>
              <a:off x="2122717" y="2332877"/>
              <a:ext cx="271004" cy="454587"/>
              <a:chOff x="2747990" y="2432690"/>
              <a:chExt cx="481529" cy="807725"/>
            </a:xfrm>
          </p:grpSpPr>
          <p:sp>
            <p:nvSpPr>
              <p:cNvPr id="6" name="Freeform: Shape 180">
                <a:extLst>
                  <a:ext uri="{FF2B5EF4-FFF2-40B4-BE49-F238E27FC236}">
                    <a16:creationId xmlns:a16="http://schemas.microsoft.com/office/drawing/2014/main" id="{89B78EB3-D28A-38EF-396A-CF78E4A0B4AB}"/>
                  </a:ext>
                </a:extLst>
              </p:cNvPr>
              <p:cNvSpPr/>
              <p:nvPr/>
            </p:nvSpPr>
            <p:spPr>
              <a:xfrm>
                <a:off x="2747990" y="2432690"/>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430036"/>
              </a:solidFill>
              <a:ln cap="flat">
                <a:noFill/>
                <a:prstDash val="solid"/>
              </a:ln>
            </p:spPr>
            <p:txBody>
              <a:bodyPr vert="horz" wrap="none" lIns="60000" tIns="30000" rIns="60000" bIns="30000" anchor="ctr" anchorCtr="1" compatLnSpc="0"/>
              <a:lstStyle/>
              <a:p>
                <a:pPr hangingPunct="0"/>
                <a:endParaRPr lang="en-US" sz="1200" dirty="0">
                  <a:latin typeface="Arial" pitchFamily="18"/>
                  <a:ea typeface="Arial Unicode MS" pitchFamily="2"/>
                  <a:cs typeface="Arial Unicode MS" pitchFamily="2"/>
                </a:endParaRPr>
              </a:p>
            </p:txBody>
          </p:sp>
          <p:sp>
            <p:nvSpPr>
              <p:cNvPr id="7" name="Freeform: Shape 181">
                <a:extLst>
                  <a:ext uri="{FF2B5EF4-FFF2-40B4-BE49-F238E27FC236}">
                    <a16:creationId xmlns:a16="http://schemas.microsoft.com/office/drawing/2014/main" id="{793EDA96-0D25-8541-F25D-805B01652DB7}"/>
                  </a:ext>
                </a:extLst>
              </p:cNvPr>
              <p:cNvSpPr/>
              <p:nvPr/>
            </p:nvSpPr>
            <p:spPr>
              <a:xfrm>
                <a:off x="2872245" y="2553072"/>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dirty="0">
                  <a:latin typeface="Arial" pitchFamily="18"/>
                  <a:ea typeface="Arial Unicode MS" pitchFamily="2"/>
                  <a:cs typeface="Arial Unicode MS" pitchFamily="2"/>
                </a:endParaRPr>
              </a:p>
            </p:txBody>
          </p:sp>
        </p:grpSp>
        <p:grpSp>
          <p:nvGrpSpPr>
            <p:cNvPr id="8" name="Группа 7">
              <a:extLst>
                <a:ext uri="{FF2B5EF4-FFF2-40B4-BE49-F238E27FC236}">
                  <a16:creationId xmlns:a16="http://schemas.microsoft.com/office/drawing/2014/main" id="{9DEDCEDA-0633-35AE-B66A-4CFAF17C8C92}"/>
                </a:ext>
              </a:extLst>
            </p:cNvPr>
            <p:cNvGrpSpPr/>
            <p:nvPr/>
          </p:nvGrpSpPr>
          <p:grpSpPr>
            <a:xfrm>
              <a:off x="5263816" y="4026098"/>
              <a:ext cx="271004" cy="454587"/>
              <a:chOff x="2747990" y="2432690"/>
              <a:chExt cx="481529" cy="807725"/>
            </a:xfrm>
          </p:grpSpPr>
          <p:sp>
            <p:nvSpPr>
              <p:cNvPr id="9" name="Freeform: Shape 180">
                <a:extLst>
                  <a:ext uri="{FF2B5EF4-FFF2-40B4-BE49-F238E27FC236}">
                    <a16:creationId xmlns:a16="http://schemas.microsoft.com/office/drawing/2014/main" id="{7C2CFEE4-052A-7BBB-6451-1E9918F7E36F}"/>
                  </a:ext>
                </a:extLst>
              </p:cNvPr>
              <p:cNvSpPr/>
              <p:nvPr/>
            </p:nvSpPr>
            <p:spPr>
              <a:xfrm>
                <a:off x="2747990" y="2432690"/>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430036"/>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sp>
            <p:nvSpPr>
              <p:cNvPr id="10" name="Freeform: Shape 181">
                <a:extLst>
                  <a:ext uri="{FF2B5EF4-FFF2-40B4-BE49-F238E27FC236}">
                    <a16:creationId xmlns:a16="http://schemas.microsoft.com/office/drawing/2014/main" id="{37370F1D-C2C3-033D-B11F-3FF0916D463C}"/>
                  </a:ext>
                </a:extLst>
              </p:cNvPr>
              <p:cNvSpPr/>
              <p:nvPr/>
            </p:nvSpPr>
            <p:spPr>
              <a:xfrm>
                <a:off x="2872245" y="2553072"/>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nvGrpSpPr>
            <p:cNvPr id="16" name="Группа 15">
              <a:extLst>
                <a:ext uri="{FF2B5EF4-FFF2-40B4-BE49-F238E27FC236}">
                  <a16:creationId xmlns:a16="http://schemas.microsoft.com/office/drawing/2014/main" id="{4A23DBA3-C52B-0111-F70E-ACDD8F842786}"/>
                </a:ext>
              </a:extLst>
            </p:cNvPr>
            <p:cNvGrpSpPr/>
            <p:nvPr/>
          </p:nvGrpSpPr>
          <p:grpSpPr>
            <a:xfrm>
              <a:off x="5751497" y="3908829"/>
              <a:ext cx="271004" cy="454587"/>
              <a:chOff x="2747990" y="2432690"/>
              <a:chExt cx="481529" cy="807725"/>
            </a:xfrm>
          </p:grpSpPr>
          <p:sp>
            <p:nvSpPr>
              <p:cNvPr id="17" name="Freeform: Shape 180">
                <a:extLst>
                  <a:ext uri="{FF2B5EF4-FFF2-40B4-BE49-F238E27FC236}">
                    <a16:creationId xmlns:a16="http://schemas.microsoft.com/office/drawing/2014/main" id="{EE98619D-A1FC-8C9B-55DA-A9BD10A63B73}"/>
                  </a:ext>
                </a:extLst>
              </p:cNvPr>
              <p:cNvSpPr/>
              <p:nvPr/>
            </p:nvSpPr>
            <p:spPr>
              <a:xfrm>
                <a:off x="2747990" y="2432690"/>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430036"/>
              </a:solidFill>
              <a:ln cap="flat">
                <a:noFill/>
                <a:prstDash val="solid"/>
              </a:ln>
            </p:spPr>
            <p:txBody>
              <a:bodyPr vert="horz" wrap="none" lIns="60000" tIns="30000" rIns="60000" bIns="30000" anchor="ctr" anchorCtr="1" compatLnSpc="0"/>
              <a:lstStyle/>
              <a:p>
                <a:pPr hangingPunct="0"/>
                <a:endParaRPr lang="en-US" sz="1200" dirty="0">
                  <a:latin typeface="Arial" pitchFamily="18"/>
                  <a:ea typeface="Arial Unicode MS" pitchFamily="2"/>
                  <a:cs typeface="Arial Unicode MS" pitchFamily="2"/>
                </a:endParaRPr>
              </a:p>
            </p:txBody>
          </p:sp>
          <p:sp>
            <p:nvSpPr>
              <p:cNvPr id="18" name="Freeform: Shape 181">
                <a:extLst>
                  <a:ext uri="{FF2B5EF4-FFF2-40B4-BE49-F238E27FC236}">
                    <a16:creationId xmlns:a16="http://schemas.microsoft.com/office/drawing/2014/main" id="{78D0193E-F184-23AA-BE4A-165A4AB3358F}"/>
                  </a:ext>
                </a:extLst>
              </p:cNvPr>
              <p:cNvSpPr/>
              <p:nvPr/>
            </p:nvSpPr>
            <p:spPr>
              <a:xfrm>
                <a:off x="2872245" y="2553072"/>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nvGrpSpPr>
            <p:cNvPr id="19" name="Группа 18">
              <a:extLst>
                <a:ext uri="{FF2B5EF4-FFF2-40B4-BE49-F238E27FC236}">
                  <a16:creationId xmlns:a16="http://schemas.microsoft.com/office/drawing/2014/main" id="{0A01A43A-D195-69C6-2A07-BCA15103F360}"/>
                </a:ext>
              </a:extLst>
            </p:cNvPr>
            <p:cNvGrpSpPr/>
            <p:nvPr/>
          </p:nvGrpSpPr>
          <p:grpSpPr>
            <a:xfrm>
              <a:off x="4131471" y="3581523"/>
              <a:ext cx="271004" cy="454587"/>
              <a:chOff x="2747990" y="2432690"/>
              <a:chExt cx="481529" cy="807725"/>
            </a:xfrm>
          </p:grpSpPr>
          <p:sp>
            <p:nvSpPr>
              <p:cNvPr id="20" name="Freeform: Shape 180">
                <a:extLst>
                  <a:ext uri="{FF2B5EF4-FFF2-40B4-BE49-F238E27FC236}">
                    <a16:creationId xmlns:a16="http://schemas.microsoft.com/office/drawing/2014/main" id="{85E18433-69F0-B4B2-2442-1FBCACA10CF4}"/>
                  </a:ext>
                </a:extLst>
              </p:cNvPr>
              <p:cNvSpPr/>
              <p:nvPr/>
            </p:nvSpPr>
            <p:spPr>
              <a:xfrm>
                <a:off x="2747990" y="2432690"/>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932C29"/>
              </a:solidFill>
              <a:ln cap="flat">
                <a:noFill/>
                <a:prstDash val="solid"/>
              </a:ln>
            </p:spPr>
            <p:txBody>
              <a:bodyPr vert="horz" wrap="none" lIns="60000" tIns="30000" rIns="60000" bIns="30000" anchor="ctr" anchorCtr="1" compatLnSpc="0"/>
              <a:lstStyle/>
              <a:p>
                <a:pPr hangingPunct="0"/>
                <a:endParaRPr lang="en-US" sz="1200">
                  <a:latin typeface="Arial" pitchFamily="18"/>
                </a:endParaRPr>
              </a:p>
            </p:txBody>
          </p:sp>
          <p:sp>
            <p:nvSpPr>
              <p:cNvPr id="21" name="Freeform: Shape 181">
                <a:extLst>
                  <a:ext uri="{FF2B5EF4-FFF2-40B4-BE49-F238E27FC236}">
                    <a16:creationId xmlns:a16="http://schemas.microsoft.com/office/drawing/2014/main" id="{2E087D3C-3D74-357D-EE05-990FFFE0AB94}"/>
                  </a:ext>
                </a:extLst>
              </p:cNvPr>
              <p:cNvSpPr/>
              <p:nvPr/>
            </p:nvSpPr>
            <p:spPr>
              <a:xfrm>
                <a:off x="2872245" y="2553072"/>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nvGrpSpPr>
            <p:cNvPr id="24" name="Группа 23">
              <a:extLst>
                <a:ext uri="{FF2B5EF4-FFF2-40B4-BE49-F238E27FC236}">
                  <a16:creationId xmlns:a16="http://schemas.microsoft.com/office/drawing/2014/main" id="{E59AAE15-1479-BC46-89C4-6113338123F4}"/>
                </a:ext>
              </a:extLst>
            </p:cNvPr>
            <p:cNvGrpSpPr/>
            <p:nvPr/>
          </p:nvGrpSpPr>
          <p:grpSpPr>
            <a:xfrm>
              <a:off x="7272568" y="4335273"/>
              <a:ext cx="271004" cy="454587"/>
              <a:chOff x="11804650" y="7468429"/>
              <a:chExt cx="481529" cy="807725"/>
            </a:xfrm>
          </p:grpSpPr>
          <p:sp>
            <p:nvSpPr>
              <p:cNvPr id="25" name="Freeform: Shape 180">
                <a:extLst>
                  <a:ext uri="{FF2B5EF4-FFF2-40B4-BE49-F238E27FC236}">
                    <a16:creationId xmlns:a16="http://schemas.microsoft.com/office/drawing/2014/main" id="{349E0AB5-FE68-6C25-7F25-1ED6429B8E88}"/>
                  </a:ext>
                </a:extLst>
              </p:cNvPr>
              <p:cNvSpPr/>
              <p:nvPr/>
            </p:nvSpPr>
            <p:spPr>
              <a:xfrm>
                <a:off x="11804650" y="7468429"/>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932C29"/>
              </a:solidFill>
              <a:ln cap="flat">
                <a:noFill/>
                <a:prstDash val="solid"/>
              </a:ln>
            </p:spPr>
            <p:txBody>
              <a:bodyPr vert="horz" wrap="none" lIns="60000" tIns="30000" rIns="60000" bIns="30000" anchor="ctr" anchorCtr="1" compatLnSpc="0"/>
              <a:lstStyle/>
              <a:p>
                <a:pPr hangingPunct="0"/>
                <a:endParaRPr lang="en-US" sz="1200">
                  <a:latin typeface="Arial" pitchFamily="18"/>
                </a:endParaRPr>
              </a:p>
            </p:txBody>
          </p:sp>
          <p:sp>
            <p:nvSpPr>
              <p:cNvPr id="26" name="Freeform: Shape 181">
                <a:extLst>
                  <a:ext uri="{FF2B5EF4-FFF2-40B4-BE49-F238E27FC236}">
                    <a16:creationId xmlns:a16="http://schemas.microsoft.com/office/drawing/2014/main" id="{4E4DA712-E228-3973-9599-2C3E9E23183B}"/>
                  </a:ext>
                </a:extLst>
              </p:cNvPr>
              <p:cNvSpPr/>
              <p:nvPr/>
            </p:nvSpPr>
            <p:spPr>
              <a:xfrm>
                <a:off x="11928905" y="7588811"/>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nvGrpSpPr>
            <p:cNvPr id="27" name="Группа 26">
              <a:extLst>
                <a:ext uri="{FF2B5EF4-FFF2-40B4-BE49-F238E27FC236}">
                  <a16:creationId xmlns:a16="http://schemas.microsoft.com/office/drawing/2014/main" id="{1CA96E78-546B-F095-CFEC-D6BA55695C8E}"/>
                </a:ext>
              </a:extLst>
            </p:cNvPr>
            <p:cNvGrpSpPr/>
            <p:nvPr/>
          </p:nvGrpSpPr>
          <p:grpSpPr>
            <a:xfrm>
              <a:off x="7103125" y="3878127"/>
              <a:ext cx="271004" cy="454587"/>
              <a:chOff x="2747990" y="2432690"/>
              <a:chExt cx="481529" cy="807725"/>
            </a:xfrm>
          </p:grpSpPr>
          <p:sp>
            <p:nvSpPr>
              <p:cNvPr id="28" name="Freeform: Shape 180">
                <a:extLst>
                  <a:ext uri="{FF2B5EF4-FFF2-40B4-BE49-F238E27FC236}">
                    <a16:creationId xmlns:a16="http://schemas.microsoft.com/office/drawing/2014/main" id="{1B2B6010-46DA-F5D5-DA0B-FEB3842236FF}"/>
                  </a:ext>
                </a:extLst>
              </p:cNvPr>
              <p:cNvSpPr/>
              <p:nvPr/>
            </p:nvSpPr>
            <p:spPr>
              <a:xfrm>
                <a:off x="2747990" y="2432690"/>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430036"/>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sp>
            <p:nvSpPr>
              <p:cNvPr id="29" name="Freeform: Shape 181">
                <a:extLst>
                  <a:ext uri="{FF2B5EF4-FFF2-40B4-BE49-F238E27FC236}">
                    <a16:creationId xmlns:a16="http://schemas.microsoft.com/office/drawing/2014/main" id="{F1D2581C-34AC-25CF-91CA-04588CC839FE}"/>
                  </a:ext>
                </a:extLst>
              </p:cNvPr>
              <p:cNvSpPr/>
              <p:nvPr/>
            </p:nvSpPr>
            <p:spPr>
              <a:xfrm>
                <a:off x="2872245" y="2553072"/>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nvGrpSpPr>
            <p:cNvPr id="30" name="Группа 29">
              <a:extLst>
                <a:ext uri="{FF2B5EF4-FFF2-40B4-BE49-F238E27FC236}">
                  <a16:creationId xmlns:a16="http://schemas.microsoft.com/office/drawing/2014/main" id="{414D7181-5D18-4EEA-14FB-805BC2101DD0}"/>
                </a:ext>
              </a:extLst>
            </p:cNvPr>
            <p:cNvGrpSpPr/>
            <p:nvPr/>
          </p:nvGrpSpPr>
          <p:grpSpPr>
            <a:xfrm>
              <a:off x="7208076" y="2482222"/>
              <a:ext cx="271004" cy="454587"/>
              <a:chOff x="11804650" y="7468429"/>
              <a:chExt cx="481529" cy="807725"/>
            </a:xfrm>
          </p:grpSpPr>
          <p:sp>
            <p:nvSpPr>
              <p:cNvPr id="31" name="Freeform: Shape 180">
                <a:extLst>
                  <a:ext uri="{FF2B5EF4-FFF2-40B4-BE49-F238E27FC236}">
                    <a16:creationId xmlns:a16="http://schemas.microsoft.com/office/drawing/2014/main" id="{331A7FE6-AFAB-5CB4-2594-7409032577E1}"/>
                  </a:ext>
                </a:extLst>
              </p:cNvPr>
              <p:cNvSpPr/>
              <p:nvPr/>
            </p:nvSpPr>
            <p:spPr>
              <a:xfrm>
                <a:off x="11804650" y="7468429"/>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932C29"/>
              </a:solidFill>
              <a:ln cap="flat">
                <a:noFill/>
                <a:prstDash val="solid"/>
              </a:ln>
            </p:spPr>
            <p:txBody>
              <a:bodyPr vert="horz" wrap="none" lIns="60000" tIns="30000" rIns="60000" bIns="30000" anchor="ctr" anchorCtr="1" compatLnSpc="0"/>
              <a:lstStyle/>
              <a:p>
                <a:pPr hangingPunct="0"/>
                <a:endParaRPr lang="en-US" sz="1200">
                  <a:latin typeface="Arial" pitchFamily="18"/>
                </a:endParaRPr>
              </a:p>
            </p:txBody>
          </p:sp>
          <p:sp>
            <p:nvSpPr>
              <p:cNvPr id="32" name="Freeform: Shape 181">
                <a:extLst>
                  <a:ext uri="{FF2B5EF4-FFF2-40B4-BE49-F238E27FC236}">
                    <a16:creationId xmlns:a16="http://schemas.microsoft.com/office/drawing/2014/main" id="{4D95BC01-11E0-ABDA-FC6D-412BAE27BC50}"/>
                  </a:ext>
                </a:extLst>
              </p:cNvPr>
              <p:cNvSpPr/>
              <p:nvPr/>
            </p:nvSpPr>
            <p:spPr>
              <a:xfrm>
                <a:off x="11928905" y="7588811"/>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nvGrpSpPr>
            <p:cNvPr id="33" name="Группа 32">
              <a:extLst>
                <a:ext uri="{FF2B5EF4-FFF2-40B4-BE49-F238E27FC236}">
                  <a16:creationId xmlns:a16="http://schemas.microsoft.com/office/drawing/2014/main" id="{C066A44E-2807-8BC3-D30D-F06947836B9C}"/>
                </a:ext>
              </a:extLst>
            </p:cNvPr>
            <p:cNvGrpSpPr/>
            <p:nvPr/>
          </p:nvGrpSpPr>
          <p:grpSpPr>
            <a:xfrm>
              <a:off x="6341019" y="2911543"/>
              <a:ext cx="271004" cy="454587"/>
              <a:chOff x="11804650" y="7468429"/>
              <a:chExt cx="481529" cy="807725"/>
            </a:xfrm>
          </p:grpSpPr>
          <p:sp>
            <p:nvSpPr>
              <p:cNvPr id="34" name="Freeform: Shape 180">
                <a:extLst>
                  <a:ext uri="{FF2B5EF4-FFF2-40B4-BE49-F238E27FC236}">
                    <a16:creationId xmlns:a16="http://schemas.microsoft.com/office/drawing/2014/main" id="{888E6BCF-A77D-79AD-F875-CB1B6B523572}"/>
                  </a:ext>
                </a:extLst>
              </p:cNvPr>
              <p:cNvSpPr/>
              <p:nvPr/>
            </p:nvSpPr>
            <p:spPr>
              <a:xfrm>
                <a:off x="11804650" y="7468429"/>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932C29"/>
              </a:solidFill>
              <a:ln cap="flat">
                <a:noFill/>
                <a:prstDash val="solid"/>
              </a:ln>
            </p:spPr>
            <p:txBody>
              <a:bodyPr vert="horz" wrap="none" lIns="60000" tIns="30000" rIns="60000" bIns="30000" anchor="ctr" anchorCtr="1" compatLnSpc="0"/>
              <a:lstStyle/>
              <a:p>
                <a:pPr hangingPunct="0"/>
                <a:endParaRPr lang="en-US" sz="1200">
                  <a:latin typeface="Arial" pitchFamily="18"/>
                </a:endParaRPr>
              </a:p>
            </p:txBody>
          </p:sp>
          <p:sp>
            <p:nvSpPr>
              <p:cNvPr id="35" name="Freeform: Shape 181">
                <a:extLst>
                  <a:ext uri="{FF2B5EF4-FFF2-40B4-BE49-F238E27FC236}">
                    <a16:creationId xmlns:a16="http://schemas.microsoft.com/office/drawing/2014/main" id="{097810FD-8876-74DB-BB93-652651659A49}"/>
                  </a:ext>
                </a:extLst>
              </p:cNvPr>
              <p:cNvSpPr/>
              <p:nvPr/>
            </p:nvSpPr>
            <p:spPr>
              <a:xfrm>
                <a:off x="11928905" y="7588811"/>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nvGrpSpPr>
            <p:cNvPr id="36" name="Группа 35">
              <a:extLst>
                <a:ext uri="{FF2B5EF4-FFF2-40B4-BE49-F238E27FC236}">
                  <a16:creationId xmlns:a16="http://schemas.microsoft.com/office/drawing/2014/main" id="{93605E56-DB48-3604-70DF-18EF53D6B9CD}"/>
                </a:ext>
              </a:extLst>
            </p:cNvPr>
            <p:cNvGrpSpPr/>
            <p:nvPr/>
          </p:nvGrpSpPr>
          <p:grpSpPr>
            <a:xfrm>
              <a:off x="3079305" y="2975974"/>
              <a:ext cx="271004" cy="454587"/>
              <a:chOff x="11804650" y="7468429"/>
              <a:chExt cx="481529" cy="807725"/>
            </a:xfrm>
          </p:grpSpPr>
          <p:sp>
            <p:nvSpPr>
              <p:cNvPr id="37" name="Freeform: Shape 180">
                <a:extLst>
                  <a:ext uri="{FF2B5EF4-FFF2-40B4-BE49-F238E27FC236}">
                    <a16:creationId xmlns:a16="http://schemas.microsoft.com/office/drawing/2014/main" id="{F5765821-213C-9128-9050-305DC6B7D08F}"/>
                  </a:ext>
                </a:extLst>
              </p:cNvPr>
              <p:cNvSpPr/>
              <p:nvPr/>
            </p:nvSpPr>
            <p:spPr>
              <a:xfrm>
                <a:off x="11804650" y="7468429"/>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430036"/>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sp>
            <p:nvSpPr>
              <p:cNvPr id="38" name="Freeform: Shape 181">
                <a:extLst>
                  <a:ext uri="{FF2B5EF4-FFF2-40B4-BE49-F238E27FC236}">
                    <a16:creationId xmlns:a16="http://schemas.microsoft.com/office/drawing/2014/main" id="{0D9B05FD-EE67-0093-6AC3-2622C118F24D}"/>
                  </a:ext>
                </a:extLst>
              </p:cNvPr>
              <p:cNvSpPr/>
              <p:nvPr/>
            </p:nvSpPr>
            <p:spPr>
              <a:xfrm>
                <a:off x="11928905" y="7588811"/>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nvGrpSpPr>
            <p:cNvPr id="39" name="Группа 38">
              <a:extLst>
                <a:ext uri="{FF2B5EF4-FFF2-40B4-BE49-F238E27FC236}">
                  <a16:creationId xmlns:a16="http://schemas.microsoft.com/office/drawing/2014/main" id="{337DC3F3-9097-561E-8AC0-82EB6BE96EE0}"/>
                </a:ext>
              </a:extLst>
            </p:cNvPr>
            <p:cNvGrpSpPr/>
            <p:nvPr/>
          </p:nvGrpSpPr>
          <p:grpSpPr>
            <a:xfrm>
              <a:off x="4641296" y="3678377"/>
              <a:ext cx="271004" cy="454587"/>
              <a:chOff x="11804650" y="7468429"/>
              <a:chExt cx="481529" cy="807725"/>
            </a:xfrm>
          </p:grpSpPr>
          <p:sp>
            <p:nvSpPr>
              <p:cNvPr id="40" name="Freeform: Shape 180">
                <a:extLst>
                  <a:ext uri="{FF2B5EF4-FFF2-40B4-BE49-F238E27FC236}">
                    <a16:creationId xmlns:a16="http://schemas.microsoft.com/office/drawing/2014/main" id="{B9ABF548-3279-664A-AA1B-C0A9048A51E6}"/>
                  </a:ext>
                </a:extLst>
              </p:cNvPr>
              <p:cNvSpPr/>
              <p:nvPr/>
            </p:nvSpPr>
            <p:spPr>
              <a:xfrm>
                <a:off x="11804650" y="7468429"/>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932C29"/>
              </a:solidFill>
              <a:ln cap="flat">
                <a:noFill/>
                <a:prstDash val="solid"/>
              </a:ln>
            </p:spPr>
            <p:txBody>
              <a:bodyPr vert="horz" wrap="none" lIns="60000" tIns="30000" rIns="60000" bIns="30000" anchor="ctr" anchorCtr="1" compatLnSpc="0"/>
              <a:lstStyle/>
              <a:p>
                <a:pPr hangingPunct="0"/>
                <a:endParaRPr lang="en-US" sz="1200" dirty="0">
                  <a:latin typeface="Arial" pitchFamily="18"/>
                </a:endParaRPr>
              </a:p>
            </p:txBody>
          </p:sp>
          <p:sp>
            <p:nvSpPr>
              <p:cNvPr id="41" name="Freeform: Shape 181">
                <a:extLst>
                  <a:ext uri="{FF2B5EF4-FFF2-40B4-BE49-F238E27FC236}">
                    <a16:creationId xmlns:a16="http://schemas.microsoft.com/office/drawing/2014/main" id="{451CC06E-2DFD-B270-0C5C-06723FE48879}"/>
                  </a:ext>
                </a:extLst>
              </p:cNvPr>
              <p:cNvSpPr/>
              <p:nvPr/>
            </p:nvSpPr>
            <p:spPr>
              <a:xfrm>
                <a:off x="11928905" y="7588811"/>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nvGrpSpPr>
            <p:cNvPr id="50" name="Группа 49">
              <a:extLst>
                <a:ext uri="{FF2B5EF4-FFF2-40B4-BE49-F238E27FC236}">
                  <a16:creationId xmlns:a16="http://schemas.microsoft.com/office/drawing/2014/main" id="{5A77ECE4-B596-51A2-EF69-033B0C4EFB5C}"/>
                </a:ext>
              </a:extLst>
            </p:cNvPr>
            <p:cNvGrpSpPr/>
            <p:nvPr/>
          </p:nvGrpSpPr>
          <p:grpSpPr>
            <a:xfrm>
              <a:off x="7952876" y="2589379"/>
              <a:ext cx="271004" cy="454587"/>
              <a:chOff x="11804650" y="7468429"/>
              <a:chExt cx="481529" cy="807725"/>
            </a:xfrm>
          </p:grpSpPr>
          <p:sp>
            <p:nvSpPr>
              <p:cNvPr id="51" name="Freeform: Shape 180">
                <a:extLst>
                  <a:ext uri="{FF2B5EF4-FFF2-40B4-BE49-F238E27FC236}">
                    <a16:creationId xmlns:a16="http://schemas.microsoft.com/office/drawing/2014/main" id="{705BF5EB-D2E8-B817-52ED-ECE5FA992F80}"/>
                  </a:ext>
                </a:extLst>
              </p:cNvPr>
              <p:cNvSpPr/>
              <p:nvPr/>
            </p:nvSpPr>
            <p:spPr>
              <a:xfrm>
                <a:off x="11804650" y="7468429"/>
                <a:ext cx="481529" cy="807725"/>
              </a:xfrm>
              <a:custGeom>
                <a:avLst/>
                <a:gdLst/>
                <a:ahLst/>
                <a:cxnLst>
                  <a:cxn ang="3cd4">
                    <a:pos x="hc" y="t"/>
                  </a:cxn>
                  <a:cxn ang="cd2">
                    <a:pos x="l" y="vc"/>
                  </a:cxn>
                  <a:cxn ang="cd4">
                    <a:pos x="hc" y="b"/>
                  </a:cxn>
                  <a:cxn ang="0">
                    <a:pos x="r" y="vc"/>
                  </a:cxn>
                </a:cxnLst>
                <a:rect l="l" t="t" r="r" b="b"/>
                <a:pathLst>
                  <a:path w="125" h="209">
                    <a:moveTo>
                      <a:pt x="125" y="62"/>
                    </a:moveTo>
                    <a:cubicBezTo>
                      <a:pt x="125" y="28"/>
                      <a:pt x="98" y="0"/>
                      <a:pt x="63" y="0"/>
                    </a:cubicBezTo>
                    <a:cubicBezTo>
                      <a:pt x="28" y="0"/>
                      <a:pt x="0" y="28"/>
                      <a:pt x="0" y="62"/>
                    </a:cubicBezTo>
                    <a:cubicBezTo>
                      <a:pt x="0" y="97"/>
                      <a:pt x="63" y="209"/>
                      <a:pt x="63" y="209"/>
                    </a:cubicBezTo>
                    <a:cubicBezTo>
                      <a:pt x="63" y="209"/>
                      <a:pt x="125" y="97"/>
                      <a:pt x="125" y="62"/>
                    </a:cubicBezTo>
                    <a:close/>
                  </a:path>
                </a:pathLst>
              </a:custGeom>
              <a:solidFill>
                <a:srgbClr val="932C29"/>
              </a:solidFill>
              <a:ln cap="flat">
                <a:noFill/>
                <a:prstDash val="solid"/>
              </a:ln>
            </p:spPr>
            <p:txBody>
              <a:bodyPr vert="horz" wrap="none" lIns="60000" tIns="30000" rIns="60000" bIns="30000" anchor="ctr" anchorCtr="1" compatLnSpc="0"/>
              <a:lstStyle/>
              <a:p>
                <a:pPr hangingPunct="0"/>
                <a:endParaRPr lang="en-US" sz="1200" dirty="0">
                  <a:latin typeface="Arial" pitchFamily="18"/>
                </a:endParaRPr>
              </a:p>
            </p:txBody>
          </p:sp>
          <p:sp>
            <p:nvSpPr>
              <p:cNvPr id="52" name="Freeform: Shape 181">
                <a:extLst>
                  <a:ext uri="{FF2B5EF4-FFF2-40B4-BE49-F238E27FC236}">
                    <a16:creationId xmlns:a16="http://schemas.microsoft.com/office/drawing/2014/main" id="{B68583E2-CD8C-0AA4-B7A3-1EF8C646BE46}"/>
                  </a:ext>
                </a:extLst>
              </p:cNvPr>
              <p:cNvSpPr/>
              <p:nvPr/>
            </p:nvSpPr>
            <p:spPr>
              <a:xfrm>
                <a:off x="11928905" y="7588811"/>
                <a:ext cx="236881" cy="236881"/>
              </a:xfrm>
              <a:custGeom>
                <a:avLst/>
                <a:gdLst/>
                <a:ahLst/>
                <a:cxnLst>
                  <a:cxn ang="3cd4">
                    <a:pos x="hc" y="t"/>
                  </a:cxn>
                  <a:cxn ang="cd2">
                    <a:pos x="l" y="vc"/>
                  </a:cxn>
                  <a:cxn ang="cd4">
                    <a:pos x="hc" y="b"/>
                  </a:cxn>
                  <a:cxn ang="0">
                    <a:pos x="r" y="vc"/>
                  </a:cxn>
                </a:cxnLst>
                <a:rect l="l" t="t" r="r" b="b"/>
                <a:pathLst>
                  <a:path w="62" h="62">
                    <a:moveTo>
                      <a:pt x="62" y="31"/>
                    </a:moveTo>
                    <a:cubicBezTo>
                      <a:pt x="62" y="14"/>
                      <a:pt x="48" y="0"/>
                      <a:pt x="31" y="0"/>
                    </a:cubicBezTo>
                    <a:cubicBezTo>
                      <a:pt x="13" y="0"/>
                      <a:pt x="0" y="14"/>
                      <a:pt x="0" y="31"/>
                    </a:cubicBezTo>
                    <a:cubicBezTo>
                      <a:pt x="0" y="48"/>
                      <a:pt x="13" y="62"/>
                      <a:pt x="31" y="62"/>
                    </a:cubicBezTo>
                    <a:cubicBezTo>
                      <a:pt x="48" y="62"/>
                      <a:pt x="62" y="48"/>
                      <a:pt x="62" y="31"/>
                    </a:cubicBezTo>
                    <a:close/>
                  </a:path>
                </a:pathLst>
              </a:custGeom>
              <a:solidFill>
                <a:srgbClr val="FFFFFF"/>
              </a:solidFill>
              <a:ln cap="flat">
                <a:noFill/>
                <a:prstDash val="solid"/>
              </a:ln>
            </p:spPr>
            <p:txBody>
              <a:bodyPr vert="horz" wrap="none" lIns="60000" tIns="30000" rIns="60000" bIns="30000" anchor="ctr" anchorCtr="1" compatLnSpc="0"/>
              <a:lstStyle/>
              <a:p>
                <a:pPr hangingPunct="0"/>
                <a:endParaRPr lang="en-US" sz="1200">
                  <a:latin typeface="Arial" pitchFamily="18"/>
                  <a:ea typeface="Arial Unicode MS" pitchFamily="2"/>
                  <a:cs typeface="Arial Unicode MS" pitchFamily="2"/>
                </a:endParaRPr>
              </a:p>
            </p:txBody>
          </p:sp>
        </p:grpSp>
      </p:grpSp>
      <p:sp>
        <p:nvSpPr>
          <p:cNvPr id="3" name="TextBox 2">
            <a:extLst>
              <a:ext uri="{FF2B5EF4-FFF2-40B4-BE49-F238E27FC236}">
                <a16:creationId xmlns:a16="http://schemas.microsoft.com/office/drawing/2014/main" id="{8734B7C9-BA9D-728E-7AA7-DA02D8A95171}"/>
              </a:ext>
            </a:extLst>
          </p:cNvPr>
          <p:cNvSpPr txBox="1"/>
          <p:nvPr/>
        </p:nvSpPr>
        <p:spPr>
          <a:xfrm>
            <a:off x="6899176" y="697868"/>
            <a:ext cx="813699" cy="1569660"/>
          </a:xfrm>
          <a:prstGeom prst="rect">
            <a:avLst/>
          </a:prstGeom>
          <a:noFill/>
        </p:spPr>
        <p:txBody>
          <a:bodyPr wrap="square" rtlCol="0">
            <a:spAutoFit/>
          </a:bodyPr>
          <a:lstStyle/>
          <a:p>
            <a:pPr algn="ctr"/>
            <a:r>
              <a:rPr lang="ru-RU" sz="9600" dirty="0">
                <a:solidFill>
                  <a:srgbClr val="430036"/>
                </a:solidFill>
              </a:rPr>
              <a:t>?</a:t>
            </a:r>
            <a:endParaRPr lang="ru-RU" sz="3733" dirty="0">
              <a:solidFill>
                <a:srgbClr val="430036"/>
              </a:solidFill>
            </a:endParaRPr>
          </a:p>
        </p:txBody>
      </p:sp>
    </p:spTree>
    <p:extLst>
      <p:ext uri="{BB962C8B-B14F-4D97-AF65-F5344CB8AC3E}">
        <p14:creationId xmlns:p14="http://schemas.microsoft.com/office/powerpoint/2010/main" val="2325112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C1011-24B9-9D6A-1633-F1E6B11C4805}"/>
            </a:ext>
          </a:extLst>
        </p:cNvPr>
        <p:cNvGrpSpPr/>
        <p:nvPr/>
      </p:nvGrpSpPr>
      <p:grpSpPr>
        <a:xfrm>
          <a:off x="0" y="0"/>
          <a:ext cx="0" cy="0"/>
          <a:chOff x="0" y="0"/>
          <a:chExt cx="0" cy="0"/>
        </a:xfrm>
      </p:grpSpPr>
      <p:sp>
        <p:nvSpPr>
          <p:cNvPr id="15" name="Прямоугольник: скругленные углы 14">
            <a:extLst>
              <a:ext uri="{FF2B5EF4-FFF2-40B4-BE49-F238E27FC236}">
                <a16:creationId xmlns:a16="http://schemas.microsoft.com/office/drawing/2014/main" id="{DAD2A9AA-2B73-1654-CC30-D085234DC1B1}"/>
              </a:ext>
            </a:extLst>
          </p:cNvPr>
          <p:cNvSpPr/>
          <p:nvPr/>
        </p:nvSpPr>
        <p:spPr>
          <a:xfrm>
            <a:off x="854871" y="4809997"/>
            <a:ext cx="10678317" cy="1211391"/>
          </a:xfrm>
          <a:prstGeom prst="roundRect">
            <a:avLst>
              <a:gd name="adj" fmla="val 8451"/>
            </a:avLst>
          </a:prstGeom>
          <a:solidFill>
            <a:schemeClr val="bg1"/>
          </a:solidFill>
          <a:ln>
            <a:solidFill>
              <a:srgbClr val="430036"/>
            </a:solidFill>
          </a:ln>
        </p:spPr>
        <p:style>
          <a:lnRef idx="2">
            <a:schemeClr val="accent1">
              <a:shade val="15000"/>
            </a:schemeClr>
          </a:lnRef>
          <a:fillRef idx="1">
            <a:schemeClr val="accent1"/>
          </a:fillRef>
          <a:effectRef idx="0">
            <a:schemeClr val="accent1"/>
          </a:effectRef>
          <a:fontRef idx="minor">
            <a:schemeClr val="lt1"/>
          </a:fontRef>
        </p:style>
        <p:txBody>
          <a:bodyPr lIns="72000" rIns="216000" rtlCol="0" anchor="ctr"/>
          <a:lstStyle/>
          <a:p>
            <a:pPr marL="228600" indent="-228600">
              <a:spcAft>
                <a:spcPts val="600"/>
              </a:spcAft>
              <a:buFont typeface="+mj-lt"/>
              <a:buAutoNum type="arabicPeriod"/>
            </a:pPr>
            <a:r>
              <a:rPr lang="ru-RU" sz="1250" dirty="0">
                <a:solidFill>
                  <a:schemeClr val="tx1"/>
                </a:solidFill>
                <a:latin typeface="+mj-lt"/>
                <a:cs typeface="Times New Roman"/>
              </a:rPr>
              <a:t>Направления исследований, отвечающих стратегическим целям Государства</a:t>
            </a:r>
            <a:r>
              <a:rPr lang="en-US" sz="1250" dirty="0">
                <a:solidFill>
                  <a:schemeClr val="tx1"/>
                </a:solidFill>
                <a:latin typeface="+mj-lt"/>
                <a:cs typeface="Times New Roman"/>
              </a:rPr>
              <a:t> (</a:t>
            </a:r>
            <a:r>
              <a:rPr lang="ru-RU" sz="1250" dirty="0">
                <a:solidFill>
                  <a:schemeClr val="tx1"/>
                </a:solidFill>
                <a:latin typeface="+mj-lt"/>
                <a:cs typeface="Times New Roman"/>
              </a:rPr>
              <a:t>ГВЛ и др.), в условиях отсутствия местных профильных ведомственных учреждений, имеет смысл проводить с привлечением частных исполнителей на коммерческой основе и с предоставлением соответствующих преференций;</a:t>
            </a:r>
          </a:p>
          <a:p>
            <a:pPr marL="228600" indent="-228600">
              <a:spcAft>
                <a:spcPts val="600"/>
              </a:spcAft>
              <a:buFont typeface="+mj-lt"/>
              <a:buAutoNum type="arabicPeriod"/>
            </a:pPr>
            <a:r>
              <a:rPr lang="ru-RU" sz="1250" dirty="0">
                <a:solidFill>
                  <a:schemeClr val="tx1"/>
                </a:solidFill>
                <a:latin typeface="+mj-lt"/>
                <a:cs typeface="Times New Roman"/>
              </a:rPr>
              <a:t>Частные Недропользователи, связывающие свое стратегическое развитие с регионом (якорный регион), могли бы иметь соответствующие преимущества в условиях работы в части геологического изучения недр</a:t>
            </a:r>
            <a:r>
              <a:rPr lang="ru-RU" sz="1250" dirty="0">
                <a:solidFill>
                  <a:srgbClr val="430036"/>
                </a:solidFill>
                <a:latin typeface="+mj-lt"/>
                <a:cs typeface="Times New Roman"/>
              </a:rPr>
              <a:t>.</a:t>
            </a:r>
          </a:p>
        </p:txBody>
      </p:sp>
      <p:pic>
        <p:nvPicPr>
          <p:cNvPr id="3" name="Рисунок 2">
            <a:extLst>
              <a:ext uri="{FF2B5EF4-FFF2-40B4-BE49-F238E27FC236}">
                <a16:creationId xmlns:a16="http://schemas.microsoft.com/office/drawing/2014/main" id="{16E7BAA4-842F-006E-AD01-BD3E83446AC6}"/>
              </a:ext>
            </a:extLst>
          </p:cNvPr>
          <p:cNvPicPr/>
          <p:nvPr/>
        </p:nvPicPr>
        <p:blipFill rotWithShape="1">
          <a:blip r:embed="rId3"/>
          <a:srcRect l="55325" r="-1" b="18816"/>
          <a:stretch/>
        </p:blipFill>
        <p:spPr>
          <a:xfrm>
            <a:off x="865719" y="1287358"/>
            <a:ext cx="2839030" cy="3437087"/>
          </a:xfrm>
          <a:prstGeom prst="roundRect">
            <a:avLst>
              <a:gd name="adj" fmla="val 5338"/>
            </a:avLst>
          </a:prstGeom>
          <a:noFill/>
          <a:ln>
            <a:solidFill>
              <a:schemeClr val="bg2">
                <a:lumMod val="90000"/>
              </a:schemeClr>
            </a:solidFill>
          </a:ln>
        </p:spPr>
      </p:pic>
      <p:pic>
        <p:nvPicPr>
          <p:cNvPr id="5" name="Рисунок 4">
            <a:extLst>
              <a:ext uri="{FF2B5EF4-FFF2-40B4-BE49-F238E27FC236}">
                <a16:creationId xmlns:a16="http://schemas.microsoft.com/office/drawing/2014/main" id="{E121F1AF-78AB-98FC-A69F-BCE4F578B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1" r="32891" b="9677"/>
          <a:stretch/>
        </p:blipFill>
        <p:spPr>
          <a:xfrm>
            <a:off x="3834155" y="1287357"/>
            <a:ext cx="3453951" cy="3438599"/>
          </a:xfrm>
          <a:prstGeom prst="roundRect">
            <a:avLst>
              <a:gd name="adj" fmla="val 2848"/>
            </a:avLst>
          </a:prstGeom>
          <a:noFill/>
          <a:ln>
            <a:solidFill>
              <a:schemeClr val="bg2">
                <a:lumMod val="90000"/>
              </a:schemeClr>
            </a:solidFill>
          </a:ln>
        </p:spPr>
      </p:pic>
      <p:sp>
        <p:nvSpPr>
          <p:cNvPr id="6" name="Прямоугольник: скругленные углы 5">
            <a:extLst>
              <a:ext uri="{FF2B5EF4-FFF2-40B4-BE49-F238E27FC236}">
                <a16:creationId xmlns:a16="http://schemas.microsoft.com/office/drawing/2014/main" id="{75619BAE-37AD-9B11-6BB3-BE1A2E0209EB}"/>
              </a:ext>
            </a:extLst>
          </p:cNvPr>
          <p:cNvSpPr/>
          <p:nvPr/>
        </p:nvSpPr>
        <p:spPr>
          <a:xfrm>
            <a:off x="7501466" y="1287358"/>
            <a:ext cx="860817" cy="463517"/>
          </a:xfrm>
          <a:prstGeom prst="roundRect">
            <a:avLst/>
          </a:prstGeom>
          <a:solidFill>
            <a:srgbClr val="F0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19"/>
          </a:p>
        </p:txBody>
      </p:sp>
      <p:sp>
        <p:nvSpPr>
          <p:cNvPr id="7" name="TextBox 6">
            <a:extLst>
              <a:ext uri="{FF2B5EF4-FFF2-40B4-BE49-F238E27FC236}">
                <a16:creationId xmlns:a16="http://schemas.microsoft.com/office/drawing/2014/main" id="{6FC5F76C-C0B4-0A4B-1441-E87601350618}"/>
              </a:ext>
            </a:extLst>
          </p:cNvPr>
          <p:cNvSpPr txBox="1"/>
          <p:nvPr/>
        </p:nvSpPr>
        <p:spPr>
          <a:xfrm>
            <a:off x="8562283" y="1287358"/>
            <a:ext cx="2958403" cy="410241"/>
          </a:xfrm>
          <a:prstGeom prst="rect">
            <a:avLst/>
          </a:prstGeom>
          <a:noFill/>
        </p:spPr>
        <p:txBody>
          <a:bodyPr wrap="square" lIns="0" tIns="0" rIns="0" bIns="0" rtlCol="0">
            <a:spAutoFit/>
          </a:bodyPr>
          <a:lstStyle/>
          <a:p>
            <a:r>
              <a:rPr lang="ru-RU" sz="1333" b="1" dirty="0"/>
              <a:t>Площади с ресурсной апробированной оценкой (ЦНИГРИ и др.)</a:t>
            </a:r>
          </a:p>
        </p:txBody>
      </p:sp>
      <p:sp>
        <p:nvSpPr>
          <p:cNvPr id="8" name="Прямоугольник: скругленные углы 7">
            <a:extLst>
              <a:ext uri="{FF2B5EF4-FFF2-40B4-BE49-F238E27FC236}">
                <a16:creationId xmlns:a16="http://schemas.microsoft.com/office/drawing/2014/main" id="{4796A123-B597-307D-1615-481256DFA044}"/>
              </a:ext>
            </a:extLst>
          </p:cNvPr>
          <p:cNvSpPr/>
          <p:nvPr/>
        </p:nvSpPr>
        <p:spPr>
          <a:xfrm>
            <a:off x="7506612" y="2084624"/>
            <a:ext cx="860817" cy="463517"/>
          </a:xfrm>
          <a:prstGeom prst="roundRect">
            <a:avLst/>
          </a:prstGeom>
          <a:solidFill>
            <a:srgbClr val="B9C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19"/>
          </a:p>
        </p:txBody>
      </p:sp>
      <p:sp>
        <p:nvSpPr>
          <p:cNvPr id="9" name="TextBox 8">
            <a:extLst>
              <a:ext uri="{FF2B5EF4-FFF2-40B4-BE49-F238E27FC236}">
                <a16:creationId xmlns:a16="http://schemas.microsoft.com/office/drawing/2014/main" id="{2ECB2654-B9E1-5AF2-6B96-7D285D51EAB7}"/>
              </a:ext>
            </a:extLst>
          </p:cNvPr>
          <p:cNvSpPr txBox="1"/>
          <p:nvPr/>
        </p:nvSpPr>
        <p:spPr>
          <a:xfrm>
            <a:off x="8562284" y="2209919"/>
            <a:ext cx="3049843" cy="205121"/>
          </a:xfrm>
          <a:prstGeom prst="rect">
            <a:avLst/>
          </a:prstGeom>
          <a:noFill/>
        </p:spPr>
        <p:txBody>
          <a:bodyPr wrap="square" lIns="0" tIns="0" rIns="0" bIns="0" rtlCol="0">
            <a:spAutoFit/>
          </a:bodyPr>
          <a:lstStyle/>
          <a:p>
            <a:r>
              <a:rPr lang="ru-RU" sz="1333" b="1" dirty="0"/>
              <a:t>«Геология возрождение легенды»</a:t>
            </a:r>
          </a:p>
        </p:txBody>
      </p:sp>
      <p:sp>
        <p:nvSpPr>
          <p:cNvPr id="10" name="Прямоугольник: скругленные углы 9">
            <a:extLst>
              <a:ext uri="{FF2B5EF4-FFF2-40B4-BE49-F238E27FC236}">
                <a16:creationId xmlns:a16="http://schemas.microsoft.com/office/drawing/2014/main" id="{2AD2E4EC-8202-935A-3BAE-E5159846764B}"/>
              </a:ext>
            </a:extLst>
          </p:cNvPr>
          <p:cNvSpPr/>
          <p:nvPr/>
        </p:nvSpPr>
        <p:spPr>
          <a:xfrm>
            <a:off x="7516240" y="2881890"/>
            <a:ext cx="860817" cy="463517"/>
          </a:xfrm>
          <a:prstGeom prst="roundRect">
            <a:avLst/>
          </a:prstGeom>
          <a:solidFill>
            <a:srgbClr val="F6B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19"/>
          </a:p>
        </p:txBody>
      </p:sp>
      <p:sp>
        <p:nvSpPr>
          <p:cNvPr id="16" name="TextBox 15">
            <a:extLst>
              <a:ext uri="{FF2B5EF4-FFF2-40B4-BE49-F238E27FC236}">
                <a16:creationId xmlns:a16="http://schemas.microsoft.com/office/drawing/2014/main" id="{5976C7DB-DAF2-A516-45F8-90E9BA788F44}"/>
              </a:ext>
            </a:extLst>
          </p:cNvPr>
          <p:cNvSpPr txBox="1"/>
          <p:nvPr/>
        </p:nvSpPr>
        <p:spPr>
          <a:xfrm>
            <a:off x="8562284" y="2864294"/>
            <a:ext cx="2672557" cy="410241"/>
          </a:xfrm>
          <a:prstGeom prst="rect">
            <a:avLst/>
          </a:prstGeom>
          <a:noFill/>
        </p:spPr>
        <p:txBody>
          <a:bodyPr wrap="square" lIns="0" tIns="0" rIns="0" bIns="0" rtlCol="0">
            <a:spAutoFit/>
          </a:bodyPr>
          <a:lstStyle/>
          <a:p>
            <a:r>
              <a:rPr lang="ru-RU" sz="1333" b="1" dirty="0"/>
              <a:t>РГИ (совместное государственно-частное партнерство)</a:t>
            </a:r>
          </a:p>
        </p:txBody>
      </p:sp>
      <p:sp>
        <p:nvSpPr>
          <p:cNvPr id="17" name="Прямоугольник: скругленные углы 16">
            <a:extLst>
              <a:ext uri="{FF2B5EF4-FFF2-40B4-BE49-F238E27FC236}">
                <a16:creationId xmlns:a16="http://schemas.microsoft.com/office/drawing/2014/main" id="{30361E22-A351-BC10-5A85-4AF68ECCF5B7}"/>
              </a:ext>
            </a:extLst>
          </p:cNvPr>
          <p:cNvSpPr/>
          <p:nvPr/>
        </p:nvSpPr>
        <p:spPr>
          <a:xfrm>
            <a:off x="7516240" y="3679155"/>
            <a:ext cx="860817" cy="463517"/>
          </a:xfrm>
          <a:prstGeom prst="roundRect">
            <a:avLst/>
          </a:prstGeom>
          <a:solidFill>
            <a:srgbClr val="F8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19"/>
          </a:p>
        </p:txBody>
      </p:sp>
      <p:sp>
        <p:nvSpPr>
          <p:cNvPr id="18" name="TextBox 17">
            <a:extLst>
              <a:ext uri="{FF2B5EF4-FFF2-40B4-BE49-F238E27FC236}">
                <a16:creationId xmlns:a16="http://schemas.microsoft.com/office/drawing/2014/main" id="{9743F4A2-269F-448A-695A-2FB813DBDE9C}"/>
              </a:ext>
            </a:extLst>
          </p:cNvPr>
          <p:cNvSpPr txBox="1"/>
          <p:nvPr/>
        </p:nvSpPr>
        <p:spPr>
          <a:xfrm>
            <a:off x="8562284" y="3633435"/>
            <a:ext cx="2786436" cy="615361"/>
          </a:xfrm>
          <a:prstGeom prst="rect">
            <a:avLst/>
          </a:prstGeom>
          <a:noFill/>
        </p:spPr>
        <p:txBody>
          <a:bodyPr wrap="square" lIns="0" tIns="0" rIns="0" bIns="0" rtlCol="0">
            <a:spAutoFit/>
          </a:bodyPr>
          <a:lstStyle/>
          <a:p>
            <a:r>
              <a:rPr lang="ru-RU" sz="1333" b="1" dirty="0"/>
              <a:t>Прочие работы по федеральным программам (недоступны</a:t>
            </a:r>
            <a:br>
              <a:rPr lang="ru-RU" sz="1333" b="1" dirty="0"/>
            </a:br>
            <a:r>
              <a:rPr lang="ru-RU" sz="1333" b="1" dirty="0"/>
              <a:t>для частных инвесторов)</a:t>
            </a:r>
          </a:p>
        </p:txBody>
      </p:sp>
      <p:sp>
        <p:nvSpPr>
          <p:cNvPr id="12" name="Заголовок 1">
            <a:extLst>
              <a:ext uri="{FF2B5EF4-FFF2-40B4-BE49-F238E27FC236}">
                <a16:creationId xmlns:a16="http://schemas.microsoft.com/office/drawing/2014/main" id="{F4FC4EF0-E521-54D5-E000-756D0262A997}"/>
              </a:ext>
            </a:extLst>
          </p:cNvPr>
          <p:cNvSpPr>
            <a:spLocks noGrp="1"/>
          </p:cNvSpPr>
          <p:nvPr>
            <p:ph type="title"/>
          </p:nvPr>
        </p:nvSpPr>
        <p:spPr>
          <a:xfrm>
            <a:off x="854870" y="359031"/>
            <a:ext cx="10757257" cy="672185"/>
          </a:xfrm>
        </p:spPr>
        <p:txBody>
          <a:bodyPr vert="horz" lIns="0" tIns="45720" rIns="91440" bIns="45720" rtlCol="0" anchor="ctr">
            <a:normAutofit fontScale="90000"/>
          </a:bodyPr>
          <a:lstStyle/>
          <a:p>
            <a:r>
              <a:rPr lang="ru-RU" spc="-15" dirty="0">
                <a:solidFill>
                  <a:srgbClr val="000000"/>
                </a:solidFill>
              </a:rPr>
              <a:t>Стратегия развития</a:t>
            </a:r>
          </a:p>
        </p:txBody>
      </p:sp>
    </p:spTree>
    <p:extLst>
      <p:ext uri="{BB962C8B-B14F-4D97-AF65-F5344CB8AC3E}">
        <p14:creationId xmlns:p14="http://schemas.microsoft.com/office/powerpoint/2010/main" val="367595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Скругленный прямоугольник 8">
            <a:extLst>
              <a:ext uri="{FF2B5EF4-FFF2-40B4-BE49-F238E27FC236}">
                <a16:creationId xmlns:a16="http://schemas.microsoft.com/office/drawing/2014/main" id="{74D878A0-CA0C-80A1-585D-CF82C269C122}"/>
              </a:ext>
            </a:extLst>
          </p:cNvPr>
          <p:cNvSpPr/>
          <p:nvPr/>
        </p:nvSpPr>
        <p:spPr>
          <a:xfrm>
            <a:off x="851035" y="1267037"/>
            <a:ext cx="2234219" cy="3653366"/>
          </a:xfrm>
          <a:prstGeom prst="roundRect">
            <a:avLst>
              <a:gd name="adj" fmla="val 3067"/>
            </a:avLst>
          </a:prstGeom>
          <a:solidFill>
            <a:srgbClr val="FFFFFF">
              <a:alpha val="49020"/>
            </a:srgbClr>
          </a:solidFill>
          <a:ln w="12700">
            <a:solidFill>
              <a:srgbClr val="430036"/>
            </a:solidFill>
          </a:ln>
        </p:spPr>
        <p:style>
          <a:lnRef idx="2">
            <a:schemeClr val="accent1">
              <a:shade val="50000"/>
            </a:schemeClr>
          </a:lnRef>
          <a:fillRef idx="1">
            <a:schemeClr val="accent1"/>
          </a:fillRef>
          <a:effectRef idx="0">
            <a:schemeClr val="accent1"/>
          </a:effectRef>
          <a:fontRef idx="minor">
            <a:schemeClr val="lt1"/>
          </a:fontRef>
        </p:style>
        <p:txBody>
          <a:bodyPr lIns="192000" tIns="432000" bIns="864000" rtlCol="0" anchor="ctr" anchorCtr="0"/>
          <a:lstStyle/>
          <a:p>
            <a:r>
              <a:rPr lang="ru-RU" sz="1600" b="1" dirty="0">
                <a:solidFill>
                  <a:schemeClr val="tx1"/>
                </a:solidFill>
              </a:rPr>
              <a:t>ЗАЧЕМ</a:t>
            </a:r>
            <a:br>
              <a:rPr lang="ru-RU" sz="1600" b="1" dirty="0">
                <a:solidFill>
                  <a:schemeClr val="tx1"/>
                </a:solidFill>
              </a:rPr>
            </a:br>
            <a:r>
              <a:rPr lang="ru-RU" sz="1600" dirty="0" err="1">
                <a:solidFill>
                  <a:schemeClr val="tx1"/>
                </a:solidFill>
              </a:rPr>
              <a:t>юниорство</a:t>
            </a:r>
            <a:r>
              <a:rPr lang="ru-RU" sz="1600" dirty="0">
                <a:solidFill>
                  <a:schemeClr val="tx1"/>
                </a:solidFill>
              </a:rPr>
              <a:t> нужно крупному бизнесу,</a:t>
            </a:r>
            <a:br>
              <a:rPr lang="ru-RU" sz="1600" dirty="0">
                <a:solidFill>
                  <a:schemeClr val="tx1"/>
                </a:solidFill>
              </a:rPr>
            </a:br>
            <a:r>
              <a:rPr lang="ru-RU" sz="1600" dirty="0">
                <a:solidFill>
                  <a:schemeClr val="tx1"/>
                </a:solidFill>
              </a:rPr>
              <a:t>или «зачем платить юниорам за то, что можно сделать самостоятельно»?</a:t>
            </a:r>
          </a:p>
        </p:txBody>
      </p:sp>
      <p:sp>
        <p:nvSpPr>
          <p:cNvPr id="18" name="Скругленный прямоугольник 13">
            <a:extLst>
              <a:ext uri="{FF2B5EF4-FFF2-40B4-BE49-F238E27FC236}">
                <a16:creationId xmlns:a16="http://schemas.microsoft.com/office/drawing/2014/main" id="{0CA07696-112C-3BF4-4BE9-2BDEC8D81489}"/>
              </a:ext>
            </a:extLst>
          </p:cNvPr>
          <p:cNvSpPr/>
          <p:nvPr/>
        </p:nvSpPr>
        <p:spPr>
          <a:xfrm>
            <a:off x="3193830" y="1267036"/>
            <a:ext cx="2619721" cy="1344083"/>
          </a:xfrm>
          <a:prstGeom prst="roundRect">
            <a:avLst>
              <a:gd name="adj" fmla="val 5669"/>
            </a:avLst>
          </a:prstGeom>
          <a:solidFill>
            <a:schemeClr val="bg1"/>
          </a:solidFill>
          <a:ln w="12700">
            <a:solidFill>
              <a:srgbClr val="430036"/>
            </a:solidFill>
          </a:ln>
        </p:spPr>
        <p:style>
          <a:lnRef idx="2">
            <a:schemeClr val="accent1">
              <a:shade val="50000"/>
            </a:schemeClr>
          </a:lnRef>
          <a:fillRef idx="1">
            <a:schemeClr val="accent1"/>
          </a:fillRef>
          <a:effectRef idx="0">
            <a:schemeClr val="accent1"/>
          </a:effectRef>
          <a:fontRef idx="minor">
            <a:schemeClr val="lt1"/>
          </a:fontRef>
        </p:style>
        <p:txBody>
          <a:bodyPr lIns="192000" tIns="192000" bIns="432000" rtlCol="0" anchor="b" anchorCtr="0"/>
          <a:lstStyle/>
          <a:p>
            <a:r>
              <a:rPr lang="ru-RU" sz="1400" dirty="0">
                <a:solidFill>
                  <a:schemeClr val="tx1"/>
                </a:solidFill>
              </a:rPr>
              <a:t>Разнообразие</a:t>
            </a:r>
            <a:br>
              <a:rPr lang="ru-RU" sz="1400" dirty="0">
                <a:solidFill>
                  <a:schemeClr val="tx1"/>
                </a:solidFill>
              </a:rPr>
            </a:br>
            <a:r>
              <a:rPr lang="ru-RU" sz="1400" dirty="0">
                <a:solidFill>
                  <a:schemeClr val="tx1"/>
                </a:solidFill>
              </a:rPr>
              <a:t>исходных данных</a:t>
            </a:r>
          </a:p>
        </p:txBody>
      </p:sp>
      <p:sp>
        <p:nvSpPr>
          <p:cNvPr id="19" name="Скругленный прямоугольник 44">
            <a:extLst>
              <a:ext uri="{FF2B5EF4-FFF2-40B4-BE49-F238E27FC236}">
                <a16:creationId xmlns:a16="http://schemas.microsoft.com/office/drawing/2014/main" id="{4DDD29AE-61CA-3233-D389-F6544DB98127}"/>
              </a:ext>
            </a:extLst>
          </p:cNvPr>
          <p:cNvSpPr/>
          <p:nvPr/>
        </p:nvSpPr>
        <p:spPr>
          <a:xfrm>
            <a:off x="3193829" y="2418081"/>
            <a:ext cx="2620800" cy="1425356"/>
          </a:xfrm>
          <a:prstGeom prst="roundRect">
            <a:avLst>
              <a:gd name="adj" fmla="val 4294"/>
            </a:avLst>
          </a:prstGeom>
          <a:solidFill>
            <a:schemeClr val="bg1"/>
          </a:solidFill>
          <a:ln w="12700">
            <a:solidFill>
              <a:srgbClr val="430036"/>
            </a:solidFill>
          </a:ln>
        </p:spPr>
        <p:style>
          <a:lnRef idx="2">
            <a:schemeClr val="accent1">
              <a:shade val="50000"/>
            </a:schemeClr>
          </a:lnRef>
          <a:fillRef idx="1">
            <a:schemeClr val="accent1"/>
          </a:fillRef>
          <a:effectRef idx="0">
            <a:schemeClr val="accent1"/>
          </a:effectRef>
          <a:fontRef idx="minor">
            <a:schemeClr val="lt1"/>
          </a:fontRef>
        </p:style>
        <p:txBody>
          <a:bodyPr lIns="192000" tIns="192000" bIns="432000" rtlCol="0" anchor="ctr" anchorCtr="0"/>
          <a:lstStyle/>
          <a:p>
            <a:r>
              <a:rPr lang="ru-RU" sz="1400" dirty="0">
                <a:solidFill>
                  <a:schemeClr val="tx1"/>
                </a:solidFill>
              </a:rPr>
              <a:t>Скорость получения информации</a:t>
            </a:r>
          </a:p>
          <a:p>
            <a:r>
              <a:rPr lang="ru-RU" sz="1400" dirty="0">
                <a:solidFill>
                  <a:schemeClr val="tx1"/>
                </a:solidFill>
              </a:rPr>
              <a:t>о новых объектах </a:t>
            </a:r>
          </a:p>
        </p:txBody>
      </p:sp>
      <p:sp>
        <p:nvSpPr>
          <p:cNvPr id="20" name="Скругленный прямоугольник 45">
            <a:extLst>
              <a:ext uri="{FF2B5EF4-FFF2-40B4-BE49-F238E27FC236}">
                <a16:creationId xmlns:a16="http://schemas.microsoft.com/office/drawing/2014/main" id="{726525CD-6D6C-AB8A-4FEB-B2AE0C9054E0}"/>
              </a:ext>
            </a:extLst>
          </p:cNvPr>
          <p:cNvSpPr/>
          <p:nvPr/>
        </p:nvSpPr>
        <p:spPr>
          <a:xfrm>
            <a:off x="3193831" y="3576320"/>
            <a:ext cx="2620800" cy="1344083"/>
          </a:xfrm>
          <a:prstGeom prst="roundRect">
            <a:avLst>
              <a:gd name="adj" fmla="val 5669"/>
            </a:avLst>
          </a:prstGeom>
          <a:solidFill>
            <a:schemeClr val="bg1"/>
          </a:solidFill>
          <a:ln w="12700">
            <a:solidFill>
              <a:srgbClr val="430036"/>
            </a:solidFill>
          </a:ln>
        </p:spPr>
        <p:style>
          <a:lnRef idx="2">
            <a:schemeClr val="accent1">
              <a:shade val="50000"/>
            </a:schemeClr>
          </a:lnRef>
          <a:fillRef idx="1">
            <a:schemeClr val="accent1"/>
          </a:fillRef>
          <a:effectRef idx="0">
            <a:schemeClr val="accent1"/>
          </a:effectRef>
          <a:fontRef idx="minor">
            <a:schemeClr val="lt1"/>
          </a:fontRef>
        </p:style>
        <p:txBody>
          <a:bodyPr lIns="192000" tIns="192000" bIns="192000" rtlCol="0" anchor="b" anchorCtr="0"/>
          <a:lstStyle/>
          <a:p>
            <a:r>
              <a:rPr lang="ru-RU" sz="1400" dirty="0">
                <a:solidFill>
                  <a:schemeClr val="tx1"/>
                </a:solidFill>
              </a:rPr>
              <a:t>Отсутствие</a:t>
            </a:r>
            <a:br>
              <a:rPr lang="ru-RU" sz="1400" dirty="0">
                <a:solidFill>
                  <a:schemeClr val="tx1"/>
                </a:solidFill>
              </a:rPr>
            </a:br>
            <a:r>
              <a:rPr lang="ru-RU" sz="1400" dirty="0">
                <a:solidFill>
                  <a:schemeClr val="tx1"/>
                </a:solidFill>
              </a:rPr>
              <a:t>необходимости содержать штат узконаправленных специалистов</a:t>
            </a:r>
          </a:p>
        </p:txBody>
      </p:sp>
      <p:pic>
        <p:nvPicPr>
          <p:cNvPr id="24" name="Graphic 43">
            <a:extLst>
              <a:ext uri="{FF2B5EF4-FFF2-40B4-BE49-F238E27FC236}">
                <a16:creationId xmlns:a16="http://schemas.microsoft.com/office/drawing/2014/main" id="{54EB4A7D-4EC8-8BC4-98A6-BF6BDCE30DF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100000" contrast="32000"/>
                    </a14:imgEffect>
                  </a14:imgLayer>
                </a14:imgProps>
              </a:ext>
            </a:extLst>
          </a:blip>
          <a:stretch>
            <a:fillRect/>
          </a:stretch>
        </p:blipFill>
        <p:spPr>
          <a:xfrm>
            <a:off x="5267993" y="2516877"/>
            <a:ext cx="422624" cy="422624"/>
          </a:xfrm>
          <a:prstGeom prst="rect">
            <a:avLst/>
          </a:prstGeom>
        </p:spPr>
      </p:pic>
      <p:pic>
        <p:nvPicPr>
          <p:cNvPr id="25" name="Graphic 118">
            <a:extLst>
              <a:ext uri="{FF2B5EF4-FFF2-40B4-BE49-F238E27FC236}">
                <a16:creationId xmlns:a16="http://schemas.microsoft.com/office/drawing/2014/main" id="{E661D0C0-E9E0-68C6-8C77-9F985A92277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saturation sat="0"/>
                    </a14:imgEffect>
                    <a14:imgEffect>
                      <a14:brightnessContrast bright="-100000" contrast="32000"/>
                    </a14:imgEffect>
                  </a14:imgLayer>
                </a14:imgProps>
              </a:ext>
            </a:extLst>
          </a:blip>
          <a:stretch>
            <a:fillRect/>
          </a:stretch>
        </p:blipFill>
        <p:spPr>
          <a:xfrm>
            <a:off x="5267993" y="1359763"/>
            <a:ext cx="421877" cy="421877"/>
          </a:xfrm>
          <a:prstGeom prst="rect">
            <a:avLst/>
          </a:prstGeom>
        </p:spPr>
      </p:pic>
      <p:pic>
        <p:nvPicPr>
          <p:cNvPr id="28" name="Graphic 33">
            <a:extLst>
              <a:ext uri="{FF2B5EF4-FFF2-40B4-BE49-F238E27FC236}">
                <a16:creationId xmlns:a16="http://schemas.microsoft.com/office/drawing/2014/main" id="{B587DE4E-82ED-A345-2C44-DECB6CB9F0F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500"/>
                    </a14:imgEffect>
                    <a14:imgEffect>
                      <a14:saturation sat="0"/>
                    </a14:imgEffect>
                    <a14:imgEffect>
                      <a14:brightnessContrast bright="-100000" contrast="32000"/>
                    </a14:imgEffect>
                  </a14:imgLayer>
                </a14:imgProps>
              </a:ext>
            </a:extLst>
          </a:blip>
          <a:stretch>
            <a:fillRect/>
          </a:stretch>
        </p:blipFill>
        <p:spPr>
          <a:xfrm>
            <a:off x="5267993" y="3645290"/>
            <a:ext cx="421877" cy="421877"/>
          </a:xfrm>
          <a:prstGeom prst="rect">
            <a:avLst/>
          </a:prstGeom>
        </p:spPr>
      </p:pic>
      <p:pic>
        <p:nvPicPr>
          <p:cNvPr id="30" name="Graphic 91">
            <a:extLst>
              <a:ext uri="{FF2B5EF4-FFF2-40B4-BE49-F238E27FC236}">
                <a16:creationId xmlns:a16="http://schemas.microsoft.com/office/drawing/2014/main" id="{197939BB-6136-9C26-6B05-D5E3F0CFA0AE}"/>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500"/>
                    </a14:imgEffect>
                    <a14:imgEffect>
                      <a14:saturation sat="0"/>
                    </a14:imgEffect>
                    <a14:imgEffect>
                      <a14:brightnessContrast bright="-100000" contrast="32000"/>
                    </a14:imgEffect>
                  </a14:imgLayer>
                </a14:imgProps>
              </a:ext>
            </a:extLst>
          </a:blip>
          <a:stretch>
            <a:fillRect/>
          </a:stretch>
        </p:blipFill>
        <p:spPr>
          <a:xfrm rot="10800000" flipH="1">
            <a:off x="2648236" y="1503679"/>
            <a:ext cx="248859" cy="295884"/>
          </a:xfrm>
          <a:prstGeom prst="rect">
            <a:avLst/>
          </a:prstGeom>
        </p:spPr>
      </p:pic>
      <p:pic>
        <p:nvPicPr>
          <p:cNvPr id="31" name="Graphic 91">
            <a:extLst>
              <a:ext uri="{FF2B5EF4-FFF2-40B4-BE49-F238E27FC236}">
                <a16:creationId xmlns:a16="http://schemas.microsoft.com/office/drawing/2014/main" id="{99F55F86-A569-4C3D-3061-2CB7144578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500"/>
                    </a14:imgEffect>
                    <a14:imgEffect>
                      <a14:saturation sat="0"/>
                    </a14:imgEffect>
                    <a14:imgEffect>
                      <a14:brightnessContrast bright="-100000" contrast="32000"/>
                    </a14:imgEffect>
                  </a14:imgLayer>
                </a14:imgProps>
              </a:ext>
            </a:extLst>
          </a:blip>
          <a:stretch>
            <a:fillRect/>
          </a:stretch>
        </p:blipFill>
        <p:spPr>
          <a:xfrm rot="10800000" flipH="1">
            <a:off x="2648235" y="4450187"/>
            <a:ext cx="248859" cy="295884"/>
          </a:xfrm>
          <a:prstGeom prst="rect">
            <a:avLst/>
          </a:prstGeom>
        </p:spPr>
      </p:pic>
      <p:sp>
        <p:nvSpPr>
          <p:cNvPr id="34" name="Прямоугольник: скругленные углы 11">
            <a:extLst>
              <a:ext uri="{FF2B5EF4-FFF2-40B4-BE49-F238E27FC236}">
                <a16:creationId xmlns:a16="http://schemas.microsoft.com/office/drawing/2014/main" id="{F97AFD05-A871-169B-0ABC-2FFC2E05B86E}"/>
              </a:ext>
            </a:extLst>
          </p:cNvPr>
          <p:cNvSpPr/>
          <p:nvPr/>
        </p:nvSpPr>
        <p:spPr>
          <a:xfrm>
            <a:off x="8674609" y="1267037"/>
            <a:ext cx="2858579" cy="3653366"/>
          </a:xfrm>
          <a:prstGeom prst="roundRect">
            <a:avLst>
              <a:gd name="adj" fmla="val 2534"/>
            </a:avLst>
          </a:prstGeom>
          <a:solidFill>
            <a:schemeClr val="bg1"/>
          </a:solidFill>
          <a:ln w="12700">
            <a:solidFill>
              <a:srgbClr val="430036"/>
            </a:solidFill>
          </a:ln>
        </p:spPr>
        <p:style>
          <a:lnRef idx="2">
            <a:schemeClr val="accent1">
              <a:shade val="15000"/>
            </a:schemeClr>
          </a:lnRef>
          <a:fillRef idx="1">
            <a:schemeClr val="accent1"/>
          </a:fillRef>
          <a:effectRef idx="0">
            <a:schemeClr val="accent1"/>
          </a:effectRef>
          <a:fontRef idx="minor">
            <a:schemeClr val="lt1"/>
          </a:fontRef>
        </p:style>
        <p:txBody>
          <a:bodyPr lIns="108000" tIns="48000" rIns="0" bIns="48000" rtlCol="0" anchor="ctr"/>
          <a:lstStyle/>
          <a:p>
            <a:pPr>
              <a:spcAft>
                <a:spcPts val="800"/>
              </a:spcAft>
              <a:buClr>
                <a:schemeClr val="accent2"/>
              </a:buClr>
            </a:pPr>
            <a:r>
              <a:rPr lang="ru-RU" sz="1467" b="1" dirty="0">
                <a:solidFill>
                  <a:srgbClr val="430036"/>
                </a:solidFill>
                <a:sym typeface="Arial" panose="020B0604020202020204" pitchFamily="34" charset="0"/>
              </a:rPr>
              <a:t>Варианты формата взаимодействия</a:t>
            </a:r>
            <a:br>
              <a:rPr lang="ru-RU" sz="1467" b="1" dirty="0">
                <a:solidFill>
                  <a:srgbClr val="430036"/>
                </a:solidFill>
                <a:sym typeface="Arial" panose="020B0604020202020204" pitchFamily="34" charset="0"/>
              </a:rPr>
            </a:br>
            <a:r>
              <a:rPr lang="ru-RU" sz="1467" b="1" dirty="0">
                <a:solidFill>
                  <a:srgbClr val="430036"/>
                </a:solidFill>
                <a:sym typeface="Arial" panose="020B0604020202020204" pitchFamily="34" charset="0"/>
              </a:rPr>
              <a:t>со стороны Нордголд:</a:t>
            </a:r>
          </a:p>
          <a:p>
            <a:pPr marL="239994" indent="-239994">
              <a:spcAft>
                <a:spcPts val="800"/>
              </a:spcAft>
              <a:buClr>
                <a:schemeClr val="tx1"/>
              </a:buClr>
              <a:buAutoNum type="arabicPeriod"/>
            </a:pPr>
            <a:r>
              <a:rPr lang="ru-RU" sz="1400" dirty="0">
                <a:solidFill>
                  <a:schemeClr val="tx1"/>
                </a:solidFill>
                <a:sym typeface="Arial" panose="020B0604020202020204" pitchFamily="34" charset="0"/>
              </a:rPr>
              <a:t>Совместное предприятие (СП) – постепенное вхождение</a:t>
            </a:r>
            <a:br>
              <a:rPr lang="ru-RU" sz="1400" dirty="0">
                <a:solidFill>
                  <a:schemeClr val="tx1"/>
                </a:solidFill>
                <a:sym typeface="Arial" panose="020B0604020202020204" pitchFamily="34" charset="0"/>
              </a:rPr>
            </a:br>
            <a:r>
              <a:rPr lang="ru-RU" sz="1400" dirty="0">
                <a:solidFill>
                  <a:schemeClr val="tx1"/>
                </a:solidFill>
                <a:sym typeface="Arial" panose="020B0604020202020204" pitchFamily="34" charset="0"/>
              </a:rPr>
              <a:t>во владение, по итогам проводимых ГРР</a:t>
            </a:r>
            <a:br>
              <a:rPr lang="ru-RU" sz="1400" dirty="0">
                <a:solidFill>
                  <a:schemeClr val="tx1"/>
                </a:solidFill>
                <a:sym typeface="Arial" panose="020B0604020202020204" pitchFamily="34" charset="0"/>
              </a:rPr>
            </a:br>
            <a:r>
              <a:rPr lang="ru-RU" sz="1400" dirty="0">
                <a:solidFill>
                  <a:schemeClr val="tx1"/>
                </a:solidFill>
                <a:sym typeface="Arial" panose="020B0604020202020204" pitchFamily="34" charset="0"/>
              </a:rPr>
              <a:t>с последующим выкупом;</a:t>
            </a:r>
          </a:p>
          <a:p>
            <a:pPr marL="239994" indent="-239994">
              <a:spcAft>
                <a:spcPts val="800"/>
              </a:spcAft>
              <a:buClr>
                <a:schemeClr val="tx1"/>
              </a:buClr>
              <a:buAutoNum type="arabicPeriod"/>
            </a:pPr>
            <a:r>
              <a:rPr lang="ru-RU" sz="1400" dirty="0">
                <a:solidFill>
                  <a:schemeClr val="tx1"/>
                </a:solidFill>
                <a:sym typeface="Arial" panose="020B0604020202020204" pitchFamily="34" charset="0"/>
              </a:rPr>
              <a:t>100% выкуп сразу</a:t>
            </a:r>
            <a:br>
              <a:rPr lang="ru-RU" sz="1400" dirty="0">
                <a:solidFill>
                  <a:schemeClr val="tx1"/>
                </a:solidFill>
                <a:sym typeface="Arial" panose="020B0604020202020204" pitchFamily="34" charset="0"/>
              </a:rPr>
            </a:br>
            <a:r>
              <a:rPr lang="ru-RU" sz="1400" dirty="0">
                <a:solidFill>
                  <a:schemeClr val="tx1"/>
                </a:solidFill>
                <a:sym typeface="Arial" panose="020B0604020202020204" pitchFamily="34" charset="0"/>
              </a:rPr>
              <a:t>для дальнейшего самостоятельного</a:t>
            </a:r>
            <a:br>
              <a:rPr lang="ru-RU" sz="1400" dirty="0">
                <a:solidFill>
                  <a:schemeClr val="tx1"/>
                </a:solidFill>
                <a:sym typeface="Arial" panose="020B0604020202020204" pitchFamily="34" charset="0"/>
              </a:rPr>
            </a:br>
            <a:r>
              <a:rPr lang="ru-RU" sz="1400" dirty="0">
                <a:solidFill>
                  <a:schemeClr val="tx1"/>
                </a:solidFill>
                <a:sym typeface="Arial" panose="020B0604020202020204" pitchFamily="34" charset="0"/>
              </a:rPr>
              <a:t>ведения ГРР</a:t>
            </a:r>
          </a:p>
          <a:p>
            <a:pPr>
              <a:spcAft>
                <a:spcPts val="800"/>
              </a:spcAft>
              <a:buClr>
                <a:schemeClr val="accent2"/>
              </a:buClr>
            </a:pPr>
            <a:r>
              <a:rPr lang="ru-RU" sz="1400" b="1" dirty="0">
                <a:solidFill>
                  <a:srgbClr val="430036"/>
                </a:solidFill>
                <a:sym typeface="Arial" panose="020B0604020202020204" pitchFamily="34" charset="0"/>
              </a:rPr>
              <a:t>Контакт для взаимодействия:</a:t>
            </a:r>
            <a:br>
              <a:rPr lang="ru-RU" sz="1400" b="1" dirty="0">
                <a:solidFill>
                  <a:srgbClr val="430036"/>
                </a:solidFill>
                <a:sym typeface="Arial" panose="020B0604020202020204" pitchFamily="34" charset="0"/>
              </a:rPr>
            </a:br>
            <a:r>
              <a:rPr lang="en-US" sz="1400" b="1" dirty="0">
                <a:solidFill>
                  <a:srgbClr val="430036"/>
                </a:solidFill>
                <a:sym typeface="Arial" panose="020B0604020202020204" pitchFamily="34" charset="0"/>
              </a:rPr>
              <a:t>geo@nordgold.com</a:t>
            </a:r>
            <a:endParaRPr lang="ru-RU" sz="1400" b="1" dirty="0">
              <a:solidFill>
                <a:srgbClr val="430036"/>
              </a:solidFill>
              <a:sym typeface="Arial" panose="020B0604020202020204" pitchFamily="34" charset="0"/>
            </a:endParaRPr>
          </a:p>
        </p:txBody>
      </p:sp>
      <p:sp>
        <p:nvSpPr>
          <p:cNvPr id="35" name="Прямоугольник: скругленные углы 34">
            <a:extLst>
              <a:ext uri="{FF2B5EF4-FFF2-40B4-BE49-F238E27FC236}">
                <a16:creationId xmlns:a16="http://schemas.microsoft.com/office/drawing/2014/main" id="{204D3597-9254-C642-1EF3-0644B74994FA}"/>
              </a:ext>
            </a:extLst>
          </p:cNvPr>
          <p:cNvSpPr/>
          <p:nvPr/>
        </p:nvSpPr>
        <p:spPr>
          <a:xfrm>
            <a:off x="854870" y="5013129"/>
            <a:ext cx="10678318" cy="996537"/>
          </a:xfrm>
          <a:prstGeom prst="roundRect">
            <a:avLst>
              <a:gd name="adj" fmla="val 8451"/>
            </a:avLst>
          </a:prstGeom>
          <a:solidFill>
            <a:schemeClr val="bg1"/>
          </a:solidFill>
          <a:ln>
            <a:solidFill>
              <a:srgbClr val="430036"/>
            </a:solidFill>
          </a:ln>
        </p:spPr>
        <p:style>
          <a:lnRef idx="2">
            <a:schemeClr val="accent1">
              <a:shade val="15000"/>
            </a:schemeClr>
          </a:lnRef>
          <a:fillRef idx="1">
            <a:schemeClr val="accent1"/>
          </a:fillRef>
          <a:effectRef idx="0">
            <a:schemeClr val="accent1"/>
          </a:effectRef>
          <a:fontRef idx="minor">
            <a:schemeClr val="lt1"/>
          </a:fontRef>
        </p:style>
        <p:txBody>
          <a:bodyPr lIns="72000" rIns="144000" rtlCol="0" anchor="ctr"/>
          <a:lstStyle/>
          <a:p>
            <a:pPr marL="228600" indent="-228600">
              <a:lnSpc>
                <a:spcPct val="80000"/>
              </a:lnSpc>
              <a:spcAft>
                <a:spcPts val="400"/>
              </a:spcAft>
              <a:buFont typeface="+mj-lt"/>
              <a:buAutoNum type="arabicPeriod"/>
            </a:pPr>
            <a:r>
              <a:rPr lang="ru-RU" sz="1250" dirty="0">
                <a:solidFill>
                  <a:schemeClr val="tx1"/>
                </a:solidFill>
                <a:latin typeface="+mj-lt"/>
                <a:cs typeface="Times New Roman"/>
              </a:rPr>
              <a:t>Данное направление в нашей стране проходит стадию становления. Правительство региона может выступать спонсором функционирования юниоров, предоставляя как нематериальные средства (методическое сопровождение профильных институтов, транспорт, информацию,</a:t>
            </a:r>
            <a:br>
              <a:rPr lang="ru-RU" sz="1250" dirty="0">
                <a:solidFill>
                  <a:schemeClr val="tx1"/>
                </a:solidFill>
                <a:latin typeface="+mj-lt"/>
                <a:cs typeface="Times New Roman"/>
              </a:rPr>
            </a:br>
            <a:r>
              <a:rPr lang="ru-RU" sz="1250" dirty="0">
                <a:solidFill>
                  <a:schemeClr val="tx1"/>
                </a:solidFill>
                <a:latin typeface="+mj-lt"/>
                <a:cs typeface="Times New Roman"/>
              </a:rPr>
              <a:t>налоговые льготы и т.д.), так и прямое финансирование СП. </a:t>
            </a:r>
          </a:p>
          <a:p>
            <a:pPr marL="228600" indent="-228600">
              <a:lnSpc>
                <a:spcPct val="80000"/>
              </a:lnSpc>
              <a:spcAft>
                <a:spcPts val="400"/>
              </a:spcAft>
              <a:buFont typeface="+mj-lt"/>
              <a:buAutoNum type="arabicPeriod"/>
            </a:pPr>
            <a:r>
              <a:rPr lang="ru-RU" sz="1250" dirty="0">
                <a:solidFill>
                  <a:schemeClr val="tx1"/>
                </a:solidFill>
                <a:latin typeface="+mj-lt"/>
                <a:cs typeface="Times New Roman"/>
              </a:rPr>
              <a:t>Предоставление преференций СП юниоров и недропользователей</a:t>
            </a:r>
            <a:br>
              <a:rPr lang="ru-RU" sz="1250" dirty="0">
                <a:solidFill>
                  <a:schemeClr val="tx1"/>
                </a:solidFill>
                <a:latin typeface="+mj-lt"/>
                <a:cs typeface="Times New Roman"/>
              </a:rPr>
            </a:br>
            <a:r>
              <a:rPr lang="ru-RU" sz="1250" dirty="0">
                <a:solidFill>
                  <a:schemeClr val="tx1"/>
                </a:solidFill>
                <a:latin typeface="+mj-lt"/>
                <a:cs typeface="Times New Roman"/>
              </a:rPr>
              <a:t>(</a:t>
            </a:r>
            <a:r>
              <a:rPr lang="ru-RU" sz="1250" dirty="0" err="1">
                <a:solidFill>
                  <a:schemeClr val="tx1"/>
                </a:solidFill>
                <a:latin typeface="+mj-lt"/>
                <a:cs typeface="Times New Roman"/>
              </a:rPr>
              <a:t>Нордголд</a:t>
            </a:r>
            <a:r>
              <a:rPr lang="ru-RU" sz="1250" dirty="0">
                <a:solidFill>
                  <a:schemeClr val="tx1"/>
                </a:solidFill>
                <a:latin typeface="+mj-lt"/>
                <a:cs typeface="Times New Roman"/>
              </a:rPr>
              <a:t>, например, активно работает в этом направлении и готово к совместным проектам на Чукотке).</a:t>
            </a:r>
          </a:p>
        </p:txBody>
      </p:sp>
      <p:sp>
        <p:nvSpPr>
          <p:cNvPr id="36" name="Скругленный прямоугольник 13">
            <a:extLst>
              <a:ext uri="{FF2B5EF4-FFF2-40B4-BE49-F238E27FC236}">
                <a16:creationId xmlns:a16="http://schemas.microsoft.com/office/drawing/2014/main" id="{7906FA2F-ED1F-4C90-0811-EF838E1D7AF1}"/>
              </a:ext>
            </a:extLst>
          </p:cNvPr>
          <p:cNvSpPr/>
          <p:nvPr/>
        </p:nvSpPr>
        <p:spPr>
          <a:xfrm>
            <a:off x="5931198" y="1267037"/>
            <a:ext cx="2619721" cy="1344083"/>
          </a:xfrm>
          <a:prstGeom prst="roundRect">
            <a:avLst>
              <a:gd name="adj" fmla="val 5669"/>
            </a:avLst>
          </a:prstGeom>
          <a:solidFill>
            <a:schemeClr val="bg1"/>
          </a:solidFill>
          <a:ln w="12700">
            <a:solidFill>
              <a:srgbClr val="430036"/>
            </a:solidFill>
          </a:ln>
        </p:spPr>
        <p:style>
          <a:lnRef idx="2">
            <a:schemeClr val="accent1">
              <a:shade val="50000"/>
            </a:schemeClr>
          </a:lnRef>
          <a:fillRef idx="1">
            <a:schemeClr val="accent1"/>
          </a:fillRef>
          <a:effectRef idx="0">
            <a:schemeClr val="accent1"/>
          </a:effectRef>
          <a:fontRef idx="minor">
            <a:schemeClr val="lt1"/>
          </a:fontRef>
        </p:style>
        <p:txBody>
          <a:bodyPr lIns="192000" tIns="192000" bIns="432000" rtlCol="0" anchor="b" anchorCtr="0"/>
          <a:lstStyle/>
          <a:p>
            <a:r>
              <a:rPr lang="ru-RU" sz="1400" dirty="0">
                <a:solidFill>
                  <a:schemeClr val="tx1"/>
                </a:solidFill>
              </a:rPr>
              <a:t>Выполнение функций</a:t>
            </a:r>
            <a:br>
              <a:rPr lang="ru-RU" sz="1400" dirty="0">
                <a:solidFill>
                  <a:schemeClr val="tx1"/>
                </a:solidFill>
              </a:rPr>
            </a:br>
            <a:r>
              <a:rPr lang="ru-RU" sz="1400" dirty="0">
                <a:solidFill>
                  <a:schemeClr val="tx1"/>
                </a:solidFill>
              </a:rPr>
              <a:t>отдела таргетирования</a:t>
            </a:r>
          </a:p>
        </p:txBody>
      </p:sp>
      <p:sp>
        <p:nvSpPr>
          <p:cNvPr id="37" name="Скругленный прямоугольник 44">
            <a:extLst>
              <a:ext uri="{FF2B5EF4-FFF2-40B4-BE49-F238E27FC236}">
                <a16:creationId xmlns:a16="http://schemas.microsoft.com/office/drawing/2014/main" id="{567AD934-BDC9-344F-D042-34055A99E2FF}"/>
              </a:ext>
            </a:extLst>
          </p:cNvPr>
          <p:cNvSpPr/>
          <p:nvPr/>
        </p:nvSpPr>
        <p:spPr>
          <a:xfrm>
            <a:off x="5931197" y="2418082"/>
            <a:ext cx="2620800" cy="1425356"/>
          </a:xfrm>
          <a:prstGeom prst="roundRect">
            <a:avLst>
              <a:gd name="adj" fmla="val 4294"/>
            </a:avLst>
          </a:prstGeom>
          <a:solidFill>
            <a:schemeClr val="bg1"/>
          </a:solidFill>
          <a:ln w="12700">
            <a:solidFill>
              <a:srgbClr val="430036"/>
            </a:solidFill>
          </a:ln>
        </p:spPr>
        <p:style>
          <a:lnRef idx="2">
            <a:schemeClr val="accent1">
              <a:shade val="50000"/>
            </a:schemeClr>
          </a:lnRef>
          <a:fillRef idx="1">
            <a:schemeClr val="accent1"/>
          </a:fillRef>
          <a:effectRef idx="0">
            <a:schemeClr val="accent1"/>
          </a:effectRef>
          <a:fontRef idx="minor">
            <a:schemeClr val="lt1"/>
          </a:fontRef>
        </p:style>
        <p:txBody>
          <a:bodyPr lIns="192000" tIns="192000" bIns="432000" rtlCol="0" anchor="b" anchorCtr="0"/>
          <a:lstStyle/>
          <a:p>
            <a:r>
              <a:rPr lang="ru-RU" sz="1400" dirty="0">
                <a:solidFill>
                  <a:schemeClr val="tx1"/>
                </a:solidFill>
              </a:rPr>
              <a:t>Оперативность</a:t>
            </a:r>
            <a:br>
              <a:rPr lang="ru-RU" sz="1400" dirty="0">
                <a:solidFill>
                  <a:schemeClr val="tx1"/>
                </a:solidFill>
              </a:rPr>
            </a:br>
            <a:r>
              <a:rPr lang="ru-RU" sz="1400" dirty="0">
                <a:solidFill>
                  <a:schemeClr val="tx1"/>
                </a:solidFill>
              </a:rPr>
              <a:t>управления</a:t>
            </a:r>
            <a:br>
              <a:rPr lang="ru-RU" sz="1400" dirty="0">
                <a:solidFill>
                  <a:schemeClr val="tx1"/>
                </a:solidFill>
              </a:rPr>
            </a:br>
            <a:r>
              <a:rPr lang="ru-RU" sz="1400" dirty="0">
                <a:solidFill>
                  <a:schemeClr val="tx1"/>
                </a:solidFill>
              </a:rPr>
              <a:t>на ранних стадиях  </a:t>
            </a:r>
          </a:p>
        </p:txBody>
      </p:sp>
      <p:sp>
        <p:nvSpPr>
          <p:cNvPr id="38" name="Скругленный прямоугольник 45">
            <a:extLst>
              <a:ext uri="{FF2B5EF4-FFF2-40B4-BE49-F238E27FC236}">
                <a16:creationId xmlns:a16="http://schemas.microsoft.com/office/drawing/2014/main" id="{F9AE2BC1-ABC5-39E1-88B2-60283E21A3B2}"/>
              </a:ext>
            </a:extLst>
          </p:cNvPr>
          <p:cNvSpPr/>
          <p:nvPr/>
        </p:nvSpPr>
        <p:spPr>
          <a:xfrm>
            <a:off x="5931197" y="3576321"/>
            <a:ext cx="2620800" cy="1344083"/>
          </a:xfrm>
          <a:prstGeom prst="roundRect">
            <a:avLst>
              <a:gd name="adj" fmla="val 5669"/>
            </a:avLst>
          </a:prstGeom>
          <a:solidFill>
            <a:schemeClr val="bg1"/>
          </a:solidFill>
          <a:ln w="12700">
            <a:solidFill>
              <a:srgbClr val="430036"/>
            </a:solidFill>
          </a:ln>
        </p:spPr>
        <p:style>
          <a:lnRef idx="2">
            <a:schemeClr val="accent1">
              <a:shade val="50000"/>
            </a:schemeClr>
          </a:lnRef>
          <a:fillRef idx="1">
            <a:schemeClr val="accent1"/>
          </a:fillRef>
          <a:effectRef idx="0">
            <a:schemeClr val="accent1"/>
          </a:effectRef>
          <a:fontRef idx="minor">
            <a:schemeClr val="lt1"/>
          </a:fontRef>
        </p:style>
        <p:txBody>
          <a:bodyPr lIns="192000" tIns="192000" bIns="144000" rtlCol="0" anchor="b" anchorCtr="0"/>
          <a:lstStyle/>
          <a:p>
            <a:r>
              <a:rPr lang="ru-RU" sz="1400" dirty="0">
                <a:solidFill>
                  <a:schemeClr val="tx1"/>
                </a:solidFill>
              </a:rPr>
              <a:t>Специфические</a:t>
            </a:r>
            <a:br>
              <a:rPr lang="ru-RU" sz="1400" dirty="0"/>
            </a:br>
            <a:r>
              <a:rPr lang="ru-RU" sz="1400" dirty="0">
                <a:solidFill>
                  <a:schemeClr val="tx1"/>
                </a:solidFill>
              </a:rPr>
              <a:t>компетенции</a:t>
            </a:r>
            <a:br>
              <a:rPr lang="ru-RU" sz="1400" dirty="0">
                <a:solidFill>
                  <a:schemeClr val="tx1"/>
                </a:solidFill>
              </a:rPr>
            </a:br>
            <a:r>
              <a:rPr lang="ru-RU" sz="1400" dirty="0">
                <a:solidFill>
                  <a:schemeClr val="tx1"/>
                </a:solidFill>
              </a:rPr>
              <a:t>(в т.ч. глубокое знание</a:t>
            </a:r>
            <a:br>
              <a:rPr lang="ru-RU" sz="1400" dirty="0">
                <a:solidFill>
                  <a:schemeClr val="tx1"/>
                </a:solidFill>
              </a:rPr>
            </a:br>
            <a:r>
              <a:rPr lang="ru-RU" sz="1400" dirty="0">
                <a:solidFill>
                  <a:schemeClr val="tx1"/>
                </a:solidFill>
              </a:rPr>
              <a:t>«своей» территории)</a:t>
            </a:r>
          </a:p>
        </p:txBody>
      </p:sp>
      <p:pic>
        <p:nvPicPr>
          <p:cNvPr id="26" name="Graphic 39">
            <a:extLst>
              <a:ext uri="{FF2B5EF4-FFF2-40B4-BE49-F238E27FC236}">
                <a16:creationId xmlns:a16="http://schemas.microsoft.com/office/drawing/2014/main" id="{AAD0C535-0B4B-294C-34B3-66D4979FCF27}"/>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Effect>
                      <a14:brightnessContrast bright="-100000" contrast="32000"/>
                    </a14:imgEffect>
                  </a14:imgLayer>
                </a14:imgProps>
              </a:ext>
            </a:extLst>
          </a:blip>
          <a:stretch>
            <a:fillRect/>
          </a:stretch>
        </p:blipFill>
        <p:spPr>
          <a:xfrm>
            <a:off x="7948760" y="1359763"/>
            <a:ext cx="404691" cy="404691"/>
          </a:xfrm>
          <a:prstGeom prst="rect">
            <a:avLst/>
          </a:prstGeom>
        </p:spPr>
      </p:pic>
      <p:pic>
        <p:nvPicPr>
          <p:cNvPr id="27" name="Graphic 65">
            <a:extLst>
              <a:ext uri="{FF2B5EF4-FFF2-40B4-BE49-F238E27FC236}">
                <a16:creationId xmlns:a16="http://schemas.microsoft.com/office/drawing/2014/main" id="{D290E0AA-EABA-AF99-D4C8-0E588FDAF93B}"/>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Effect>
                      <a14:brightnessContrast bright="-98000" contrast="32000"/>
                    </a14:imgEffect>
                  </a14:imgLayer>
                </a14:imgProps>
              </a:ext>
            </a:extLst>
          </a:blip>
          <a:stretch>
            <a:fillRect/>
          </a:stretch>
        </p:blipFill>
        <p:spPr>
          <a:xfrm>
            <a:off x="7948760" y="2516877"/>
            <a:ext cx="394293" cy="394293"/>
          </a:xfrm>
          <a:prstGeom prst="rect">
            <a:avLst/>
          </a:prstGeom>
        </p:spPr>
      </p:pic>
      <p:pic>
        <p:nvPicPr>
          <p:cNvPr id="29" name="Graphic 138">
            <a:extLst>
              <a:ext uri="{FF2B5EF4-FFF2-40B4-BE49-F238E27FC236}">
                <a16:creationId xmlns:a16="http://schemas.microsoft.com/office/drawing/2014/main" id="{68F3289D-7D27-2DDE-7141-087B8BAFC6A6}"/>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0"/>
                    </a14:imgEffect>
                    <a14:imgEffect>
                      <a14:brightnessContrast bright="-100000" contrast="32000"/>
                    </a14:imgEffect>
                  </a14:imgLayer>
                </a14:imgProps>
              </a:ext>
            </a:extLst>
          </a:blip>
          <a:stretch>
            <a:fillRect/>
          </a:stretch>
        </p:blipFill>
        <p:spPr>
          <a:xfrm>
            <a:off x="7948760" y="3645290"/>
            <a:ext cx="370840" cy="370840"/>
          </a:xfrm>
          <a:prstGeom prst="rect">
            <a:avLst/>
          </a:prstGeom>
        </p:spPr>
      </p:pic>
      <p:sp>
        <p:nvSpPr>
          <p:cNvPr id="8" name="Заголовок 1">
            <a:extLst>
              <a:ext uri="{FF2B5EF4-FFF2-40B4-BE49-F238E27FC236}">
                <a16:creationId xmlns:a16="http://schemas.microsoft.com/office/drawing/2014/main" id="{EABAC465-70DC-CA33-4B5C-CEE4A8D2A7D7}"/>
              </a:ext>
            </a:extLst>
          </p:cNvPr>
          <p:cNvSpPr>
            <a:spLocks noGrp="1"/>
          </p:cNvSpPr>
          <p:nvPr>
            <p:ph type="title"/>
          </p:nvPr>
        </p:nvSpPr>
        <p:spPr>
          <a:xfrm>
            <a:off x="854870" y="359031"/>
            <a:ext cx="10757257" cy="672185"/>
          </a:xfrm>
        </p:spPr>
        <p:txBody>
          <a:bodyPr vert="horz" lIns="0" tIns="45720" rIns="91440" bIns="45720" rtlCol="0" anchor="ctr">
            <a:normAutofit fontScale="90000"/>
          </a:bodyPr>
          <a:lstStyle/>
          <a:p>
            <a:r>
              <a:rPr lang="ru-RU" spc="-15" dirty="0" err="1">
                <a:solidFill>
                  <a:srgbClr val="000000"/>
                </a:solidFill>
              </a:rPr>
              <a:t>Юниорная</a:t>
            </a:r>
            <a:r>
              <a:rPr lang="ru-RU" spc="-15" dirty="0">
                <a:solidFill>
                  <a:srgbClr val="000000"/>
                </a:solidFill>
              </a:rPr>
              <a:t> деятельность</a:t>
            </a:r>
          </a:p>
        </p:txBody>
      </p:sp>
    </p:spTree>
    <p:extLst>
      <p:ext uri="{BB962C8B-B14F-4D97-AF65-F5344CB8AC3E}">
        <p14:creationId xmlns:p14="http://schemas.microsoft.com/office/powerpoint/2010/main" val="2015373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09BA0-0AA1-E0DB-B3D2-CFAF6E29611E}"/>
            </a:ext>
          </a:extLst>
        </p:cNvPr>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A04C9E79-271A-4A2C-0C76-2585FC48F2D2}"/>
              </a:ext>
            </a:extLst>
          </p:cNvPr>
          <p:cNvSpPr/>
          <p:nvPr/>
        </p:nvSpPr>
        <p:spPr>
          <a:xfrm>
            <a:off x="845142" y="1307325"/>
            <a:ext cx="5810090" cy="1070868"/>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144000" rIns="48000" rtlCol="0" anchor="t"/>
          <a:lstStyle/>
          <a:p>
            <a:pPr marL="287993" indent="-287993">
              <a:lnSpc>
                <a:spcPct val="90000"/>
              </a:lnSpc>
              <a:buClr>
                <a:srgbClr val="430036"/>
              </a:buClr>
              <a:buFont typeface="+mj-lt"/>
              <a:buAutoNum type="alphaUcPeriod"/>
            </a:pPr>
            <a:r>
              <a:rPr lang="ru-RU" sz="1400" b="1" dirty="0">
                <a:solidFill>
                  <a:schemeClr val="tx1"/>
                </a:solidFill>
                <a:cs typeface="Arial" panose="020B0604020202020204" pitchFamily="34" charset="0"/>
                <a:sym typeface="Arial" panose="020B0604020202020204" pitchFamily="34" charset="0"/>
              </a:rPr>
              <a:t>Метеорология: нет надежной системы прогноза погодных условий – нет возможности достоверного прогноза графика полетов</a:t>
            </a:r>
            <a:endParaRPr lang="ru-RU" sz="1400" b="1" dirty="0">
              <a:solidFill>
                <a:schemeClr val="tx1"/>
              </a:solidFill>
            </a:endParaRPr>
          </a:p>
        </p:txBody>
      </p:sp>
      <p:sp>
        <p:nvSpPr>
          <p:cNvPr id="4" name="Прямоугольник: скругленные углы 3">
            <a:extLst>
              <a:ext uri="{FF2B5EF4-FFF2-40B4-BE49-F238E27FC236}">
                <a16:creationId xmlns:a16="http://schemas.microsoft.com/office/drawing/2014/main" id="{247184D5-2FE2-5EFD-2D69-674B6D361476}"/>
              </a:ext>
            </a:extLst>
          </p:cNvPr>
          <p:cNvSpPr/>
          <p:nvPr/>
        </p:nvSpPr>
        <p:spPr>
          <a:xfrm>
            <a:off x="845142" y="2066082"/>
            <a:ext cx="5810090" cy="1070868"/>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144000" rIns="48000" rtlCol="0" anchor="t"/>
          <a:lstStyle/>
          <a:p>
            <a:pPr marL="304792" indent="-304792">
              <a:lnSpc>
                <a:spcPct val="90000"/>
              </a:lnSpc>
              <a:buClr>
                <a:srgbClr val="430036"/>
              </a:buClr>
              <a:buFont typeface="+mj-lt"/>
              <a:buAutoNum type="alphaUcPeriod" startAt="2"/>
            </a:pPr>
            <a:r>
              <a:rPr lang="ru-RU" sz="1400" b="1" dirty="0">
                <a:solidFill>
                  <a:schemeClr val="tx1"/>
                </a:solidFill>
                <a:cs typeface="Arial" panose="020B0604020202020204" pitchFamily="34" charset="0"/>
                <a:sym typeface="Arial" panose="020B0604020202020204" pitchFamily="34" charset="0"/>
              </a:rPr>
              <a:t>Крайне ограниченные возможности района по размещению персонала в пунктах комплектации и перевалки</a:t>
            </a:r>
            <a:endParaRPr lang="ru-RU" sz="1400" b="1" dirty="0">
              <a:solidFill>
                <a:schemeClr val="tx1"/>
              </a:solidFill>
              <a:cs typeface="Arial" panose="020B0604020202020204" pitchFamily="34" charset="0"/>
            </a:endParaRPr>
          </a:p>
        </p:txBody>
      </p:sp>
      <p:sp>
        <p:nvSpPr>
          <p:cNvPr id="5" name="Прямоугольник: скругленные углы 4">
            <a:extLst>
              <a:ext uri="{FF2B5EF4-FFF2-40B4-BE49-F238E27FC236}">
                <a16:creationId xmlns:a16="http://schemas.microsoft.com/office/drawing/2014/main" id="{312B93CC-9EFB-9230-B34C-C75E98F5F466}"/>
              </a:ext>
            </a:extLst>
          </p:cNvPr>
          <p:cNvSpPr/>
          <p:nvPr/>
        </p:nvSpPr>
        <p:spPr>
          <a:xfrm>
            <a:off x="845142" y="2837809"/>
            <a:ext cx="5810090" cy="1070868"/>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144000" rIns="48000" rtlCol="0" anchor="t"/>
          <a:lstStyle/>
          <a:p>
            <a:pPr marL="304792" indent="-304792">
              <a:lnSpc>
                <a:spcPct val="90000"/>
              </a:lnSpc>
              <a:buClr>
                <a:srgbClr val="430036"/>
              </a:buClr>
              <a:buFont typeface="+mj-lt"/>
              <a:buAutoNum type="alphaUcPeriod" startAt="3"/>
            </a:pPr>
            <a:r>
              <a:rPr lang="ru-RU" sz="1400" b="1" dirty="0">
                <a:solidFill>
                  <a:schemeClr val="tx1"/>
                </a:solidFill>
                <a:cs typeface="Arial" panose="020B0604020202020204" pitchFamily="34" charset="0"/>
                <a:sym typeface="Arial" panose="020B0604020202020204" pitchFamily="34" charset="0"/>
              </a:rPr>
              <a:t>Слабый интернет в населенных пунктах (зачастую) – ограничение возможности своевременного информационного обмена</a:t>
            </a:r>
            <a:endParaRPr lang="ru-RU" sz="1400" b="1" dirty="0">
              <a:solidFill>
                <a:schemeClr val="tx1"/>
              </a:solidFill>
              <a:cs typeface="Arial" panose="020B0604020202020204" pitchFamily="34" charset="0"/>
            </a:endParaRPr>
          </a:p>
        </p:txBody>
      </p:sp>
      <p:sp>
        <p:nvSpPr>
          <p:cNvPr id="6" name="Прямоугольник: скругленные углы 5">
            <a:extLst>
              <a:ext uri="{FF2B5EF4-FFF2-40B4-BE49-F238E27FC236}">
                <a16:creationId xmlns:a16="http://schemas.microsoft.com/office/drawing/2014/main" id="{5B314EEA-0318-97F6-AB68-5393B2337A87}"/>
              </a:ext>
            </a:extLst>
          </p:cNvPr>
          <p:cNvSpPr/>
          <p:nvPr/>
        </p:nvSpPr>
        <p:spPr>
          <a:xfrm>
            <a:off x="845142" y="3627260"/>
            <a:ext cx="5810090" cy="1526963"/>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144000" rIns="48000" rtlCol="0" anchor="t"/>
          <a:lstStyle/>
          <a:p>
            <a:pPr marL="304792" indent="-304792">
              <a:lnSpc>
                <a:spcPct val="90000"/>
              </a:lnSpc>
              <a:buClr>
                <a:srgbClr val="430036"/>
              </a:buClr>
              <a:buFont typeface="+mj-lt"/>
              <a:buAutoNum type="alphaUcPeriod" startAt="4"/>
            </a:pPr>
            <a:r>
              <a:rPr lang="ru-RU" sz="1400" b="1" dirty="0">
                <a:solidFill>
                  <a:schemeClr val="tx1"/>
                </a:solidFill>
                <a:cs typeface="Arial" panose="020B0604020202020204" pitchFamily="34" charset="0"/>
                <a:sym typeface="Arial" panose="020B0604020202020204" pitchFamily="34" charset="0"/>
              </a:rPr>
              <a:t>Развитие доступной энергетики. Отсутствие сетей энергоснабжения делает даже объекты типа </a:t>
            </a:r>
            <a:r>
              <a:rPr lang="ru-RU" sz="1400" b="1" dirty="0" err="1">
                <a:solidFill>
                  <a:schemeClr val="tx1"/>
                </a:solidFill>
                <a:cs typeface="Arial" panose="020B0604020202020204" pitchFamily="34" charset="0"/>
                <a:sym typeface="Arial" panose="020B0604020202020204" pitchFamily="34" charset="0"/>
              </a:rPr>
              <a:t>Баимки</a:t>
            </a:r>
            <a:r>
              <a:rPr lang="ru-RU" sz="1400" b="1" dirty="0">
                <a:solidFill>
                  <a:schemeClr val="tx1"/>
                </a:solidFill>
                <a:cs typeface="Arial" panose="020B0604020202020204" pitchFamily="34" charset="0"/>
                <a:sym typeface="Arial" panose="020B0604020202020204" pitchFamily="34" charset="0"/>
              </a:rPr>
              <a:t> не рентабельными. Пример соседнего региона показывает, насыщенность объектами энергетической инфраструктуры – залог развития МСБ</a:t>
            </a:r>
            <a:endParaRPr lang="ru-RU" sz="1400" b="1" dirty="0">
              <a:solidFill>
                <a:schemeClr val="tx1"/>
              </a:solidFill>
              <a:cs typeface="Arial" panose="020B0604020202020204" pitchFamily="34" charset="0"/>
            </a:endParaRPr>
          </a:p>
        </p:txBody>
      </p:sp>
      <p:sp>
        <p:nvSpPr>
          <p:cNvPr id="7" name="Прямоугольник: скругленные углы 6">
            <a:extLst>
              <a:ext uri="{FF2B5EF4-FFF2-40B4-BE49-F238E27FC236}">
                <a16:creationId xmlns:a16="http://schemas.microsoft.com/office/drawing/2014/main" id="{9CE6B44E-FA2A-9057-1419-AEB5312EF90A}"/>
              </a:ext>
            </a:extLst>
          </p:cNvPr>
          <p:cNvSpPr/>
          <p:nvPr/>
        </p:nvSpPr>
        <p:spPr>
          <a:xfrm>
            <a:off x="845142" y="4754880"/>
            <a:ext cx="5810090" cy="1266508"/>
          </a:xfrm>
          <a:prstGeom prst="roundRect">
            <a:avLst>
              <a:gd name="adj" fmla="val 9500"/>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96000" tIns="72000" rIns="48000" bIns="72000" rtlCol="0" anchor="t"/>
          <a:lstStyle/>
          <a:p>
            <a:pPr marL="304792" indent="-304792">
              <a:lnSpc>
                <a:spcPct val="90000"/>
              </a:lnSpc>
              <a:buClr>
                <a:srgbClr val="430036"/>
              </a:buClr>
              <a:buFont typeface="+mj-lt"/>
              <a:buAutoNum type="alphaUcPeriod" startAt="5"/>
            </a:pPr>
            <a:r>
              <a:rPr lang="ru-RU" sz="1400" b="1" dirty="0">
                <a:solidFill>
                  <a:schemeClr val="tx1"/>
                </a:solidFill>
                <a:cs typeface="Arial" panose="020B0604020202020204" pitchFamily="34" charset="0"/>
                <a:sym typeface="Arial" panose="020B0604020202020204" pitchFamily="34" charset="0"/>
              </a:rPr>
              <a:t>Льготные условия экономического функционирования</a:t>
            </a:r>
            <a:br>
              <a:rPr lang="ru-RU" sz="1400" b="1" dirty="0">
                <a:solidFill>
                  <a:schemeClr val="tx1"/>
                </a:solidFill>
                <a:cs typeface="Arial" panose="020B0604020202020204" pitchFamily="34" charset="0"/>
                <a:sym typeface="Arial" panose="020B0604020202020204" pitchFamily="34" charset="0"/>
              </a:rPr>
            </a:br>
            <a:r>
              <a:rPr lang="ru-RU" sz="1400" b="1" dirty="0">
                <a:solidFill>
                  <a:schemeClr val="tx1"/>
                </a:solidFill>
                <a:cs typeface="Arial" panose="020B0604020202020204" pitchFamily="34" charset="0"/>
                <a:sym typeface="Arial" panose="020B0604020202020204" pitchFamily="34" charset="0"/>
              </a:rPr>
              <a:t>в регионах слабой обеспеченности – ТОР-РИП. Начальные этапы исследований на площадях, недоступных обычным способом, следует поощрять преференциями и льготами.</a:t>
            </a:r>
            <a:endParaRPr lang="ru-RU" sz="1400" b="1" dirty="0">
              <a:solidFill>
                <a:schemeClr val="tx1"/>
              </a:solidFill>
              <a:cs typeface="Arial" panose="020B0604020202020204" pitchFamily="34" charset="0"/>
            </a:endParaRPr>
          </a:p>
        </p:txBody>
      </p:sp>
      <p:sp>
        <p:nvSpPr>
          <p:cNvPr id="8" name="Прямоугольник: скругленные углы 7">
            <a:extLst>
              <a:ext uri="{FF2B5EF4-FFF2-40B4-BE49-F238E27FC236}">
                <a16:creationId xmlns:a16="http://schemas.microsoft.com/office/drawing/2014/main" id="{3CC86666-5722-5751-D4D9-FCC903174EF9}"/>
              </a:ext>
            </a:extLst>
          </p:cNvPr>
          <p:cNvSpPr/>
          <p:nvPr/>
        </p:nvSpPr>
        <p:spPr>
          <a:xfrm>
            <a:off x="6853237" y="1304925"/>
            <a:ext cx="4679951" cy="4716462"/>
          </a:xfrm>
          <a:prstGeom prst="roundRect">
            <a:avLst>
              <a:gd name="adj" fmla="val 2000"/>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324000" tIns="720000" rIns="216000" rtlCol="0" anchor="ctr"/>
          <a:lstStyle/>
          <a:p>
            <a:r>
              <a:rPr lang="ru-RU" sz="1750" dirty="0">
                <a:solidFill>
                  <a:schemeClr val="bg1"/>
                </a:solidFill>
                <a:latin typeface="+mj-lt"/>
                <a:cs typeface="Times New Roman"/>
              </a:rPr>
              <a:t>Комплексное развитие сервисов, которые на первый взгляд не связаны напрямую</a:t>
            </a:r>
            <a:br>
              <a:rPr lang="ru-RU" sz="1750" dirty="0">
                <a:solidFill>
                  <a:schemeClr val="bg1"/>
                </a:solidFill>
                <a:latin typeface="+mj-lt"/>
                <a:cs typeface="Times New Roman"/>
              </a:rPr>
            </a:br>
            <a:r>
              <a:rPr lang="ru-RU" sz="1750" dirty="0">
                <a:solidFill>
                  <a:schemeClr val="bg1"/>
                </a:solidFill>
                <a:latin typeface="+mj-lt"/>
                <a:cs typeface="Times New Roman"/>
              </a:rPr>
              <a:t>с геологической деятельностью, помогают обеспечить бесшовную организацию</a:t>
            </a:r>
            <a:br>
              <a:rPr lang="ru-RU" sz="1750" dirty="0">
                <a:solidFill>
                  <a:schemeClr val="bg1"/>
                </a:solidFill>
                <a:latin typeface="+mj-lt"/>
                <a:cs typeface="Times New Roman"/>
              </a:rPr>
            </a:br>
            <a:r>
              <a:rPr lang="ru-RU" sz="1750" dirty="0">
                <a:solidFill>
                  <a:schemeClr val="bg1"/>
                </a:solidFill>
                <a:latin typeface="+mj-lt"/>
                <a:cs typeface="Times New Roman"/>
              </a:rPr>
              <a:t>и функционирования геологических команд на территории развития</a:t>
            </a:r>
            <a:br>
              <a:rPr lang="ru-RU" sz="1750" dirty="0">
                <a:solidFill>
                  <a:schemeClr val="bg1"/>
                </a:solidFill>
                <a:latin typeface="+mj-lt"/>
                <a:cs typeface="Times New Roman"/>
              </a:rPr>
            </a:br>
            <a:r>
              <a:rPr lang="ru-RU" sz="1750" dirty="0">
                <a:solidFill>
                  <a:schemeClr val="bg1"/>
                </a:solidFill>
                <a:latin typeface="+mj-lt"/>
                <a:cs typeface="Times New Roman"/>
              </a:rPr>
              <a:t>и изучения. Развитие ключевых инфраструктурных направлений территории – залог взрывного роста МСБ.</a:t>
            </a:r>
          </a:p>
        </p:txBody>
      </p:sp>
      <p:pic>
        <p:nvPicPr>
          <p:cNvPr id="9" name="Graphic 150">
            <a:extLst>
              <a:ext uri="{FF2B5EF4-FFF2-40B4-BE49-F238E27FC236}">
                <a16:creationId xmlns:a16="http://schemas.microsoft.com/office/drawing/2014/main" id="{6F99C7DB-1EF6-82A7-50D9-426A8F4363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9032" y="1644959"/>
            <a:ext cx="788569" cy="788569"/>
          </a:xfrm>
          <a:prstGeom prst="rect">
            <a:avLst/>
          </a:prstGeom>
        </p:spPr>
      </p:pic>
      <p:sp>
        <p:nvSpPr>
          <p:cNvPr id="12" name="Заголовок 1">
            <a:extLst>
              <a:ext uri="{FF2B5EF4-FFF2-40B4-BE49-F238E27FC236}">
                <a16:creationId xmlns:a16="http://schemas.microsoft.com/office/drawing/2014/main" id="{96477CA4-4B96-F76C-BAA6-DC251CB66CEE}"/>
              </a:ext>
            </a:extLst>
          </p:cNvPr>
          <p:cNvSpPr>
            <a:spLocks noGrp="1"/>
          </p:cNvSpPr>
          <p:nvPr>
            <p:ph type="title"/>
          </p:nvPr>
        </p:nvSpPr>
        <p:spPr>
          <a:xfrm>
            <a:off x="854870" y="359031"/>
            <a:ext cx="10757257" cy="672185"/>
          </a:xfrm>
        </p:spPr>
        <p:txBody>
          <a:bodyPr vert="horz" lIns="0" tIns="45720" rIns="91440" bIns="45720" rtlCol="0" anchor="ctr">
            <a:normAutofit fontScale="90000"/>
          </a:bodyPr>
          <a:lstStyle/>
          <a:p>
            <a:r>
              <a:rPr lang="ru-RU" spc="-15" dirty="0">
                <a:solidFill>
                  <a:srgbClr val="000000"/>
                </a:solidFill>
              </a:rPr>
              <a:t>Другое</a:t>
            </a:r>
          </a:p>
        </p:txBody>
      </p:sp>
    </p:spTree>
    <p:extLst>
      <p:ext uri="{BB962C8B-B14F-4D97-AF65-F5344CB8AC3E}">
        <p14:creationId xmlns:p14="http://schemas.microsoft.com/office/powerpoint/2010/main" val="917746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6D40E55-40CB-4ADB-271C-ABE1ECBC7EA5}"/>
              </a:ext>
            </a:extLst>
          </p:cNvPr>
          <p:cNvSpPr txBox="1"/>
          <p:nvPr/>
        </p:nvSpPr>
        <p:spPr>
          <a:xfrm>
            <a:off x="842328" y="1103403"/>
            <a:ext cx="483466" cy="553998"/>
          </a:xfrm>
          <a:prstGeom prst="rect">
            <a:avLst/>
          </a:prstGeom>
          <a:noFill/>
        </p:spPr>
        <p:txBody>
          <a:bodyPr wrap="none" lIns="0" rtlCol="0">
            <a:spAutoFit/>
          </a:bodyPr>
          <a:lstStyle/>
          <a:p>
            <a:r>
              <a:rPr lang="ru-RU" sz="3000" dirty="0">
                <a:solidFill>
                  <a:srgbClr val="932C29"/>
                </a:solidFill>
              </a:rPr>
              <a:t>01</a:t>
            </a:r>
          </a:p>
        </p:txBody>
      </p:sp>
      <p:sp>
        <p:nvSpPr>
          <p:cNvPr id="27" name="Прямоугольник: скругленные углы 26">
            <a:extLst>
              <a:ext uri="{FF2B5EF4-FFF2-40B4-BE49-F238E27FC236}">
                <a16:creationId xmlns:a16="http://schemas.microsoft.com/office/drawing/2014/main" id="{7EAFF74B-77D1-2D73-2BB5-45F96AD0BD3B}"/>
              </a:ext>
            </a:extLst>
          </p:cNvPr>
          <p:cNvSpPr/>
          <p:nvPr/>
        </p:nvSpPr>
        <p:spPr>
          <a:xfrm>
            <a:off x="849441" y="1603927"/>
            <a:ext cx="5146231" cy="953151"/>
          </a:xfrm>
          <a:prstGeom prst="roundRect">
            <a:avLst>
              <a:gd name="adj" fmla="val 9459"/>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rIns="48000" rtlCol="0" anchor="ctr"/>
          <a:lstStyle/>
          <a:p>
            <a:pPr>
              <a:lnSpc>
                <a:spcPct val="90000"/>
              </a:lnSpc>
              <a:spcBef>
                <a:spcPts val="76"/>
              </a:spcBef>
            </a:pPr>
            <a:r>
              <a:rPr lang="ru-RU" sz="1300" b="1" spc="21" dirty="0">
                <a:solidFill>
                  <a:schemeClr val="tx1"/>
                </a:solidFill>
                <a:cs typeface="Arial"/>
              </a:rPr>
              <a:t>Основа для развития МСБ </a:t>
            </a:r>
            <a:r>
              <a:rPr lang="ru-RU" sz="1300" spc="21" dirty="0">
                <a:solidFill>
                  <a:schemeClr val="tx1"/>
                </a:solidFill>
                <a:cs typeface="Arial"/>
              </a:rPr>
              <a:t>– инфраструктурная обеспеченность площадей. Территории, которые смогли решить эту проблему</a:t>
            </a:r>
            <a:br>
              <a:rPr lang="ru-RU" sz="1300" spc="21" dirty="0">
                <a:solidFill>
                  <a:schemeClr val="tx1"/>
                </a:solidFill>
                <a:cs typeface="Arial"/>
              </a:rPr>
            </a:br>
            <a:r>
              <a:rPr lang="ru-RU" sz="1300" spc="21" dirty="0">
                <a:solidFill>
                  <a:schemeClr val="tx1"/>
                </a:solidFill>
                <a:cs typeface="Arial"/>
              </a:rPr>
              <a:t>(в историческом периоде), сегодня имеют весьма значительную обеспеченность проектами горного сектора.</a:t>
            </a:r>
            <a:endParaRPr lang="ru-RU" sz="1300" dirty="0">
              <a:solidFill>
                <a:schemeClr val="tx1"/>
              </a:solidFill>
              <a:cs typeface="Arial"/>
            </a:endParaRPr>
          </a:p>
        </p:txBody>
      </p:sp>
      <p:sp>
        <p:nvSpPr>
          <p:cNvPr id="30" name="TextBox 29">
            <a:extLst>
              <a:ext uri="{FF2B5EF4-FFF2-40B4-BE49-F238E27FC236}">
                <a16:creationId xmlns:a16="http://schemas.microsoft.com/office/drawing/2014/main" id="{5B129D39-A9C0-8FAC-6FFA-40C1D41AC55D}"/>
              </a:ext>
            </a:extLst>
          </p:cNvPr>
          <p:cNvSpPr txBox="1"/>
          <p:nvPr/>
        </p:nvSpPr>
        <p:spPr>
          <a:xfrm>
            <a:off x="6355988" y="1103403"/>
            <a:ext cx="483466" cy="553998"/>
          </a:xfrm>
          <a:prstGeom prst="rect">
            <a:avLst/>
          </a:prstGeom>
          <a:noFill/>
        </p:spPr>
        <p:txBody>
          <a:bodyPr wrap="none" lIns="0" rtlCol="0">
            <a:spAutoFit/>
          </a:bodyPr>
          <a:lstStyle/>
          <a:p>
            <a:r>
              <a:rPr lang="ru-RU" sz="3000" dirty="0">
                <a:solidFill>
                  <a:srgbClr val="932C29"/>
                </a:solidFill>
              </a:rPr>
              <a:t>02</a:t>
            </a:r>
          </a:p>
        </p:txBody>
      </p:sp>
      <p:sp>
        <p:nvSpPr>
          <p:cNvPr id="32" name="Прямоугольник: скругленные углы 31">
            <a:extLst>
              <a:ext uri="{FF2B5EF4-FFF2-40B4-BE49-F238E27FC236}">
                <a16:creationId xmlns:a16="http://schemas.microsoft.com/office/drawing/2014/main" id="{958AFA69-41FD-0067-5B18-75E38701B073}"/>
              </a:ext>
            </a:extLst>
          </p:cNvPr>
          <p:cNvSpPr/>
          <p:nvPr/>
        </p:nvSpPr>
        <p:spPr>
          <a:xfrm>
            <a:off x="6380481" y="1603925"/>
            <a:ext cx="5146231" cy="953151"/>
          </a:xfrm>
          <a:prstGeom prst="roundRect">
            <a:avLst>
              <a:gd name="adj" fmla="val 9459"/>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rIns="48000" rtlCol="0" anchor="ctr"/>
          <a:lstStyle/>
          <a:p>
            <a:pPr marR="3080">
              <a:lnSpc>
                <a:spcPct val="90000"/>
              </a:lnSpc>
              <a:spcBef>
                <a:spcPts val="60"/>
              </a:spcBef>
            </a:pPr>
            <a:r>
              <a:rPr lang="ru-RU" sz="1300" spc="9" dirty="0">
                <a:solidFill>
                  <a:schemeClr val="tx1"/>
                </a:solidFill>
                <a:cs typeface="Arial"/>
              </a:rPr>
              <a:t>Информационная открытость и оперативность в обмене данными – </a:t>
            </a:r>
            <a:r>
              <a:rPr lang="ru-RU" sz="1300" b="1" spc="9" dirty="0">
                <a:solidFill>
                  <a:schemeClr val="tx1"/>
                </a:solidFill>
                <a:cs typeface="Arial"/>
              </a:rPr>
              <a:t>залог достоверного изучения территорий</a:t>
            </a:r>
            <a:r>
              <a:rPr lang="ru-RU" sz="1300" spc="9" dirty="0">
                <a:solidFill>
                  <a:schemeClr val="tx1"/>
                </a:solidFill>
                <a:cs typeface="Arial"/>
              </a:rPr>
              <a:t>. В районах, где каждый грамм сведений дается путем значительных усилий, доступ</a:t>
            </a:r>
            <a:br>
              <a:rPr lang="ru-RU" sz="1300" spc="9" dirty="0">
                <a:solidFill>
                  <a:schemeClr val="tx1"/>
                </a:solidFill>
                <a:cs typeface="Arial"/>
              </a:rPr>
            </a:br>
            <a:r>
              <a:rPr lang="ru-RU" sz="1300" spc="9" dirty="0">
                <a:solidFill>
                  <a:schemeClr val="tx1"/>
                </a:solidFill>
                <a:cs typeface="Arial"/>
              </a:rPr>
              <a:t>к архивам критически значим.</a:t>
            </a:r>
            <a:endParaRPr lang="ru-RU" sz="1300" dirty="0">
              <a:solidFill>
                <a:schemeClr val="tx1"/>
              </a:solidFill>
              <a:cs typeface="Arial"/>
            </a:endParaRPr>
          </a:p>
        </p:txBody>
      </p:sp>
      <p:sp>
        <p:nvSpPr>
          <p:cNvPr id="33" name="TextBox 32">
            <a:extLst>
              <a:ext uri="{FF2B5EF4-FFF2-40B4-BE49-F238E27FC236}">
                <a16:creationId xmlns:a16="http://schemas.microsoft.com/office/drawing/2014/main" id="{C2139856-CCCB-3720-1151-E902A4F1DF06}"/>
              </a:ext>
            </a:extLst>
          </p:cNvPr>
          <p:cNvSpPr txBox="1"/>
          <p:nvPr/>
        </p:nvSpPr>
        <p:spPr>
          <a:xfrm>
            <a:off x="844021" y="2771699"/>
            <a:ext cx="483466" cy="553998"/>
          </a:xfrm>
          <a:prstGeom prst="rect">
            <a:avLst/>
          </a:prstGeom>
          <a:noFill/>
        </p:spPr>
        <p:txBody>
          <a:bodyPr wrap="none" lIns="0" rtlCol="0">
            <a:spAutoFit/>
          </a:bodyPr>
          <a:lstStyle/>
          <a:p>
            <a:r>
              <a:rPr lang="ru-RU" sz="3000" dirty="0">
                <a:solidFill>
                  <a:srgbClr val="932C29"/>
                </a:solidFill>
              </a:rPr>
              <a:t>03</a:t>
            </a:r>
          </a:p>
        </p:txBody>
      </p:sp>
      <p:sp>
        <p:nvSpPr>
          <p:cNvPr id="34" name="Прямоугольник: скругленные углы 33">
            <a:extLst>
              <a:ext uri="{FF2B5EF4-FFF2-40B4-BE49-F238E27FC236}">
                <a16:creationId xmlns:a16="http://schemas.microsoft.com/office/drawing/2014/main" id="{A1B20F99-7AA2-1C51-CF84-FA6016A8015F}"/>
              </a:ext>
            </a:extLst>
          </p:cNvPr>
          <p:cNvSpPr/>
          <p:nvPr/>
        </p:nvSpPr>
        <p:spPr>
          <a:xfrm>
            <a:off x="849441" y="3286700"/>
            <a:ext cx="5146231" cy="1020103"/>
          </a:xfrm>
          <a:prstGeom prst="roundRect">
            <a:avLst>
              <a:gd name="adj" fmla="val 9459"/>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rIns="48000" rtlCol="0" anchor="ctr"/>
          <a:lstStyle/>
          <a:p>
            <a:pPr marR="277624">
              <a:lnSpc>
                <a:spcPct val="90000"/>
              </a:lnSpc>
              <a:spcBef>
                <a:spcPts val="60"/>
              </a:spcBef>
            </a:pPr>
            <a:r>
              <a:rPr lang="ru-RU" sz="1300" spc="12" dirty="0">
                <a:solidFill>
                  <a:schemeClr val="tx1"/>
                </a:solidFill>
                <a:cs typeface="Arial"/>
              </a:rPr>
              <a:t>Обеспечение участников процесса геологического изучения материально-технической базой и доступом к мобильности </a:t>
            </a:r>
            <a:r>
              <a:rPr lang="ru-RU" sz="1300" b="1" spc="12" dirty="0">
                <a:solidFill>
                  <a:schemeClr val="tx1"/>
                </a:solidFill>
                <a:cs typeface="Arial"/>
              </a:rPr>
              <a:t>важнейшая задача для оптимального использования короткого Чукотского лета наилучшим способом. </a:t>
            </a:r>
            <a:r>
              <a:rPr lang="ru-RU" sz="1300" spc="12" dirty="0">
                <a:solidFill>
                  <a:schemeClr val="tx1"/>
                </a:solidFill>
                <a:cs typeface="Arial"/>
              </a:rPr>
              <a:t>Бурить можно и зимой, изучать геологию на поверхности – нет.</a:t>
            </a:r>
            <a:endParaRPr lang="ru-RU" sz="1300" dirty="0">
              <a:solidFill>
                <a:schemeClr val="tx1"/>
              </a:solidFill>
              <a:cs typeface="Arial"/>
            </a:endParaRPr>
          </a:p>
        </p:txBody>
      </p:sp>
      <p:sp>
        <p:nvSpPr>
          <p:cNvPr id="35" name="TextBox 34">
            <a:extLst>
              <a:ext uri="{FF2B5EF4-FFF2-40B4-BE49-F238E27FC236}">
                <a16:creationId xmlns:a16="http://schemas.microsoft.com/office/drawing/2014/main" id="{1EB7C649-3154-23EE-4022-16AC535F2815}"/>
              </a:ext>
            </a:extLst>
          </p:cNvPr>
          <p:cNvSpPr txBox="1"/>
          <p:nvPr/>
        </p:nvSpPr>
        <p:spPr>
          <a:xfrm>
            <a:off x="6355988" y="2761539"/>
            <a:ext cx="483466" cy="553998"/>
          </a:xfrm>
          <a:prstGeom prst="rect">
            <a:avLst/>
          </a:prstGeom>
          <a:noFill/>
        </p:spPr>
        <p:txBody>
          <a:bodyPr wrap="none" lIns="0" rtlCol="0">
            <a:spAutoFit/>
          </a:bodyPr>
          <a:lstStyle/>
          <a:p>
            <a:r>
              <a:rPr lang="ru-RU" sz="3000" dirty="0">
                <a:solidFill>
                  <a:srgbClr val="932C29"/>
                </a:solidFill>
              </a:rPr>
              <a:t>04</a:t>
            </a:r>
          </a:p>
        </p:txBody>
      </p:sp>
      <p:sp>
        <p:nvSpPr>
          <p:cNvPr id="36" name="Прямоугольник: скругленные углы 35">
            <a:extLst>
              <a:ext uri="{FF2B5EF4-FFF2-40B4-BE49-F238E27FC236}">
                <a16:creationId xmlns:a16="http://schemas.microsoft.com/office/drawing/2014/main" id="{C570E1DC-8326-2A16-63AB-90739BDD09E2}"/>
              </a:ext>
            </a:extLst>
          </p:cNvPr>
          <p:cNvSpPr/>
          <p:nvPr/>
        </p:nvSpPr>
        <p:spPr>
          <a:xfrm>
            <a:off x="6380481" y="3296861"/>
            <a:ext cx="5146231" cy="1020101"/>
          </a:xfrm>
          <a:prstGeom prst="roundRect">
            <a:avLst>
              <a:gd name="adj" fmla="val 9459"/>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rIns="0" rtlCol="0" anchor="ctr"/>
          <a:lstStyle/>
          <a:p>
            <a:pPr>
              <a:lnSpc>
                <a:spcPct val="90000"/>
              </a:lnSpc>
              <a:spcBef>
                <a:spcPts val="76"/>
              </a:spcBef>
            </a:pPr>
            <a:r>
              <a:rPr lang="ru-RU" sz="1300" b="1" spc="12" dirty="0">
                <a:solidFill>
                  <a:schemeClr val="tx1"/>
                </a:solidFill>
                <a:cs typeface="Arial"/>
              </a:rPr>
              <a:t>Участие государства в процессе изучения возможно</a:t>
            </a:r>
            <a:br>
              <a:rPr lang="ru-RU" sz="1300" b="1" spc="12" dirty="0">
                <a:solidFill>
                  <a:schemeClr val="tx1"/>
                </a:solidFill>
                <a:cs typeface="Arial"/>
              </a:rPr>
            </a:br>
            <a:r>
              <a:rPr lang="ru-RU" sz="1300" b="1" spc="12" dirty="0">
                <a:solidFill>
                  <a:schemeClr val="tx1"/>
                </a:solidFill>
                <a:cs typeface="Arial"/>
              </a:rPr>
              <a:t>и необходимо: </a:t>
            </a:r>
            <a:r>
              <a:rPr lang="ru-RU" sz="1300" spc="12" dirty="0">
                <a:solidFill>
                  <a:schemeClr val="tx1"/>
                </a:solidFill>
                <a:cs typeface="Arial"/>
              </a:rPr>
              <a:t>в виде СП с Недропользователями, допуска Недропользователей до реализации государственных проектов,</a:t>
            </a:r>
            <a:br>
              <a:rPr lang="ru-RU" sz="1300" spc="12" dirty="0">
                <a:solidFill>
                  <a:schemeClr val="tx1"/>
                </a:solidFill>
                <a:cs typeface="Arial"/>
              </a:rPr>
            </a:br>
            <a:r>
              <a:rPr lang="ru-RU" sz="1300" spc="12" dirty="0">
                <a:solidFill>
                  <a:schemeClr val="tx1"/>
                </a:solidFill>
                <a:cs typeface="Arial"/>
              </a:rPr>
              <a:t>в виде обеспечения льготными режимами функционирования и т.д.</a:t>
            </a:r>
            <a:endParaRPr lang="ru-RU" sz="1300" dirty="0">
              <a:solidFill>
                <a:schemeClr val="tx1"/>
              </a:solidFill>
              <a:cs typeface="Arial"/>
            </a:endParaRPr>
          </a:p>
        </p:txBody>
      </p:sp>
      <p:sp>
        <p:nvSpPr>
          <p:cNvPr id="37" name="TextBox 36">
            <a:extLst>
              <a:ext uri="{FF2B5EF4-FFF2-40B4-BE49-F238E27FC236}">
                <a16:creationId xmlns:a16="http://schemas.microsoft.com/office/drawing/2014/main" id="{40A5888C-6B24-5073-71E0-B33472B6357A}"/>
              </a:ext>
            </a:extLst>
          </p:cNvPr>
          <p:cNvSpPr txBox="1"/>
          <p:nvPr/>
        </p:nvSpPr>
        <p:spPr>
          <a:xfrm>
            <a:off x="846244" y="4521423"/>
            <a:ext cx="483466" cy="553998"/>
          </a:xfrm>
          <a:prstGeom prst="rect">
            <a:avLst/>
          </a:prstGeom>
          <a:noFill/>
        </p:spPr>
        <p:txBody>
          <a:bodyPr wrap="none" lIns="0" rtlCol="0">
            <a:spAutoFit/>
          </a:bodyPr>
          <a:lstStyle/>
          <a:p>
            <a:r>
              <a:rPr lang="ru-RU" sz="3000" dirty="0">
                <a:solidFill>
                  <a:srgbClr val="932C29"/>
                </a:solidFill>
              </a:rPr>
              <a:t>05</a:t>
            </a:r>
          </a:p>
        </p:txBody>
      </p:sp>
      <p:sp>
        <p:nvSpPr>
          <p:cNvPr id="38" name="Прямоугольник: скругленные углы 37">
            <a:extLst>
              <a:ext uri="{FF2B5EF4-FFF2-40B4-BE49-F238E27FC236}">
                <a16:creationId xmlns:a16="http://schemas.microsoft.com/office/drawing/2014/main" id="{6B91986D-AA75-8051-0415-68C109C73B8F}"/>
              </a:ext>
            </a:extLst>
          </p:cNvPr>
          <p:cNvSpPr/>
          <p:nvPr/>
        </p:nvSpPr>
        <p:spPr>
          <a:xfrm>
            <a:off x="844361" y="5071729"/>
            <a:ext cx="5146231" cy="953151"/>
          </a:xfrm>
          <a:prstGeom prst="roundRect">
            <a:avLst>
              <a:gd name="adj" fmla="val 9459"/>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rIns="48000" rtlCol="0" anchor="ctr"/>
          <a:lstStyle/>
          <a:p>
            <a:pPr>
              <a:lnSpc>
                <a:spcPct val="90000"/>
              </a:lnSpc>
              <a:spcBef>
                <a:spcPts val="76"/>
              </a:spcBef>
            </a:pPr>
            <a:r>
              <a:rPr lang="ru-RU" sz="1300" b="1" spc="9" dirty="0">
                <a:solidFill>
                  <a:schemeClr val="tx1"/>
                </a:solidFill>
                <a:cs typeface="Arial"/>
              </a:rPr>
              <a:t>Лабораторное развитие региона и наращивание</a:t>
            </a:r>
            <a:r>
              <a:rPr lang="ru-RU" sz="1300" spc="9" dirty="0">
                <a:solidFill>
                  <a:schemeClr val="tx1"/>
                </a:solidFill>
                <a:cs typeface="Arial"/>
              </a:rPr>
              <a:t> постоянно присутствующих специалистов узкой направленности в регионе </a:t>
            </a:r>
            <a:r>
              <a:rPr lang="ru-RU" sz="1300" b="1" spc="9" dirty="0">
                <a:solidFill>
                  <a:schemeClr val="tx1"/>
                </a:solidFill>
                <a:cs typeface="Arial"/>
              </a:rPr>
              <a:t>важно для ускорения камеральных работ.</a:t>
            </a:r>
            <a:endParaRPr lang="ru-RU" sz="1300" b="1" dirty="0">
              <a:solidFill>
                <a:schemeClr val="tx1"/>
              </a:solidFill>
              <a:cs typeface="Arial"/>
            </a:endParaRPr>
          </a:p>
        </p:txBody>
      </p:sp>
      <p:sp>
        <p:nvSpPr>
          <p:cNvPr id="39" name="TextBox 38">
            <a:extLst>
              <a:ext uri="{FF2B5EF4-FFF2-40B4-BE49-F238E27FC236}">
                <a16:creationId xmlns:a16="http://schemas.microsoft.com/office/drawing/2014/main" id="{09B50D58-5CF6-BEA2-A9F9-B2FF0059DB62}"/>
              </a:ext>
            </a:extLst>
          </p:cNvPr>
          <p:cNvSpPr txBox="1"/>
          <p:nvPr/>
        </p:nvSpPr>
        <p:spPr>
          <a:xfrm>
            <a:off x="6355988" y="4521423"/>
            <a:ext cx="483466" cy="553998"/>
          </a:xfrm>
          <a:prstGeom prst="rect">
            <a:avLst/>
          </a:prstGeom>
          <a:noFill/>
        </p:spPr>
        <p:txBody>
          <a:bodyPr wrap="none" lIns="0" rtlCol="0">
            <a:spAutoFit/>
          </a:bodyPr>
          <a:lstStyle/>
          <a:p>
            <a:r>
              <a:rPr lang="ru-RU" sz="3000" dirty="0">
                <a:solidFill>
                  <a:srgbClr val="932C29"/>
                </a:solidFill>
              </a:rPr>
              <a:t>06</a:t>
            </a:r>
          </a:p>
        </p:txBody>
      </p:sp>
      <p:sp>
        <p:nvSpPr>
          <p:cNvPr id="40" name="Прямоугольник: скругленные углы 39">
            <a:extLst>
              <a:ext uri="{FF2B5EF4-FFF2-40B4-BE49-F238E27FC236}">
                <a16:creationId xmlns:a16="http://schemas.microsoft.com/office/drawing/2014/main" id="{06EBA82B-B0A3-0D3B-D1B4-A99507D9DAD6}"/>
              </a:ext>
            </a:extLst>
          </p:cNvPr>
          <p:cNvSpPr/>
          <p:nvPr/>
        </p:nvSpPr>
        <p:spPr>
          <a:xfrm>
            <a:off x="6380481" y="5071729"/>
            <a:ext cx="5146231" cy="953151"/>
          </a:xfrm>
          <a:prstGeom prst="roundRect">
            <a:avLst>
              <a:gd name="adj" fmla="val 9459"/>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144000" rIns="48000" rtlCol="0" anchor="ctr"/>
          <a:lstStyle/>
          <a:p>
            <a:pPr marR="135154">
              <a:lnSpc>
                <a:spcPct val="90000"/>
              </a:lnSpc>
              <a:spcBef>
                <a:spcPts val="60"/>
              </a:spcBef>
            </a:pPr>
            <a:r>
              <a:rPr lang="ru-RU" sz="1300" spc="12" dirty="0">
                <a:solidFill>
                  <a:schemeClr val="tx1"/>
                </a:solidFill>
                <a:cs typeface="Arial"/>
              </a:rPr>
              <a:t>Региональные геологические основы, отвечающие современным представлениям о металлогении – </a:t>
            </a:r>
            <a:r>
              <a:rPr lang="ru-RU" sz="1300" b="1" spc="12" dirty="0">
                <a:solidFill>
                  <a:schemeClr val="tx1"/>
                </a:solidFill>
                <a:cs typeface="Arial"/>
              </a:rPr>
              <a:t>база для всех открытий.</a:t>
            </a:r>
            <a:r>
              <a:rPr lang="ru-RU" sz="1300" spc="12" dirty="0">
                <a:solidFill>
                  <a:schemeClr val="tx1"/>
                </a:solidFill>
                <a:cs typeface="Arial"/>
              </a:rPr>
              <a:t> Невозможно искать месторождения на локальном уровне,</a:t>
            </a:r>
            <a:br>
              <a:rPr lang="ru-RU" sz="1300" spc="12" dirty="0">
                <a:solidFill>
                  <a:schemeClr val="tx1"/>
                </a:solidFill>
                <a:cs typeface="Arial"/>
              </a:rPr>
            </a:br>
            <a:r>
              <a:rPr lang="ru-RU" sz="1300" spc="12" dirty="0">
                <a:solidFill>
                  <a:schemeClr val="tx1"/>
                </a:solidFill>
                <a:cs typeface="Arial"/>
              </a:rPr>
              <a:t>не имея корректного представления о региональной реологии.</a:t>
            </a:r>
            <a:endParaRPr lang="ru-RU" sz="1300" dirty="0">
              <a:solidFill>
                <a:schemeClr val="tx1"/>
              </a:solidFill>
              <a:cs typeface="Arial"/>
            </a:endParaRPr>
          </a:p>
        </p:txBody>
      </p:sp>
      <p:sp>
        <p:nvSpPr>
          <p:cNvPr id="5" name="Заголовок 1">
            <a:extLst>
              <a:ext uri="{FF2B5EF4-FFF2-40B4-BE49-F238E27FC236}">
                <a16:creationId xmlns:a16="http://schemas.microsoft.com/office/drawing/2014/main" id="{3FF0D385-E911-332D-2E52-F7CC0AF8862C}"/>
              </a:ext>
            </a:extLst>
          </p:cNvPr>
          <p:cNvSpPr>
            <a:spLocks noGrp="1"/>
          </p:cNvSpPr>
          <p:nvPr>
            <p:ph type="title"/>
          </p:nvPr>
        </p:nvSpPr>
        <p:spPr>
          <a:xfrm>
            <a:off x="854870" y="359031"/>
            <a:ext cx="10757257" cy="672185"/>
          </a:xfrm>
        </p:spPr>
        <p:txBody>
          <a:bodyPr vert="horz" lIns="0" tIns="45720" rIns="91440" bIns="45720" rtlCol="0" anchor="ctr">
            <a:normAutofit fontScale="90000"/>
          </a:bodyPr>
          <a:lstStyle/>
          <a:p>
            <a:r>
              <a:rPr lang="ru-RU" spc="-15" dirty="0">
                <a:solidFill>
                  <a:srgbClr val="000000"/>
                </a:solidFill>
              </a:rPr>
              <a:t>Общие выводы для обсуждения</a:t>
            </a:r>
          </a:p>
        </p:txBody>
      </p:sp>
    </p:spTree>
    <p:extLst>
      <p:ext uri="{BB962C8B-B14F-4D97-AF65-F5344CB8AC3E}">
        <p14:creationId xmlns:p14="http://schemas.microsoft.com/office/powerpoint/2010/main" val="1498213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B0BFBA4-3124-274A-C37B-86A44D1E5CC5}"/>
              </a:ext>
            </a:extLst>
          </p:cNvPr>
          <p:cNvSpPr txBox="1">
            <a:spLocks noGrp="1"/>
          </p:cNvSpPr>
          <p:nvPr>
            <p:ph type="title"/>
          </p:nvPr>
        </p:nvSpPr>
        <p:spPr>
          <a:xfrm>
            <a:off x="838200" y="365125"/>
            <a:ext cx="10694988" cy="744204"/>
          </a:xfrm>
          <a:prstGeom prst="rect">
            <a:avLst/>
          </a:prstGeom>
        </p:spPr>
        <p:txBody>
          <a:bodyPr vert="horz" wrap="square" lIns="0" tIns="5487" rIns="0" bIns="0" rtlCol="0" anchor="t">
            <a:spAutoFit/>
          </a:bodyPr>
          <a:lstStyle/>
          <a:p>
            <a:pPr marL="5776">
              <a:lnSpc>
                <a:spcPct val="100000"/>
              </a:lnSpc>
              <a:spcBef>
                <a:spcPts val="43"/>
              </a:spcBef>
            </a:pPr>
            <a:r>
              <a:rPr lang="ru-RU" spc="-11" dirty="0">
                <a:solidFill>
                  <a:srgbClr val="000000"/>
                </a:solidFill>
              </a:rPr>
              <a:t>Основа ГРР</a:t>
            </a:r>
            <a:endParaRPr dirty="0"/>
          </a:p>
        </p:txBody>
      </p:sp>
      <p:sp>
        <p:nvSpPr>
          <p:cNvPr id="3" name="Прямоугольник: скругленные углы 2">
            <a:extLst>
              <a:ext uri="{FF2B5EF4-FFF2-40B4-BE49-F238E27FC236}">
                <a16:creationId xmlns:a16="http://schemas.microsoft.com/office/drawing/2014/main" id="{3D720543-2161-90A1-458B-0C13F3E53FF0}"/>
              </a:ext>
            </a:extLst>
          </p:cNvPr>
          <p:cNvSpPr/>
          <p:nvPr/>
        </p:nvSpPr>
        <p:spPr>
          <a:xfrm>
            <a:off x="4401766" y="2426139"/>
            <a:ext cx="3589506" cy="2289907"/>
          </a:xfrm>
          <a:prstGeom prst="roundRect">
            <a:avLst>
              <a:gd name="adj" fmla="val 4508"/>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Геологоразведочные работы поисковой и оценочной стадий являются </a:t>
            </a:r>
            <a:r>
              <a:rPr lang="ru-RU" b="1" dirty="0">
                <a:solidFill>
                  <a:schemeClr val="bg1"/>
                </a:solidFill>
                <a:latin typeface="+mj-lt"/>
                <a:cs typeface="Times New Roman"/>
              </a:rPr>
              <a:t>основой формирования прочной МСБ </a:t>
            </a:r>
            <a:r>
              <a:rPr lang="ru-RU" dirty="0">
                <a:solidFill>
                  <a:schemeClr val="bg1"/>
                </a:solidFill>
                <a:latin typeface="+mj-lt"/>
                <a:cs typeface="Times New Roman"/>
              </a:rPr>
              <a:t>как частных Недропользователей,</a:t>
            </a:r>
            <a:br>
              <a:rPr lang="ru-RU" dirty="0">
                <a:solidFill>
                  <a:schemeClr val="bg1"/>
                </a:solidFill>
                <a:latin typeface="+mj-lt"/>
                <a:cs typeface="Times New Roman"/>
              </a:rPr>
            </a:br>
            <a:r>
              <a:rPr lang="ru-RU" dirty="0">
                <a:solidFill>
                  <a:schemeClr val="bg1"/>
                </a:solidFill>
                <a:latin typeface="+mj-lt"/>
                <a:cs typeface="Times New Roman"/>
              </a:rPr>
              <a:t>так и Государства в целом</a:t>
            </a:r>
            <a:endParaRPr lang="ru-RU" dirty="0">
              <a:solidFill>
                <a:schemeClr val="bg1"/>
              </a:solidFill>
              <a:latin typeface="+mj-lt"/>
              <a:cs typeface="Arial"/>
            </a:endParaRPr>
          </a:p>
        </p:txBody>
      </p:sp>
      <p:sp>
        <p:nvSpPr>
          <p:cNvPr id="4" name="Прямоугольник: скругленные углы 3">
            <a:extLst>
              <a:ext uri="{FF2B5EF4-FFF2-40B4-BE49-F238E27FC236}">
                <a16:creationId xmlns:a16="http://schemas.microsoft.com/office/drawing/2014/main" id="{1929EC0B-AF04-41AC-6FE8-4F7226A01BA8}"/>
              </a:ext>
            </a:extLst>
          </p:cNvPr>
          <p:cNvSpPr/>
          <p:nvPr/>
        </p:nvSpPr>
        <p:spPr>
          <a:xfrm>
            <a:off x="4401766" y="1502368"/>
            <a:ext cx="3589506" cy="779462"/>
          </a:xfrm>
          <a:prstGeom prst="roundRect">
            <a:avLst>
              <a:gd name="adj" fmla="val 16326"/>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b="1" dirty="0">
                <a:solidFill>
                  <a:schemeClr val="tx1"/>
                </a:solidFill>
              </a:rPr>
              <a:t>Логистика</a:t>
            </a:r>
          </a:p>
        </p:txBody>
      </p:sp>
      <p:sp>
        <p:nvSpPr>
          <p:cNvPr id="5" name="Прямоугольник: скругленные углы 4">
            <a:extLst>
              <a:ext uri="{FF2B5EF4-FFF2-40B4-BE49-F238E27FC236}">
                <a16:creationId xmlns:a16="http://schemas.microsoft.com/office/drawing/2014/main" id="{B19521F3-769C-1920-FD14-A06F27022D0E}"/>
              </a:ext>
            </a:extLst>
          </p:cNvPr>
          <p:cNvSpPr/>
          <p:nvPr/>
        </p:nvSpPr>
        <p:spPr>
          <a:xfrm>
            <a:off x="4401766" y="4860356"/>
            <a:ext cx="3589506" cy="779462"/>
          </a:xfrm>
          <a:prstGeom prst="roundRect">
            <a:avLst>
              <a:gd name="adj" fmla="val 16326"/>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b="1" dirty="0">
                <a:solidFill>
                  <a:schemeClr val="tx1"/>
                </a:solidFill>
              </a:rPr>
              <a:t>Мобильность</a:t>
            </a:r>
          </a:p>
        </p:txBody>
      </p:sp>
      <p:sp>
        <p:nvSpPr>
          <p:cNvPr id="6" name="Прямоугольник: скругленные углы 5">
            <a:extLst>
              <a:ext uri="{FF2B5EF4-FFF2-40B4-BE49-F238E27FC236}">
                <a16:creationId xmlns:a16="http://schemas.microsoft.com/office/drawing/2014/main" id="{D761DCA1-EA2B-B864-066A-B96DD6EE7E53}"/>
              </a:ext>
            </a:extLst>
          </p:cNvPr>
          <p:cNvSpPr/>
          <p:nvPr/>
        </p:nvSpPr>
        <p:spPr>
          <a:xfrm>
            <a:off x="843640" y="1502368"/>
            <a:ext cx="3426803" cy="779462"/>
          </a:xfrm>
          <a:prstGeom prst="round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ru-RU" b="1" dirty="0">
                <a:solidFill>
                  <a:schemeClr val="tx1"/>
                </a:solidFill>
              </a:rPr>
              <a:t>Материально-техническое обеспечение</a:t>
            </a:r>
          </a:p>
        </p:txBody>
      </p:sp>
      <p:sp>
        <p:nvSpPr>
          <p:cNvPr id="7" name="Прямоугольник: скругленные углы 6">
            <a:extLst>
              <a:ext uri="{FF2B5EF4-FFF2-40B4-BE49-F238E27FC236}">
                <a16:creationId xmlns:a16="http://schemas.microsoft.com/office/drawing/2014/main" id="{130A0D36-4DCA-5E80-7897-DA77EBD3FA02}"/>
              </a:ext>
            </a:extLst>
          </p:cNvPr>
          <p:cNvSpPr/>
          <p:nvPr/>
        </p:nvSpPr>
        <p:spPr>
          <a:xfrm>
            <a:off x="8122596" y="1502368"/>
            <a:ext cx="3427200" cy="779462"/>
          </a:xfrm>
          <a:prstGeom prst="roundRect">
            <a:avLst>
              <a:gd name="adj" fmla="val 16326"/>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b="1" dirty="0">
                <a:solidFill>
                  <a:schemeClr val="tx1"/>
                </a:solidFill>
              </a:rPr>
              <a:t>Доступ к информации</a:t>
            </a:r>
          </a:p>
        </p:txBody>
      </p:sp>
      <p:sp>
        <p:nvSpPr>
          <p:cNvPr id="8" name="Прямоугольник: скругленные углы 7">
            <a:extLst>
              <a:ext uri="{FF2B5EF4-FFF2-40B4-BE49-F238E27FC236}">
                <a16:creationId xmlns:a16="http://schemas.microsoft.com/office/drawing/2014/main" id="{D9DE7929-D34A-1C16-96B3-7A592B4C174A}"/>
              </a:ext>
            </a:extLst>
          </p:cNvPr>
          <p:cNvSpPr/>
          <p:nvPr/>
        </p:nvSpPr>
        <p:spPr>
          <a:xfrm>
            <a:off x="843640" y="2426139"/>
            <a:ext cx="3426803" cy="779462"/>
          </a:xfrm>
          <a:prstGeom prst="roundRect">
            <a:avLst>
              <a:gd name="adj" fmla="val 16326"/>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b="1" dirty="0">
                <a:solidFill>
                  <a:schemeClr val="tx1"/>
                </a:solidFill>
              </a:rPr>
              <a:t>Стратегия развития</a:t>
            </a:r>
          </a:p>
        </p:txBody>
      </p:sp>
      <p:sp>
        <p:nvSpPr>
          <p:cNvPr id="9" name="Прямоугольник: скругленные углы 8">
            <a:extLst>
              <a:ext uri="{FF2B5EF4-FFF2-40B4-BE49-F238E27FC236}">
                <a16:creationId xmlns:a16="http://schemas.microsoft.com/office/drawing/2014/main" id="{424031A7-C767-851E-8D1A-8D073A2326C9}"/>
              </a:ext>
            </a:extLst>
          </p:cNvPr>
          <p:cNvSpPr/>
          <p:nvPr/>
        </p:nvSpPr>
        <p:spPr>
          <a:xfrm>
            <a:off x="843640" y="3340875"/>
            <a:ext cx="3426803" cy="2298943"/>
          </a:xfrm>
          <a:prstGeom prst="roundRect">
            <a:avLst>
              <a:gd name="adj" fmla="val 5695"/>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b="1" dirty="0">
                <a:solidFill>
                  <a:schemeClr val="tx1"/>
                </a:solidFill>
              </a:rPr>
              <a:t>Поддержка государства</a:t>
            </a:r>
          </a:p>
        </p:txBody>
      </p:sp>
      <p:sp>
        <p:nvSpPr>
          <p:cNvPr id="10" name="Прямоугольник: скругленные углы 9">
            <a:extLst>
              <a:ext uri="{FF2B5EF4-FFF2-40B4-BE49-F238E27FC236}">
                <a16:creationId xmlns:a16="http://schemas.microsoft.com/office/drawing/2014/main" id="{8DD0422F-AAC3-5BC4-A2DB-198E30EFFB62}"/>
              </a:ext>
            </a:extLst>
          </p:cNvPr>
          <p:cNvSpPr/>
          <p:nvPr/>
        </p:nvSpPr>
        <p:spPr>
          <a:xfrm>
            <a:off x="8122596" y="4860356"/>
            <a:ext cx="3427200" cy="779462"/>
          </a:xfrm>
          <a:prstGeom prst="roundRect">
            <a:avLst>
              <a:gd name="adj" fmla="val 16326"/>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b="1" dirty="0">
                <a:solidFill>
                  <a:schemeClr val="tx1"/>
                </a:solidFill>
              </a:rPr>
              <a:t>Региональное геологическое изучение </a:t>
            </a:r>
          </a:p>
        </p:txBody>
      </p:sp>
      <p:sp>
        <p:nvSpPr>
          <p:cNvPr id="11" name="Прямоугольник: скругленные углы 10">
            <a:extLst>
              <a:ext uri="{FF2B5EF4-FFF2-40B4-BE49-F238E27FC236}">
                <a16:creationId xmlns:a16="http://schemas.microsoft.com/office/drawing/2014/main" id="{EDC17441-A841-6384-C67E-3A6EB77D8B15}"/>
              </a:ext>
            </a:extLst>
          </p:cNvPr>
          <p:cNvSpPr/>
          <p:nvPr/>
        </p:nvSpPr>
        <p:spPr>
          <a:xfrm>
            <a:off x="8122596" y="2437406"/>
            <a:ext cx="3427200" cy="1080000"/>
          </a:xfrm>
          <a:prstGeom prst="roundRect">
            <a:avLst>
              <a:gd name="adj" fmla="val 7389"/>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b="1" dirty="0">
                <a:solidFill>
                  <a:schemeClr val="tx1"/>
                </a:solidFill>
              </a:rPr>
              <a:t>Лабораторное обеспечение</a:t>
            </a:r>
          </a:p>
        </p:txBody>
      </p:sp>
      <p:sp>
        <p:nvSpPr>
          <p:cNvPr id="12" name="Прямоугольник: скругленные углы 11">
            <a:extLst>
              <a:ext uri="{FF2B5EF4-FFF2-40B4-BE49-F238E27FC236}">
                <a16:creationId xmlns:a16="http://schemas.microsoft.com/office/drawing/2014/main" id="{BE839ED6-61C8-CA5B-2185-0F0C1C426A69}"/>
              </a:ext>
            </a:extLst>
          </p:cNvPr>
          <p:cNvSpPr/>
          <p:nvPr/>
        </p:nvSpPr>
        <p:spPr>
          <a:xfrm>
            <a:off x="8122596" y="3636046"/>
            <a:ext cx="3427200" cy="1080000"/>
          </a:xfrm>
          <a:prstGeom prst="roundRect">
            <a:avLst>
              <a:gd name="adj" fmla="val 10211"/>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b="1" dirty="0" err="1">
                <a:solidFill>
                  <a:schemeClr val="tx1"/>
                </a:solidFill>
              </a:rPr>
              <a:t>Юниорная</a:t>
            </a:r>
            <a:r>
              <a:rPr lang="ru-RU" b="1" dirty="0">
                <a:solidFill>
                  <a:schemeClr val="tx1"/>
                </a:solidFill>
              </a:rPr>
              <a:t> деятельность</a:t>
            </a:r>
          </a:p>
        </p:txBody>
      </p:sp>
    </p:spTree>
    <p:extLst>
      <p:ext uri="{BB962C8B-B14F-4D97-AF65-F5344CB8AC3E}">
        <p14:creationId xmlns:p14="http://schemas.microsoft.com/office/powerpoint/2010/main" val="1022797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A8EE4-ED11-2038-ADAD-8C4C538F6AC5}"/>
            </a:ext>
          </a:extLst>
        </p:cNvPr>
        <p:cNvGrpSpPr/>
        <p:nvPr/>
      </p:nvGrpSpPr>
      <p:grpSpPr>
        <a:xfrm>
          <a:off x="0" y="0"/>
          <a:ext cx="0" cy="0"/>
          <a:chOff x="0" y="0"/>
          <a:chExt cx="0" cy="0"/>
        </a:xfrm>
      </p:grpSpPr>
      <p:sp>
        <p:nvSpPr>
          <p:cNvPr id="28" name="Прямоугольник: скругленные углы 27">
            <a:extLst>
              <a:ext uri="{FF2B5EF4-FFF2-40B4-BE49-F238E27FC236}">
                <a16:creationId xmlns:a16="http://schemas.microsoft.com/office/drawing/2014/main" id="{81EEFC14-2612-7F0B-9DD4-DA51BD173FCE}"/>
              </a:ext>
            </a:extLst>
          </p:cNvPr>
          <p:cNvSpPr/>
          <p:nvPr/>
        </p:nvSpPr>
        <p:spPr>
          <a:xfrm>
            <a:off x="848710" y="1276503"/>
            <a:ext cx="467784" cy="729759"/>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1</a:t>
            </a:r>
          </a:p>
        </p:txBody>
      </p:sp>
      <p:sp>
        <p:nvSpPr>
          <p:cNvPr id="29" name="Прямоугольник: скругленные углы 28">
            <a:extLst>
              <a:ext uri="{FF2B5EF4-FFF2-40B4-BE49-F238E27FC236}">
                <a16:creationId xmlns:a16="http://schemas.microsoft.com/office/drawing/2014/main" id="{427826E3-34B4-5336-86B5-F9891423653C}"/>
              </a:ext>
            </a:extLst>
          </p:cNvPr>
          <p:cNvSpPr/>
          <p:nvPr/>
        </p:nvSpPr>
        <p:spPr>
          <a:xfrm>
            <a:off x="848710" y="2170289"/>
            <a:ext cx="467784" cy="729759"/>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2</a:t>
            </a:r>
          </a:p>
        </p:txBody>
      </p:sp>
      <p:sp>
        <p:nvSpPr>
          <p:cNvPr id="30" name="Прямоугольник: скругленные углы 29">
            <a:extLst>
              <a:ext uri="{FF2B5EF4-FFF2-40B4-BE49-F238E27FC236}">
                <a16:creationId xmlns:a16="http://schemas.microsoft.com/office/drawing/2014/main" id="{C00073B3-3288-9526-8634-08AE1450E608}"/>
              </a:ext>
            </a:extLst>
          </p:cNvPr>
          <p:cNvSpPr/>
          <p:nvPr/>
        </p:nvSpPr>
        <p:spPr>
          <a:xfrm>
            <a:off x="848710" y="3074591"/>
            <a:ext cx="467784" cy="729759"/>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3</a:t>
            </a:r>
          </a:p>
        </p:txBody>
      </p:sp>
      <p:sp>
        <p:nvSpPr>
          <p:cNvPr id="31" name="Прямоугольник: скругленные углы 30">
            <a:extLst>
              <a:ext uri="{FF2B5EF4-FFF2-40B4-BE49-F238E27FC236}">
                <a16:creationId xmlns:a16="http://schemas.microsoft.com/office/drawing/2014/main" id="{C53A0723-414B-DE6B-F6BD-827A5F4FC7D5}"/>
              </a:ext>
            </a:extLst>
          </p:cNvPr>
          <p:cNvSpPr/>
          <p:nvPr/>
        </p:nvSpPr>
        <p:spPr>
          <a:xfrm>
            <a:off x="848710" y="3999778"/>
            <a:ext cx="467784" cy="729759"/>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4</a:t>
            </a:r>
          </a:p>
        </p:txBody>
      </p:sp>
      <p:sp>
        <p:nvSpPr>
          <p:cNvPr id="32" name="TextBox 31">
            <a:extLst>
              <a:ext uri="{FF2B5EF4-FFF2-40B4-BE49-F238E27FC236}">
                <a16:creationId xmlns:a16="http://schemas.microsoft.com/office/drawing/2014/main" id="{9007879A-C2A0-7DE0-0E85-FAFA256A2F00}"/>
              </a:ext>
            </a:extLst>
          </p:cNvPr>
          <p:cNvSpPr txBox="1"/>
          <p:nvPr/>
        </p:nvSpPr>
        <p:spPr>
          <a:xfrm>
            <a:off x="1474446" y="1276503"/>
            <a:ext cx="4490465" cy="664797"/>
          </a:xfrm>
          <a:prstGeom prst="rect">
            <a:avLst/>
          </a:prstGeom>
          <a:noFill/>
        </p:spPr>
        <p:txBody>
          <a:bodyPr wrap="square" lIns="0" tIns="0" rIns="0" bIns="0" rtlCol="0">
            <a:spAutoFit/>
          </a:bodyPr>
          <a:lstStyle/>
          <a:p>
            <a:pPr>
              <a:lnSpc>
                <a:spcPct val="90000"/>
              </a:lnSpc>
            </a:pPr>
            <a:r>
              <a:rPr lang="ru-RU" sz="1600" dirty="0">
                <a:cs typeface="Arial" panose="020B0604020202020204" pitchFamily="34" charset="0"/>
                <a:sym typeface="Arial" panose="020B0604020202020204" pitchFamily="34" charset="0"/>
              </a:rPr>
              <a:t>В районе отсутствует конкурентная среда авиа перевозок – срок выезда на участок может занимать </a:t>
            </a:r>
            <a:r>
              <a:rPr lang="ru-RU" sz="1600" b="1" dirty="0">
                <a:cs typeface="Arial" panose="020B0604020202020204" pitchFamily="34" charset="0"/>
                <a:sym typeface="Arial" panose="020B0604020202020204" pitchFamily="34" charset="0"/>
              </a:rPr>
              <a:t>неделю и более</a:t>
            </a:r>
            <a:r>
              <a:rPr lang="ru-RU" sz="1600" dirty="0">
                <a:cs typeface="Arial" panose="020B0604020202020204" pitchFamily="34" charset="0"/>
                <a:sym typeface="Arial" panose="020B0604020202020204" pitchFamily="34" charset="0"/>
              </a:rPr>
              <a:t>;</a:t>
            </a:r>
            <a:endParaRPr lang="ru-RU" sz="1600" dirty="0"/>
          </a:p>
        </p:txBody>
      </p:sp>
      <p:sp>
        <p:nvSpPr>
          <p:cNvPr id="33" name="TextBox 32">
            <a:extLst>
              <a:ext uri="{FF2B5EF4-FFF2-40B4-BE49-F238E27FC236}">
                <a16:creationId xmlns:a16="http://schemas.microsoft.com/office/drawing/2014/main" id="{C42AD6E0-009B-2A40-976C-E8AF88BB873F}"/>
              </a:ext>
            </a:extLst>
          </p:cNvPr>
          <p:cNvSpPr txBox="1"/>
          <p:nvPr/>
        </p:nvSpPr>
        <p:spPr>
          <a:xfrm>
            <a:off x="1484957" y="2150754"/>
            <a:ext cx="4490465" cy="664797"/>
          </a:xfrm>
          <a:prstGeom prst="rect">
            <a:avLst/>
          </a:prstGeom>
          <a:noFill/>
        </p:spPr>
        <p:txBody>
          <a:bodyPr wrap="square" lIns="0" tIns="0" rIns="0" bIns="0" rtlCol="0">
            <a:spAutoFit/>
          </a:bodyPr>
          <a:lstStyle/>
          <a:p>
            <a:pPr>
              <a:lnSpc>
                <a:spcPct val="90000"/>
              </a:lnSpc>
            </a:pPr>
            <a:r>
              <a:rPr lang="ru-RU" sz="1600" b="1" dirty="0">
                <a:cs typeface="Arial" panose="020B0604020202020204" pitchFamily="34" charset="0"/>
                <a:sym typeface="Arial" panose="020B0604020202020204" pitchFamily="34" charset="0"/>
              </a:rPr>
              <a:t>Отсутствие инфраструктуры </a:t>
            </a:r>
            <a:r>
              <a:rPr lang="ru-RU" sz="1600" dirty="0">
                <a:cs typeface="Arial" panose="020B0604020202020204" pitchFamily="34" charset="0"/>
                <a:sym typeface="Arial" panose="020B0604020202020204" pitchFamily="34" charset="0"/>
              </a:rPr>
              <a:t>по площади работ – нет возможности пополнения запасов в районе работ, все необходимо возить с собой;</a:t>
            </a:r>
            <a:endParaRPr lang="ru-RU" sz="1600" dirty="0"/>
          </a:p>
        </p:txBody>
      </p:sp>
      <p:sp>
        <p:nvSpPr>
          <p:cNvPr id="34" name="TextBox 33">
            <a:extLst>
              <a:ext uri="{FF2B5EF4-FFF2-40B4-BE49-F238E27FC236}">
                <a16:creationId xmlns:a16="http://schemas.microsoft.com/office/drawing/2014/main" id="{097D3C21-AF48-C4D8-74D7-FAFBCD29E41A}"/>
              </a:ext>
            </a:extLst>
          </p:cNvPr>
          <p:cNvSpPr txBox="1"/>
          <p:nvPr/>
        </p:nvSpPr>
        <p:spPr>
          <a:xfrm>
            <a:off x="1484957" y="3217871"/>
            <a:ext cx="4490465" cy="443198"/>
          </a:xfrm>
          <a:prstGeom prst="rect">
            <a:avLst/>
          </a:prstGeom>
          <a:noFill/>
        </p:spPr>
        <p:txBody>
          <a:bodyPr wrap="square" lIns="0" tIns="0" rIns="0" bIns="0" rtlCol="0">
            <a:spAutoFit/>
          </a:bodyPr>
          <a:lstStyle/>
          <a:p>
            <a:pPr>
              <a:lnSpc>
                <a:spcPct val="90000"/>
              </a:lnSpc>
            </a:pPr>
            <a:r>
              <a:rPr lang="ru-RU" sz="1600" dirty="0">
                <a:cs typeface="Arial" panose="020B0604020202020204" pitchFamily="34" charset="0"/>
                <a:sym typeface="Arial" panose="020B0604020202020204" pitchFamily="34" charset="0"/>
              </a:rPr>
              <a:t>Регион</a:t>
            </a:r>
            <a:r>
              <a:rPr lang="ru-RU" sz="1600" b="1" dirty="0">
                <a:cs typeface="Arial" panose="020B0604020202020204" pitchFamily="34" charset="0"/>
                <a:sym typeface="Arial" panose="020B0604020202020204" pitchFamily="34" charset="0"/>
              </a:rPr>
              <a:t> «оторван» </a:t>
            </a:r>
            <a:r>
              <a:rPr lang="ru-RU" sz="1600" dirty="0">
                <a:cs typeface="Arial" panose="020B0604020202020204" pitchFamily="34" charset="0"/>
                <a:sym typeface="Arial" panose="020B0604020202020204" pitchFamily="34" charset="0"/>
              </a:rPr>
              <a:t>от Магаданской области, что ограничивает «точки входа»;</a:t>
            </a:r>
            <a:endParaRPr lang="ru-RU" sz="1600" dirty="0">
              <a:cs typeface="Arial" panose="020B0604020202020204" pitchFamily="34" charset="0"/>
            </a:endParaRPr>
          </a:p>
        </p:txBody>
      </p:sp>
      <p:sp>
        <p:nvSpPr>
          <p:cNvPr id="35" name="TextBox 34">
            <a:extLst>
              <a:ext uri="{FF2B5EF4-FFF2-40B4-BE49-F238E27FC236}">
                <a16:creationId xmlns:a16="http://schemas.microsoft.com/office/drawing/2014/main" id="{4975F2CE-4C2A-A10F-186C-23777E9BCA3A}"/>
              </a:ext>
            </a:extLst>
          </p:cNvPr>
          <p:cNvSpPr txBox="1"/>
          <p:nvPr/>
        </p:nvSpPr>
        <p:spPr>
          <a:xfrm>
            <a:off x="1484956" y="3999778"/>
            <a:ext cx="4826458" cy="664797"/>
          </a:xfrm>
          <a:prstGeom prst="rect">
            <a:avLst/>
          </a:prstGeom>
          <a:noFill/>
        </p:spPr>
        <p:txBody>
          <a:bodyPr wrap="square" lIns="0" tIns="0" rIns="0" bIns="0" rtlCol="0">
            <a:spAutoFit/>
          </a:bodyPr>
          <a:lstStyle/>
          <a:p>
            <a:pPr>
              <a:lnSpc>
                <a:spcPct val="90000"/>
              </a:lnSpc>
            </a:pPr>
            <a:r>
              <a:rPr lang="ru-RU" sz="1600" b="1" dirty="0">
                <a:cs typeface="Arial" panose="020B0604020202020204" pitchFamily="34" charset="0"/>
                <a:sym typeface="Arial" panose="020B0604020202020204" pitchFamily="34" charset="0"/>
              </a:rPr>
              <a:t>Отсутствие регулярных рейсов </a:t>
            </a:r>
            <a:r>
              <a:rPr lang="ru-RU" sz="1600" dirty="0">
                <a:cs typeface="Arial" panose="020B0604020202020204" pitchFamily="34" charset="0"/>
                <a:sym typeface="Arial" panose="020B0604020202020204" pitchFamily="34" charset="0"/>
              </a:rPr>
              <a:t>как внутри региона, так и с соседними регионами – из Магадана в Анадырь лететь надо через Хабаровск, иногда через Москву;</a:t>
            </a:r>
            <a:endParaRPr lang="ru-RU" sz="1600" dirty="0">
              <a:cs typeface="Arial" panose="020B0604020202020204" pitchFamily="34" charset="0"/>
            </a:endParaRPr>
          </a:p>
        </p:txBody>
      </p:sp>
      <p:sp>
        <p:nvSpPr>
          <p:cNvPr id="36" name="Прямоугольник: скругленные углы 35">
            <a:extLst>
              <a:ext uri="{FF2B5EF4-FFF2-40B4-BE49-F238E27FC236}">
                <a16:creationId xmlns:a16="http://schemas.microsoft.com/office/drawing/2014/main" id="{DBA1C544-B6B9-144D-2AD5-0AF43054CDA6}"/>
              </a:ext>
            </a:extLst>
          </p:cNvPr>
          <p:cNvSpPr/>
          <p:nvPr/>
        </p:nvSpPr>
        <p:spPr>
          <a:xfrm>
            <a:off x="848710" y="4895050"/>
            <a:ext cx="5572410" cy="845518"/>
          </a:xfrm>
          <a:prstGeom prst="roundRect">
            <a:avLst>
              <a:gd name="adj" fmla="val 8451"/>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72000" rtlCol="0" anchor="ctr"/>
          <a:lstStyle/>
          <a:p>
            <a:pPr>
              <a:lnSpc>
                <a:spcPct val="90000"/>
              </a:lnSpc>
            </a:pPr>
            <a:r>
              <a:rPr lang="ru-RU" dirty="0">
                <a:solidFill>
                  <a:schemeClr val="bg1"/>
                </a:solidFill>
                <a:latin typeface="+mj-lt"/>
                <a:cs typeface="Times New Roman"/>
                <a:sym typeface="Arial" panose="020B0604020202020204" pitchFamily="34" charset="0"/>
              </a:rPr>
              <a:t>Особенности инфраструктурного оснащения региона приводят к потере рабочего времени до 2-х и более недель только на ожидании транспорта</a:t>
            </a:r>
          </a:p>
        </p:txBody>
      </p:sp>
      <p:pic>
        <p:nvPicPr>
          <p:cNvPr id="2" name="Picture 41" descr="Чукотский АО. Карта муниципального устройства">
            <a:extLst>
              <a:ext uri="{FF2B5EF4-FFF2-40B4-BE49-F238E27FC236}">
                <a16:creationId xmlns:a16="http://schemas.microsoft.com/office/drawing/2014/main" id="{EF8E187F-5340-BCAE-A19E-4C2B4D34DE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00" t="467" r="1578" b="697"/>
          <a:stretch>
            <a:fillRect/>
          </a:stretch>
        </p:blipFill>
        <p:spPr bwMode="auto">
          <a:xfrm>
            <a:off x="6717241" y="1297523"/>
            <a:ext cx="4826458" cy="4433543"/>
          </a:xfrm>
          <a:prstGeom prst="roundRect">
            <a:avLst>
              <a:gd name="adj" fmla="val 2848"/>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sp>
        <p:nvSpPr>
          <p:cNvPr id="4" name="Заголовок 3">
            <a:extLst>
              <a:ext uri="{FF2B5EF4-FFF2-40B4-BE49-F238E27FC236}">
                <a16:creationId xmlns:a16="http://schemas.microsoft.com/office/drawing/2014/main" id="{64BDCE7F-A4CF-9CF5-83E1-5AD47C15C835}"/>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Логистика и мобильность</a:t>
            </a:r>
            <a:endParaRPr lang="ru-RU" dirty="0"/>
          </a:p>
        </p:txBody>
      </p:sp>
    </p:spTree>
    <p:extLst>
      <p:ext uri="{BB962C8B-B14F-4D97-AF65-F5344CB8AC3E}">
        <p14:creationId xmlns:p14="http://schemas.microsoft.com/office/powerpoint/2010/main" val="2506690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68E67-1D83-A16D-2B5E-F6D56B9958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4BAC49C-CF4A-9D00-FD06-ABB793565CD5}"/>
              </a:ext>
            </a:extLst>
          </p:cNvPr>
          <p:cNvSpPr txBox="1"/>
          <p:nvPr/>
        </p:nvSpPr>
        <p:spPr>
          <a:xfrm>
            <a:off x="839788" y="1238865"/>
            <a:ext cx="5137572" cy="590803"/>
          </a:xfrm>
          <a:prstGeom prst="rect">
            <a:avLst/>
          </a:prstGeom>
          <a:noFill/>
        </p:spPr>
        <p:txBody>
          <a:bodyPr wrap="square" lIns="0" tIns="0" rIns="0" bIns="0">
            <a:spAutoFit/>
          </a:bodyPr>
          <a:lstStyle/>
          <a:p>
            <a:pPr>
              <a:lnSpc>
                <a:spcPct val="90000"/>
              </a:lnSpc>
              <a:buClr>
                <a:schemeClr val="accent2"/>
              </a:buClr>
            </a:pPr>
            <a:r>
              <a:rPr lang="ru-RU" sz="2133" b="1" spc="21" dirty="0">
                <a:solidFill>
                  <a:srgbClr val="430036"/>
                </a:solidFill>
                <a:cs typeface="Arial"/>
              </a:rPr>
              <a:t>Критические элементы </a:t>
            </a:r>
            <a:r>
              <a:rPr lang="ru-RU" sz="2133" b="1" spc="21" dirty="0">
                <a:cs typeface="Arial"/>
              </a:rPr>
              <a:t>обеспечения доступности площадок работ</a:t>
            </a:r>
            <a:r>
              <a:rPr lang="ru-RU" sz="2133" b="1" spc="15" dirty="0">
                <a:cs typeface="Arial"/>
              </a:rPr>
              <a:t>:</a:t>
            </a:r>
            <a:endParaRPr lang="ru-RU" sz="2133" b="1" dirty="0">
              <a:cs typeface="Arial"/>
            </a:endParaRPr>
          </a:p>
        </p:txBody>
      </p:sp>
      <p:sp>
        <p:nvSpPr>
          <p:cNvPr id="8" name="Прямоугольник: скругленные углы 7">
            <a:extLst>
              <a:ext uri="{FF2B5EF4-FFF2-40B4-BE49-F238E27FC236}">
                <a16:creationId xmlns:a16="http://schemas.microsoft.com/office/drawing/2014/main" id="{8979AE5C-BBE8-AB6F-BB35-4C659602EE00}"/>
              </a:ext>
            </a:extLst>
          </p:cNvPr>
          <p:cNvSpPr/>
          <p:nvPr/>
        </p:nvSpPr>
        <p:spPr>
          <a:xfrm>
            <a:off x="1422023" y="2021643"/>
            <a:ext cx="4594300" cy="469309"/>
          </a:xfrm>
          <a:prstGeom prst="round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spcAft>
                <a:spcPts val="1600"/>
              </a:spcAft>
              <a:buClr>
                <a:schemeClr val="accent2"/>
              </a:buClr>
            </a:pPr>
            <a:r>
              <a:rPr lang="ru-RU" sz="1600" dirty="0">
                <a:solidFill>
                  <a:schemeClr val="tx1"/>
                </a:solidFill>
              </a:rPr>
              <a:t>Конкурентная среда услуг по доставке</a:t>
            </a:r>
            <a:br>
              <a:rPr lang="ru-RU" sz="1600" dirty="0">
                <a:solidFill>
                  <a:schemeClr val="tx1"/>
                </a:solidFill>
              </a:rPr>
            </a:br>
            <a:r>
              <a:rPr lang="ru-RU" sz="1600" dirty="0">
                <a:solidFill>
                  <a:schemeClr val="tx1"/>
                </a:solidFill>
              </a:rPr>
              <a:t>грузов по территории</a:t>
            </a:r>
          </a:p>
        </p:txBody>
      </p:sp>
      <p:sp>
        <p:nvSpPr>
          <p:cNvPr id="9" name="Прямоугольник: скругленные углы 8">
            <a:extLst>
              <a:ext uri="{FF2B5EF4-FFF2-40B4-BE49-F238E27FC236}">
                <a16:creationId xmlns:a16="http://schemas.microsoft.com/office/drawing/2014/main" id="{72E729AF-4001-66C6-1A68-3BD9AE3BD115}"/>
              </a:ext>
            </a:extLst>
          </p:cNvPr>
          <p:cNvSpPr/>
          <p:nvPr/>
        </p:nvSpPr>
        <p:spPr>
          <a:xfrm>
            <a:off x="1422023" y="2671499"/>
            <a:ext cx="4594300" cy="46930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spcAft>
                <a:spcPts val="1600"/>
              </a:spcAft>
              <a:buClr>
                <a:schemeClr val="accent2"/>
              </a:buClr>
            </a:pPr>
            <a:r>
              <a:rPr lang="ru-RU" sz="1600" dirty="0">
                <a:solidFill>
                  <a:schemeClr val="tx1"/>
                </a:solidFill>
              </a:rPr>
              <a:t>Парк техники существующих поставщиков услуг – авиа, наземный, водный</a:t>
            </a:r>
          </a:p>
        </p:txBody>
      </p:sp>
      <p:sp>
        <p:nvSpPr>
          <p:cNvPr id="10" name="Прямоугольник: скругленные углы 9">
            <a:extLst>
              <a:ext uri="{FF2B5EF4-FFF2-40B4-BE49-F238E27FC236}">
                <a16:creationId xmlns:a16="http://schemas.microsoft.com/office/drawing/2014/main" id="{D9CDE844-D78B-E793-CEC8-71471AF81065}"/>
              </a:ext>
            </a:extLst>
          </p:cNvPr>
          <p:cNvSpPr/>
          <p:nvPr/>
        </p:nvSpPr>
        <p:spPr>
          <a:xfrm>
            <a:off x="1422023" y="3321355"/>
            <a:ext cx="4958457" cy="806844"/>
          </a:xfrm>
          <a:prstGeom prst="roundRect">
            <a:avLst>
              <a:gd name="adj" fmla="val 884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spcAft>
                <a:spcPts val="1600"/>
              </a:spcAft>
              <a:buClr>
                <a:schemeClr val="accent2"/>
              </a:buClr>
            </a:pPr>
            <a:r>
              <a:rPr lang="ru-RU" sz="1600" b="1" dirty="0">
                <a:solidFill>
                  <a:schemeClr val="tx1"/>
                </a:solidFill>
              </a:rPr>
              <a:t>Перевалочные базы как точки входа – </a:t>
            </a:r>
            <a:r>
              <a:rPr lang="ru-RU" sz="1600" b="1" dirty="0" err="1">
                <a:solidFill>
                  <a:schemeClr val="tx1"/>
                </a:solidFill>
              </a:rPr>
              <a:t>Геокэпм</a:t>
            </a:r>
            <a:r>
              <a:rPr lang="ru-RU" sz="1600" b="1" dirty="0">
                <a:solidFill>
                  <a:schemeClr val="tx1"/>
                </a:solidFill>
              </a:rPr>
              <a:t>.</a:t>
            </a:r>
            <a:br>
              <a:rPr lang="ru-RU" sz="1600" b="1" dirty="0">
                <a:solidFill>
                  <a:schemeClr val="tx1"/>
                </a:solidFill>
              </a:rPr>
            </a:br>
            <a:r>
              <a:rPr lang="ru-RU" sz="1600" dirty="0">
                <a:solidFill>
                  <a:schemeClr val="tx1"/>
                </a:solidFill>
              </a:rPr>
              <a:t>Базы, предоставляющие услуги логистики на локальных участках (вездеходный, легкий вертолетный)</a:t>
            </a:r>
          </a:p>
        </p:txBody>
      </p:sp>
      <p:sp>
        <p:nvSpPr>
          <p:cNvPr id="11" name="Прямоугольник: скругленные углы 10">
            <a:extLst>
              <a:ext uri="{FF2B5EF4-FFF2-40B4-BE49-F238E27FC236}">
                <a16:creationId xmlns:a16="http://schemas.microsoft.com/office/drawing/2014/main" id="{FAE7F979-383D-0E83-F497-CC0648F7206A}"/>
              </a:ext>
            </a:extLst>
          </p:cNvPr>
          <p:cNvSpPr/>
          <p:nvPr/>
        </p:nvSpPr>
        <p:spPr>
          <a:xfrm>
            <a:off x="1422023" y="4308746"/>
            <a:ext cx="4594300" cy="806844"/>
          </a:xfrm>
          <a:prstGeom prst="roundRect">
            <a:avLst>
              <a:gd name="adj" fmla="val 884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spcAft>
                <a:spcPts val="1600"/>
              </a:spcAft>
              <a:buClr>
                <a:schemeClr val="accent2"/>
              </a:buClr>
            </a:pPr>
            <a:r>
              <a:rPr lang="ru-RU" sz="1600" dirty="0">
                <a:solidFill>
                  <a:schemeClr val="tx1"/>
                </a:solidFill>
              </a:rPr>
              <a:t>Необходимость вертолетам всегда возвращаться</a:t>
            </a:r>
            <a:br>
              <a:rPr lang="ru-RU" sz="1600" dirty="0">
                <a:solidFill>
                  <a:schemeClr val="tx1"/>
                </a:solidFill>
              </a:rPr>
            </a:br>
            <a:r>
              <a:rPr lang="ru-RU" sz="1600" dirty="0">
                <a:solidFill>
                  <a:schemeClr val="tx1"/>
                </a:solidFill>
              </a:rPr>
              <a:t>на базу в Анадырь – перерасход средств недропользователя на пустые перегоны</a:t>
            </a:r>
          </a:p>
        </p:txBody>
      </p:sp>
      <p:sp>
        <p:nvSpPr>
          <p:cNvPr id="12" name="Прямоугольник: скругленные углы 11">
            <a:extLst>
              <a:ext uri="{FF2B5EF4-FFF2-40B4-BE49-F238E27FC236}">
                <a16:creationId xmlns:a16="http://schemas.microsoft.com/office/drawing/2014/main" id="{A6FAEAE1-4B8D-BF10-1FB8-DC4A60216AC6}"/>
              </a:ext>
            </a:extLst>
          </p:cNvPr>
          <p:cNvSpPr/>
          <p:nvPr/>
        </p:nvSpPr>
        <p:spPr>
          <a:xfrm>
            <a:off x="1432183" y="5296138"/>
            <a:ext cx="4594300" cy="487849"/>
          </a:xfrm>
          <a:prstGeom prst="roundRect">
            <a:avLst>
              <a:gd name="adj" fmla="val 166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spcAft>
                <a:spcPts val="1600"/>
              </a:spcAft>
              <a:buClr>
                <a:schemeClr val="accent2"/>
              </a:buClr>
            </a:pPr>
            <a:r>
              <a:rPr lang="ru-RU" sz="1600" dirty="0">
                <a:solidFill>
                  <a:schemeClr val="tx1"/>
                </a:solidFill>
              </a:rPr>
              <a:t>Связь с соседними регионами</a:t>
            </a:r>
          </a:p>
        </p:txBody>
      </p:sp>
      <p:sp>
        <p:nvSpPr>
          <p:cNvPr id="13" name="Прямоугольник: скругленные углы 12">
            <a:extLst>
              <a:ext uri="{FF2B5EF4-FFF2-40B4-BE49-F238E27FC236}">
                <a16:creationId xmlns:a16="http://schemas.microsoft.com/office/drawing/2014/main" id="{226C694C-0A01-106F-96F5-559E52E3F479}"/>
              </a:ext>
            </a:extLst>
          </p:cNvPr>
          <p:cNvSpPr/>
          <p:nvPr/>
        </p:nvSpPr>
        <p:spPr>
          <a:xfrm>
            <a:off x="848896" y="2021642"/>
            <a:ext cx="467784" cy="469309"/>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1</a:t>
            </a:r>
          </a:p>
        </p:txBody>
      </p:sp>
      <p:sp>
        <p:nvSpPr>
          <p:cNvPr id="16" name="Прямоугольник: скругленные углы 15">
            <a:extLst>
              <a:ext uri="{FF2B5EF4-FFF2-40B4-BE49-F238E27FC236}">
                <a16:creationId xmlns:a16="http://schemas.microsoft.com/office/drawing/2014/main" id="{92076D04-AC8C-DC64-7856-00978BF21CDA}"/>
              </a:ext>
            </a:extLst>
          </p:cNvPr>
          <p:cNvSpPr/>
          <p:nvPr/>
        </p:nvSpPr>
        <p:spPr>
          <a:xfrm>
            <a:off x="853440" y="2696122"/>
            <a:ext cx="467784" cy="469309"/>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2</a:t>
            </a:r>
          </a:p>
        </p:txBody>
      </p:sp>
      <p:sp>
        <p:nvSpPr>
          <p:cNvPr id="17" name="Прямоугольник: скругленные углы 16">
            <a:extLst>
              <a:ext uri="{FF2B5EF4-FFF2-40B4-BE49-F238E27FC236}">
                <a16:creationId xmlns:a16="http://schemas.microsoft.com/office/drawing/2014/main" id="{CE2EB7D9-3B70-2D4E-7239-C68F31B8C2B0}"/>
              </a:ext>
            </a:extLst>
          </p:cNvPr>
          <p:cNvSpPr/>
          <p:nvPr/>
        </p:nvSpPr>
        <p:spPr>
          <a:xfrm>
            <a:off x="848360" y="3370602"/>
            <a:ext cx="467784" cy="716359"/>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3</a:t>
            </a:r>
          </a:p>
        </p:txBody>
      </p:sp>
      <p:sp>
        <p:nvSpPr>
          <p:cNvPr id="18" name="Прямоугольник: скругленные углы 17">
            <a:extLst>
              <a:ext uri="{FF2B5EF4-FFF2-40B4-BE49-F238E27FC236}">
                <a16:creationId xmlns:a16="http://schemas.microsoft.com/office/drawing/2014/main" id="{21A20FFE-084D-C919-90C8-C8A3E2BB7270}"/>
              </a:ext>
            </a:extLst>
          </p:cNvPr>
          <p:cNvSpPr/>
          <p:nvPr/>
        </p:nvSpPr>
        <p:spPr>
          <a:xfrm>
            <a:off x="848360" y="4292132"/>
            <a:ext cx="467784" cy="716359"/>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4</a:t>
            </a:r>
          </a:p>
        </p:txBody>
      </p:sp>
      <p:sp>
        <p:nvSpPr>
          <p:cNvPr id="19" name="Прямоугольник: скругленные углы 18">
            <a:extLst>
              <a:ext uri="{FF2B5EF4-FFF2-40B4-BE49-F238E27FC236}">
                <a16:creationId xmlns:a16="http://schemas.microsoft.com/office/drawing/2014/main" id="{219E1A32-AF91-0FFC-4A05-8E858DA3033E}"/>
              </a:ext>
            </a:extLst>
          </p:cNvPr>
          <p:cNvSpPr/>
          <p:nvPr/>
        </p:nvSpPr>
        <p:spPr>
          <a:xfrm>
            <a:off x="848360" y="5213661"/>
            <a:ext cx="467784" cy="652800"/>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5</a:t>
            </a:r>
          </a:p>
        </p:txBody>
      </p:sp>
      <p:sp>
        <p:nvSpPr>
          <p:cNvPr id="20" name="Заголовок 3">
            <a:extLst>
              <a:ext uri="{FF2B5EF4-FFF2-40B4-BE49-F238E27FC236}">
                <a16:creationId xmlns:a16="http://schemas.microsoft.com/office/drawing/2014/main" id="{A76326D3-041E-7A84-C8AA-93061C63AE23}"/>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Логистика и мобильность</a:t>
            </a:r>
            <a:endParaRPr lang="ru-RU" dirty="0"/>
          </a:p>
        </p:txBody>
      </p:sp>
      <p:pic>
        <p:nvPicPr>
          <p:cNvPr id="21" name="Picture 41" descr="Чукотский АО. Карта муниципального устройства">
            <a:extLst>
              <a:ext uri="{FF2B5EF4-FFF2-40B4-BE49-F238E27FC236}">
                <a16:creationId xmlns:a16="http://schemas.microsoft.com/office/drawing/2014/main" id="{FC8BA685-66DD-1D20-4698-7AFC24F473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00" t="467" r="1578" b="697"/>
          <a:stretch>
            <a:fillRect/>
          </a:stretch>
        </p:blipFill>
        <p:spPr bwMode="auto">
          <a:xfrm>
            <a:off x="6717241" y="1297523"/>
            <a:ext cx="4826458" cy="4433543"/>
          </a:xfrm>
          <a:prstGeom prst="roundRect">
            <a:avLst>
              <a:gd name="adj" fmla="val 2848"/>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078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9BDC8-19B8-E5D6-2DED-809F4330F1B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4578C2D-305D-5FAB-6EB2-BABFFB3FAD91}"/>
              </a:ext>
            </a:extLst>
          </p:cNvPr>
          <p:cNvPicPr/>
          <p:nvPr/>
        </p:nvPicPr>
        <p:blipFill>
          <a:blip r:embed="rId2"/>
          <a:srcRect l="-1" t="189" r="8170" b="-189"/>
          <a:stretch>
            <a:fillRect/>
          </a:stretch>
        </p:blipFill>
        <p:spPr>
          <a:xfrm>
            <a:off x="6597088" y="1268413"/>
            <a:ext cx="4936100" cy="4465637"/>
          </a:xfrm>
          <a:prstGeom prst="roundRect">
            <a:avLst>
              <a:gd name="adj" fmla="val 2848"/>
            </a:avLst>
          </a:prstGeom>
          <a:noFill/>
          <a:ln>
            <a:solidFill>
              <a:schemeClr val="bg2">
                <a:lumMod val="90000"/>
              </a:schemeClr>
            </a:solidFill>
          </a:ln>
        </p:spPr>
      </p:pic>
      <p:sp>
        <p:nvSpPr>
          <p:cNvPr id="10" name="Прямоугольник: скругленные углы 9">
            <a:extLst>
              <a:ext uri="{FF2B5EF4-FFF2-40B4-BE49-F238E27FC236}">
                <a16:creationId xmlns:a16="http://schemas.microsoft.com/office/drawing/2014/main" id="{93BF769B-8585-F4EB-21B6-833A4471A381}"/>
              </a:ext>
            </a:extLst>
          </p:cNvPr>
          <p:cNvSpPr/>
          <p:nvPr/>
        </p:nvSpPr>
        <p:spPr>
          <a:xfrm>
            <a:off x="1466030" y="1997050"/>
            <a:ext cx="3678099" cy="654473"/>
          </a:xfrm>
          <a:prstGeom prst="round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spcAft>
                <a:spcPts val="1600"/>
              </a:spcAft>
              <a:buClr>
                <a:schemeClr val="accent2"/>
              </a:buClr>
            </a:pPr>
            <a:r>
              <a:rPr lang="ru-RU" dirty="0">
                <a:solidFill>
                  <a:schemeClr val="tx1"/>
                </a:solidFill>
              </a:rPr>
              <a:t>Формирование сети дорог</a:t>
            </a:r>
          </a:p>
        </p:txBody>
      </p:sp>
      <p:sp>
        <p:nvSpPr>
          <p:cNvPr id="11" name="Прямоугольник: скругленные углы 10">
            <a:extLst>
              <a:ext uri="{FF2B5EF4-FFF2-40B4-BE49-F238E27FC236}">
                <a16:creationId xmlns:a16="http://schemas.microsoft.com/office/drawing/2014/main" id="{873C30B5-D58A-45C6-5739-5ACCB15F567B}"/>
              </a:ext>
            </a:extLst>
          </p:cNvPr>
          <p:cNvSpPr/>
          <p:nvPr/>
        </p:nvSpPr>
        <p:spPr>
          <a:xfrm>
            <a:off x="1458812" y="2775034"/>
            <a:ext cx="3678099" cy="654473"/>
          </a:xfrm>
          <a:prstGeom prst="round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spcAft>
                <a:spcPts val="1600"/>
              </a:spcAft>
              <a:buClr>
                <a:schemeClr val="accent2"/>
              </a:buClr>
            </a:pPr>
            <a:r>
              <a:rPr lang="ru-RU" dirty="0">
                <a:solidFill>
                  <a:schemeClr val="tx1"/>
                </a:solidFill>
              </a:rPr>
              <a:t>Начало формирования пула месторождений</a:t>
            </a:r>
          </a:p>
        </p:txBody>
      </p:sp>
      <p:sp>
        <p:nvSpPr>
          <p:cNvPr id="12" name="Прямоугольник: скругленные углы 11">
            <a:extLst>
              <a:ext uri="{FF2B5EF4-FFF2-40B4-BE49-F238E27FC236}">
                <a16:creationId xmlns:a16="http://schemas.microsoft.com/office/drawing/2014/main" id="{BD516F1C-0B7C-5B34-D384-F4ECDC4DC7F1}"/>
              </a:ext>
            </a:extLst>
          </p:cNvPr>
          <p:cNvSpPr/>
          <p:nvPr/>
        </p:nvSpPr>
        <p:spPr>
          <a:xfrm>
            <a:off x="851363" y="1997886"/>
            <a:ext cx="467784" cy="652800"/>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1</a:t>
            </a:r>
          </a:p>
        </p:txBody>
      </p:sp>
      <p:sp>
        <p:nvSpPr>
          <p:cNvPr id="13" name="object 11">
            <a:extLst>
              <a:ext uri="{FF2B5EF4-FFF2-40B4-BE49-F238E27FC236}">
                <a16:creationId xmlns:a16="http://schemas.microsoft.com/office/drawing/2014/main" id="{17AC5D43-4213-3B63-CD7E-A0AB4E5A785C}"/>
              </a:ext>
            </a:extLst>
          </p:cNvPr>
          <p:cNvSpPr txBox="1"/>
          <p:nvPr/>
        </p:nvSpPr>
        <p:spPr>
          <a:xfrm>
            <a:off x="839788" y="1277255"/>
            <a:ext cx="4466901" cy="553998"/>
          </a:xfrm>
          <a:prstGeom prst="rect">
            <a:avLst/>
          </a:prstGeom>
        </p:spPr>
        <p:txBody>
          <a:bodyPr vert="horz" wrap="square" lIns="0" tIns="0" rIns="0" bIns="0" rtlCol="0">
            <a:spAutoFit/>
          </a:bodyPr>
          <a:lstStyle/>
          <a:p>
            <a:pPr>
              <a:lnSpc>
                <a:spcPct val="90000"/>
              </a:lnSpc>
            </a:pPr>
            <a:r>
              <a:rPr lang="ru-RU" sz="2000" b="1" dirty="0">
                <a:solidFill>
                  <a:srgbClr val="430036"/>
                </a:solidFill>
              </a:rPr>
              <a:t>Дорожная сеть, </a:t>
            </a:r>
            <a:r>
              <a:rPr lang="ru-RU" sz="2000" b="1" i="1" dirty="0"/>
              <a:t>на примере соседнего региона – Магаданской области </a:t>
            </a:r>
          </a:p>
        </p:txBody>
      </p:sp>
      <p:sp>
        <p:nvSpPr>
          <p:cNvPr id="15" name="Прямоугольник: скругленные углы 14">
            <a:extLst>
              <a:ext uri="{FF2B5EF4-FFF2-40B4-BE49-F238E27FC236}">
                <a16:creationId xmlns:a16="http://schemas.microsoft.com/office/drawing/2014/main" id="{6AF9158F-2CC5-EEE7-8E6E-8360081EE7D9}"/>
              </a:ext>
            </a:extLst>
          </p:cNvPr>
          <p:cNvSpPr/>
          <p:nvPr/>
        </p:nvSpPr>
        <p:spPr>
          <a:xfrm>
            <a:off x="849948" y="2775870"/>
            <a:ext cx="467784" cy="652800"/>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2</a:t>
            </a:r>
          </a:p>
        </p:txBody>
      </p:sp>
      <p:sp>
        <p:nvSpPr>
          <p:cNvPr id="17" name="TextBox 16">
            <a:extLst>
              <a:ext uri="{FF2B5EF4-FFF2-40B4-BE49-F238E27FC236}">
                <a16:creationId xmlns:a16="http://schemas.microsoft.com/office/drawing/2014/main" id="{24DA0CF0-68D2-E7F7-2C57-BEB2D156A3A1}"/>
              </a:ext>
            </a:extLst>
          </p:cNvPr>
          <p:cNvSpPr txBox="1"/>
          <p:nvPr/>
        </p:nvSpPr>
        <p:spPr>
          <a:xfrm>
            <a:off x="839788" y="3699510"/>
            <a:ext cx="5523539" cy="2033377"/>
          </a:xfrm>
          <a:prstGeom prst="rect">
            <a:avLst/>
          </a:prstGeom>
          <a:noFill/>
        </p:spPr>
        <p:txBody>
          <a:bodyPr wrap="square" lIns="0" tIns="0" rIns="0" bIns="0">
            <a:spAutoFit/>
          </a:bodyPr>
          <a:lstStyle/>
          <a:p>
            <a:pPr>
              <a:lnSpc>
                <a:spcPct val="90000"/>
              </a:lnSpc>
              <a:spcAft>
                <a:spcPts val="800"/>
              </a:spcAft>
              <a:buClr>
                <a:schemeClr val="accent1"/>
              </a:buClr>
            </a:pPr>
            <a:r>
              <a:rPr lang="ru-RU" sz="1200" i="1" dirty="0"/>
              <a:t>Несмотря на то, что сама трасса изначально строилась для разработки богатых месторождений Колымы – месторождения, которые были открыты позднее, были открыты именно благодаря наличию дороги, вдоль которой проводились работы.</a:t>
            </a:r>
          </a:p>
          <a:p>
            <a:pPr>
              <a:lnSpc>
                <a:spcPct val="90000"/>
              </a:lnSpc>
              <a:spcAft>
                <a:spcPts val="800"/>
              </a:spcAft>
              <a:buClr>
                <a:schemeClr val="accent1"/>
              </a:buClr>
            </a:pPr>
            <a:r>
              <a:rPr lang="ru-RU" sz="1200" i="1" dirty="0"/>
              <a:t>Также </a:t>
            </a:r>
            <a:r>
              <a:rPr lang="ru-RU" sz="1200" b="1" i="1" dirty="0"/>
              <a:t>трасса Лена </a:t>
            </a:r>
            <a:r>
              <a:rPr lang="ru-RU" sz="1200" i="1" dirty="0"/>
              <a:t>– изначально была построена для освоения россыпей юга </a:t>
            </a:r>
            <a:r>
              <a:rPr lang="ru-RU" sz="1200" b="1" i="1" dirty="0"/>
              <a:t>Якутии</a:t>
            </a:r>
            <a:r>
              <a:rPr lang="ru-RU" sz="1200" i="1" dirty="0"/>
              <a:t>, и потом вдоль нее были найдены месторождения железа, урана, каменного угля и коренные месторождения золота и другие примеры в стране).</a:t>
            </a:r>
          </a:p>
          <a:p>
            <a:pPr>
              <a:lnSpc>
                <a:spcPct val="90000"/>
              </a:lnSpc>
              <a:spcAft>
                <a:spcPts val="800"/>
              </a:spcAft>
              <a:buClr>
                <a:schemeClr val="accent1"/>
              </a:buClr>
            </a:pPr>
            <a:r>
              <a:rPr lang="ru-RU" sz="1200" i="1" dirty="0"/>
              <a:t>Большая часть месторождений </a:t>
            </a:r>
            <a:r>
              <a:rPr lang="ru-RU" sz="1200" b="1" i="1" dirty="0"/>
              <a:t>Магаданской обл. </a:t>
            </a:r>
            <a:r>
              <a:rPr lang="ru-RU" sz="1200" i="1" dirty="0"/>
              <a:t>будут не рентабельны, если убрать фактор наличия автодороги, особенно это касается мелких россыпных месторождений. При отсутствии дорог даже объекты типа Песчанки не всегда способны показать эффективную экономику, не говоря уже про энергетику</a:t>
            </a:r>
            <a:r>
              <a:rPr lang="en-US" sz="1200" i="1" dirty="0"/>
              <a:t>.</a:t>
            </a:r>
            <a:endParaRPr lang="ru-RU" sz="1200" i="1" dirty="0"/>
          </a:p>
        </p:txBody>
      </p:sp>
      <p:sp>
        <p:nvSpPr>
          <p:cNvPr id="7" name="Заголовок 3">
            <a:extLst>
              <a:ext uri="{FF2B5EF4-FFF2-40B4-BE49-F238E27FC236}">
                <a16:creationId xmlns:a16="http://schemas.microsoft.com/office/drawing/2014/main" id="{334DE0A6-3C87-B2AA-D3A5-A3AA55D9CC39}"/>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Логистика и мобильность. Дорожная сеть</a:t>
            </a:r>
            <a:endParaRPr lang="ru-RU" dirty="0"/>
          </a:p>
        </p:txBody>
      </p:sp>
    </p:spTree>
    <p:extLst>
      <p:ext uri="{BB962C8B-B14F-4D97-AF65-F5344CB8AC3E}">
        <p14:creationId xmlns:p14="http://schemas.microsoft.com/office/powerpoint/2010/main" val="416330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5EC15-32E4-B326-F076-F06697E8E017}"/>
            </a:ext>
          </a:extLst>
        </p:cNvPr>
        <p:cNvGrpSpPr/>
        <p:nvPr/>
      </p:nvGrpSpPr>
      <p:grpSpPr>
        <a:xfrm>
          <a:off x="0" y="0"/>
          <a:ext cx="0" cy="0"/>
          <a:chOff x="0" y="0"/>
          <a:chExt cx="0" cy="0"/>
        </a:xfrm>
      </p:grpSpPr>
      <p:sp>
        <p:nvSpPr>
          <p:cNvPr id="10" name="Прямоугольник: скругленные углы 9">
            <a:extLst>
              <a:ext uri="{FF2B5EF4-FFF2-40B4-BE49-F238E27FC236}">
                <a16:creationId xmlns:a16="http://schemas.microsoft.com/office/drawing/2014/main" id="{4093EB1F-AEB8-54A0-DA0E-CB711B8F5A72}"/>
              </a:ext>
            </a:extLst>
          </p:cNvPr>
          <p:cNvSpPr/>
          <p:nvPr/>
        </p:nvSpPr>
        <p:spPr>
          <a:xfrm>
            <a:off x="1466030" y="1997050"/>
            <a:ext cx="3678099" cy="654473"/>
          </a:xfrm>
          <a:prstGeom prst="round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spcAft>
                <a:spcPts val="1600"/>
              </a:spcAft>
              <a:buClr>
                <a:schemeClr val="accent2"/>
              </a:buClr>
            </a:pPr>
            <a:r>
              <a:rPr lang="ru-RU" dirty="0">
                <a:solidFill>
                  <a:schemeClr val="tx1"/>
                </a:solidFill>
              </a:rPr>
              <a:t>Формирование сети дорог</a:t>
            </a:r>
          </a:p>
        </p:txBody>
      </p:sp>
      <p:sp>
        <p:nvSpPr>
          <p:cNvPr id="11" name="Прямоугольник: скругленные углы 10">
            <a:extLst>
              <a:ext uri="{FF2B5EF4-FFF2-40B4-BE49-F238E27FC236}">
                <a16:creationId xmlns:a16="http://schemas.microsoft.com/office/drawing/2014/main" id="{0F16C12B-C1AD-20E8-6C8C-D946EF0291F6}"/>
              </a:ext>
            </a:extLst>
          </p:cNvPr>
          <p:cNvSpPr/>
          <p:nvPr/>
        </p:nvSpPr>
        <p:spPr>
          <a:xfrm>
            <a:off x="1458812" y="2775034"/>
            <a:ext cx="3678099" cy="654473"/>
          </a:xfrm>
          <a:prstGeom prst="round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spcAft>
                <a:spcPts val="1600"/>
              </a:spcAft>
              <a:buClr>
                <a:schemeClr val="accent2"/>
              </a:buClr>
            </a:pPr>
            <a:r>
              <a:rPr lang="ru-RU" dirty="0">
                <a:solidFill>
                  <a:schemeClr val="tx1"/>
                </a:solidFill>
              </a:rPr>
              <a:t>Начало формирования пула месторождений</a:t>
            </a:r>
          </a:p>
        </p:txBody>
      </p:sp>
      <p:sp>
        <p:nvSpPr>
          <p:cNvPr id="12" name="Прямоугольник: скругленные углы 11">
            <a:extLst>
              <a:ext uri="{FF2B5EF4-FFF2-40B4-BE49-F238E27FC236}">
                <a16:creationId xmlns:a16="http://schemas.microsoft.com/office/drawing/2014/main" id="{49820DA8-0B2E-1668-F637-9189DFA3412F}"/>
              </a:ext>
            </a:extLst>
          </p:cNvPr>
          <p:cNvSpPr/>
          <p:nvPr/>
        </p:nvSpPr>
        <p:spPr>
          <a:xfrm>
            <a:off x="841635" y="1997886"/>
            <a:ext cx="467784" cy="652800"/>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1</a:t>
            </a:r>
          </a:p>
        </p:txBody>
      </p:sp>
      <p:sp>
        <p:nvSpPr>
          <p:cNvPr id="13" name="object 11">
            <a:extLst>
              <a:ext uri="{FF2B5EF4-FFF2-40B4-BE49-F238E27FC236}">
                <a16:creationId xmlns:a16="http://schemas.microsoft.com/office/drawing/2014/main" id="{20736224-9DB2-169F-214B-72F8B06AE25A}"/>
              </a:ext>
            </a:extLst>
          </p:cNvPr>
          <p:cNvSpPr txBox="1"/>
          <p:nvPr/>
        </p:nvSpPr>
        <p:spPr>
          <a:xfrm>
            <a:off x="839788" y="1277255"/>
            <a:ext cx="4466901" cy="553998"/>
          </a:xfrm>
          <a:prstGeom prst="rect">
            <a:avLst/>
          </a:prstGeom>
        </p:spPr>
        <p:txBody>
          <a:bodyPr vert="horz" wrap="square" lIns="0" tIns="0" rIns="0" bIns="0" rtlCol="0">
            <a:spAutoFit/>
          </a:bodyPr>
          <a:lstStyle/>
          <a:p>
            <a:pPr>
              <a:lnSpc>
                <a:spcPct val="90000"/>
              </a:lnSpc>
            </a:pPr>
            <a:r>
              <a:rPr lang="ru-RU" sz="2000" b="1" dirty="0">
                <a:solidFill>
                  <a:srgbClr val="430036"/>
                </a:solidFill>
              </a:rPr>
              <a:t>Дорожная сеть, </a:t>
            </a:r>
            <a:r>
              <a:rPr lang="ru-RU" sz="2000" b="1" i="1" dirty="0"/>
              <a:t>на примере соседнего региона – Магаданской области </a:t>
            </a:r>
          </a:p>
        </p:txBody>
      </p:sp>
      <p:sp>
        <p:nvSpPr>
          <p:cNvPr id="15" name="Прямоугольник: скругленные углы 14">
            <a:extLst>
              <a:ext uri="{FF2B5EF4-FFF2-40B4-BE49-F238E27FC236}">
                <a16:creationId xmlns:a16="http://schemas.microsoft.com/office/drawing/2014/main" id="{CD3CA5E0-792C-B25C-7001-2A413D613D9D}"/>
              </a:ext>
            </a:extLst>
          </p:cNvPr>
          <p:cNvSpPr/>
          <p:nvPr/>
        </p:nvSpPr>
        <p:spPr>
          <a:xfrm>
            <a:off x="849948" y="2775870"/>
            <a:ext cx="467784" cy="652800"/>
          </a:xfrm>
          <a:prstGeom prst="roundRect">
            <a:avLst/>
          </a:prstGeom>
          <a:gradFill flip="none" rotWithShape="1">
            <a:gsLst>
              <a:gs pos="0">
                <a:srgbClr val="430036"/>
              </a:gs>
              <a:gs pos="50000">
                <a:srgbClr val="4F0831"/>
              </a:gs>
              <a:gs pos="100000">
                <a:srgbClr val="77242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ru-RU" dirty="0">
                <a:solidFill>
                  <a:schemeClr val="bg1"/>
                </a:solidFill>
                <a:latin typeface="+mj-lt"/>
                <a:cs typeface="Times New Roman"/>
              </a:rPr>
              <a:t>2</a:t>
            </a:r>
          </a:p>
        </p:txBody>
      </p:sp>
      <p:sp>
        <p:nvSpPr>
          <p:cNvPr id="17" name="TextBox 16">
            <a:extLst>
              <a:ext uri="{FF2B5EF4-FFF2-40B4-BE49-F238E27FC236}">
                <a16:creationId xmlns:a16="http://schemas.microsoft.com/office/drawing/2014/main" id="{43E5C8F3-73EF-D507-E8BA-319435B2FACE}"/>
              </a:ext>
            </a:extLst>
          </p:cNvPr>
          <p:cNvSpPr txBox="1"/>
          <p:nvPr/>
        </p:nvSpPr>
        <p:spPr>
          <a:xfrm>
            <a:off x="839788" y="3699510"/>
            <a:ext cx="5523539" cy="2033377"/>
          </a:xfrm>
          <a:prstGeom prst="rect">
            <a:avLst/>
          </a:prstGeom>
          <a:noFill/>
        </p:spPr>
        <p:txBody>
          <a:bodyPr wrap="square" lIns="0" tIns="0" rIns="0" bIns="0">
            <a:spAutoFit/>
          </a:bodyPr>
          <a:lstStyle/>
          <a:p>
            <a:pPr>
              <a:lnSpc>
                <a:spcPct val="90000"/>
              </a:lnSpc>
              <a:spcAft>
                <a:spcPts val="800"/>
              </a:spcAft>
              <a:buClr>
                <a:schemeClr val="accent1"/>
              </a:buClr>
            </a:pPr>
            <a:r>
              <a:rPr lang="ru-RU" sz="1200" i="1" dirty="0"/>
              <a:t>Несмотря на то, что сама трасса изначально строилась для разработки богатых месторождений Колымы – месторождения, которые были открыты позднее, были открыты именно благодаря наличию дороги, вдоль которой проводились работы.</a:t>
            </a:r>
          </a:p>
          <a:p>
            <a:pPr>
              <a:lnSpc>
                <a:spcPct val="90000"/>
              </a:lnSpc>
              <a:spcAft>
                <a:spcPts val="800"/>
              </a:spcAft>
              <a:buClr>
                <a:schemeClr val="accent1"/>
              </a:buClr>
            </a:pPr>
            <a:r>
              <a:rPr lang="ru-RU" sz="1200" i="1" dirty="0"/>
              <a:t>Также </a:t>
            </a:r>
            <a:r>
              <a:rPr lang="ru-RU" sz="1200" b="1" i="1" dirty="0"/>
              <a:t>трасса Лена </a:t>
            </a:r>
            <a:r>
              <a:rPr lang="ru-RU" sz="1200" i="1" dirty="0"/>
              <a:t>– изначально была построена для освоения россыпей юга </a:t>
            </a:r>
            <a:r>
              <a:rPr lang="ru-RU" sz="1200" b="1" i="1" dirty="0"/>
              <a:t>Якутии</a:t>
            </a:r>
            <a:r>
              <a:rPr lang="ru-RU" sz="1200" i="1" dirty="0"/>
              <a:t>, и потом вдоль нее были найдены месторождения железа, урана, каменного угля и коренные месторождения золота и другие примеры в стране).</a:t>
            </a:r>
          </a:p>
          <a:p>
            <a:pPr>
              <a:lnSpc>
                <a:spcPct val="90000"/>
              </a:lnSpc>
              <a:spcAft>
                <a:spcPts val="800"/>
              </a:spcAft>
              <a:buClr>
                <a:schemeClr val="accent1"/>
              </a:buClr>
            </a:pPr>
            <a:r>
              <a:rPr lang="ru-RU" sz="1200" i="1" dirty="0"/>
              <a:t>Большая часть месторождений </a:t>
            </a:r>
            <a:r>
              <a:rPr lang="ru-RU" sz="1200" b="1" i="1" dirty="0"/>
              <a:t>Магаданской обл. </a:t>
            </a:r>
            <a:r>
              <a:rPr lang="ru-RU" sz="1200" i="1" dirty="0"/>
              <a:t>будут не рентабельны, если убрать фактор наличия автодороги, особенно это касается мелких россыпных месторождений. При отсутствии дорог даже объекты типа Песчанки не всегда способны показать эффективную экономику, не говоря уже про энергетику</a:t>
            </a:r>
            <a:r>
              <a:rPr lang="en-US" sz="1200" i="1" dirty="0"/>
              <a:t>.</a:t>
            </a:r>
            <a:endParaRPr lang="ru-RU" sz="1200" i="1" dirty="0"/>
          </a:p>
        </p:txBody>
      </p:sp>
      <p:sp>
        <p:nvSpPr>
          <p:cNvPr id="7" name="Заголовок 3">
            <a:extLst>
              <a:ext uri="{FF2B5EF4-FFF2-40B4-BE49-F238E27FC236}">
                <a16:creationId xmlns:a16="http://schemas.microsoft.com/office/drawing/2014/main" id="{F18EF32A-991D-618C-3EE7-626B327013AC}"/>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Логистика и мобильность. Дорожная сеть</a:t>
            </a:r>
            <a:endParaRPr lang="ru-RU" dirty="0"/>
          </a:p>
        </p:txBody>
      </p:sp>
      <p:pic>
        <p:nvPicPr>
          <p:cNvPr id="2" name="Рисунок 1">
            <a:extLst>
              <a:ext uri="{FF2B5EF4-FFF2-40B4-BE49-F238E27FC236}">
                <a16:creationId xmlns:a16="http://schemas.microsoft.com/office/drawing/2014/main" id="{4088B79D-2DD2-D5C0-65BE-BFF461D55881}"/>
              </a:ext>
            </a:extLst>
          </p:cNvPr>
          <p:cNvPicPr>
            <a:picLocks noChangeAspect="1"/>
          </p:cNvPicPr>
          <p:nvPr/>
        </p:nvPicPr>
        <p:blipFill>
          <a:blip r:embed="rId2" cstate="print"/>
          <a:srcRect l="2036" r="2250"/>
          <a:stretch>
            <a:fillRect/>
          </a:stretch>
        </p:blipFill>
        <p:spPr bwMode="auto">
          <a:xfrm>
            <a:off x="6615563" y="1277255"/>
            <a:ext cx="4917625" cy="4455632"/>
          </a:xfrm>
          <a:prstGeom prst="roundRect">
            <a:avLst>
              <a:gd name="adj" fmla="val 2848"/>
            </a:avLst>
          </a:prstGeom>
          <a:noFill/>
          <a:ln>
            <a:solidFill>
              <a:schemeClr val="bg2">
                <a:lumMod val="90000"/>
              </a:schemeClr>
            </a:solidFill>
          </a:ln>
        </p:spPr>
      </p:pic>
    </p:spTree>
    <p:extLst>
      <p:ext uri="{BB962C8B-B14F-4D97-AF65-F5344CB8AC3E}">
        <p14:creationId xmlns:p14="http://schemas.microsoft.com/office/powerpoint/2010/main" val="138059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0EDB9-029A-F31B-8623-68A1439426D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C7C90F7-72BB-185E-EB86-5C5FADC45E12}"/>
              </a:ext>
            </a:extLst>
          </p:cNvPr>
          <p:cNvPicPr>
            <a:picLocks noChangeAspect="1"/>
          </p:cNvPicPr>
          <p:nvPr/>
        </p:nvPicPr>
        <p:blipFill>
          <a:blip r:embed="rId2"/>
          <a:srcRect t="2867" r="2894"/>
          <a:stretch>
            <a:fillRect/>
          </a:stretch>
        </p:blipFill>
        <p:spPr>
          <a:xfrm>
            <a:off x="7231411" y="1268412"/>
            <a:ext cx="4301777" cy="4465637"/>
          </a:xfrm>
          <a:prstGeom prst="roundRect">
            <a:avLst>
              <a:gd name="adj" fmla="val 2848"/>
            </a:avLst>
          </a:prstGeom>
          <a:noFill/>
          <a:ln>
            <a:solidFill>
              <a:schemeClr val="bg2">
                <a:lumMod val="90000"/>
              </a:schemeClr>
            </a:solidFill>
          </a:ln>
        </p:spPr>
      </p:pic>
      <p:sp>
        <p:nvSpPr>
          <p:cNvPr id="5" name="object 11">
            <a:extLst>
              <a:ext uri="{FF2B5EF4-FFF2-40B4-BE49-F238E27FC236}">
                <a16:creationId xmlns:a16="http://schemas.microsoft.com/office/drawing/2014/main" id="{E5674D59-FF70-C54E-956F-37F9FDE2B22B}"/>
              </a:ext>
            </a:extLst>
          </p:cNvPr>
          <p:cNvSpPr txBox="1"/>
          <p:nvPr/>
        </p:nvSpPr>
        <p:spPr>
          <a:xfrm>
            <a:off x="849948" y="1278572"/>
            <a:ext cx="5246052" cy="4465638"/>
          </a:xfrm>
          <a:prstGeom prst="rect">
            <a:avLst/>
          </a:prstGeom>
        </p:spPr>
        <p:txBody>
          <a:bodyPr vert="horz" wrap="square" lIns="0" tIns="0" rIns="0" bIns="0" rtlCol="0">
            <a:noAutofit/>
          </a:bodyPr>
          <a:lstStyle/>
          <a:p>
            <a:pPr>
              <a:spcAft>
                <a:spcPts val="400"/>
              </a:spcAft>
            </a:pPr>
            <a:r>
              <a:rPr lang="ru-RU" sz="2000" b="1" dirty="0">
                <a:solidFill>
                  <a:srgbClr val="430036"/>
                </a:solidFill>
              </a:rPr>
              <a:t>Экономически выгодно </a:t>
            </a:r>
          </a:p>
          <a:p>
            <a:pPr marL="239994" indent="-239994">
              <a:spcAft>
                <a:spcPts val="800"/>
              </a:spcAft>
              <a:buClr>
                <a:srgbClr val="430036"/>
              </a:buClr>
              <a:buFont typeface="Arial" panose="020B0604020202020204" pitchFamily="34" charset="0"/>
              <a:buChar char="•"/>
            </a:pPr>
            <a:r>
              <a:rPr lang="ru-RU" sz="1867" dirty="0"/>
              <a:t>объекты, расположенные на расстоянии </a:t>
            </a:r>
            <a:r>
              <a:rPr lang="ru-RU" sz="1867" b="1" dirty="0"/>
              <a:t>более чем 200 км</a:t>
            </a:r>
            <a:r>
              <a:rPr lang="ru-RU" sz="1867" dirty="0"/>
              <a:t> при запасах золота </a:t>
            </a:r>
            <a:r>
              <a:rPr lang="ru-RU" sz="1867" b="1" dirty="0"/>
              <a:t>не менее 100 т</a:t>
            </a:r>
            <a:r>
              <a:rPr lang="ru-RU" sz="1867" dirty="0"/>
              <a:t>;</a:t>
            </a:r>
          </a:p>
          <a:p>
            <a:pPr marL="239994" indent="-239994">
              <a:spcAft>
                <a:spcPts val="1800"/>
              </a:spcAft>
              <a:buClr>
                <a:srgbClr val="430036"/>
              </a:buClr>
              <a:buFont typeface="Arial" panose="020B0604020202020204" pitchFamily="34" charset="0"/>
              <a:buChar char="•"/>
            </a:pPr>
            <a:r>
              <a:rPr lang="ru-RU" sz="1867" dirty="0"/>
              <a:t>объекты, </a:t>
            </a:r>
            <a:r>
              <a:rPr lang="ru-RU" sz="1867" b="1" dirty="0"/>
              <a:t>удаленные на 100–150 км </a:t>
            </a:r>
            <a:r>
              <a:rPr lang="ru-RU" sz="1867" dirty="0"/>
              <a:t>при запасах </a:t>
            </a:r>
            <a:r>
              <a:rPr lang="ru-RU" sz="1867" b="1" dirty="0"/>
              <a:t>не менее 40 т.</a:t>
            </a:r>
            <a:endParaRPr lang="en-US" sz="1867" b="1" dirty="0"/>
          </a:p>
          <a:p>
            <a:pPr>
              <a:spcAft>
                <a:spcPts val="400"/>
              </a:spcAft>
            </a:pPr>
            <a:r>
              <a:rPr lang="ru-RU" sz="2000" b="1" dirty="0">
                <a:solidFill>
                  <a:srgbClr val="430036"/>
                </a:solidFill>
              </a:rPr>
              <a:t>Могут эффективно эксплуатироваться </a:t>
            </a:r>
            <a:endParaRPr lang="ru-RU" sz="2000" dirty="0">
              <a:solidFill>
                <a:srgbClr val="430036"/>
              </a:solidFill>
            </a:endParaRPr>
          </a:p>
          <a:p>
            <a:pPr marL="239994" indent="-239994">
              <a:spcAft>
                <a:spcPts val="1800"/>
              </a:spcAft>
              <a:buClr>
                <a:srgbClr val="430036"/>
              </a:buClr>
              <a:buFont typeface="Arial" panose="020B0604020202020204" pitchFamily="34" charset="0"/>
              <a:buChar char="•"/>
            </a:pPr>
            <a:r>
              <a:rPr lang="ru-RU" sz="1867" dirty="0"/>
              <a:t>объекты с запасами золота </a:t>
            </a:r>
            <a:r>
              <a:rPr lang="ru-RU" sz="1867" b="1" dirty="0"/>
              <a:t>25 т, </a:t>
            </a:r>
            <a:r>
              <a:rPr lang="ru-RU" sz="1867" dirty="0"/>
              <a:t>если они удалены от инфраструктуры </a:t>
            </a:r>
            <a:r>
              <a:rPr lang="ru-RU" sz="1867" b="1" dirty="0"/>
              <a:t>не более чем</a:t>
            </a:r>
            <a:br>
              <a:rPr lang="ru-RU" sz="1867" b="1" dirty="0"/>
            </a:br>
            <a:r>
              <a:rPr lang="ru-RU" sz="1867" b="1" dirty="0"/>
              <a:t>на 80 км.</a:t>
            </a:r>
          </a:p>
          <a:p>
            <a:pPr>
              <a:spcAft>
                <a:spcPts val="400"/>
              </a:spcAft>
            </a:pPr>
            <a:r>
              <a:rPr lang="ru-RU" sz="2000" b="1" dirty="0">
                <a:solidFill>
                  <a:srgbClr val="430036"/>
                </a:solidFill>
              </a:rPr>
              <a:t>Пригодны для эксплуатации</a:t>
            </a:r>
          </a:p>
          <a:p>
            <a:pPr marL="239994" indent="-239994">
              <a:buClr>
                <a:srgbClr val="430036"/>
              </a:buClr>
              <a:buFont typeface="Arial" panose="020B0604020202020204" pitchFamily="34" charset="0"/>
              <a:buChar char="•"/>
            </a:pPr>
            <a:r>
              <a:rPr lang="ru-RU" sz="1867" dirty="0"/>
              <a:t>объекты с запасами уровня </a:t>
            </a:r>
            <a:r>
              <a:rPr lang="ru-RU" sz="1867" b="1" dirty="0"/>
              <a:t>10–15 т </a:t>
            </a:r>
            <a:r>
              <a:rPr lang="ru-RU" sz="1867" dirty="0"/>
              <a:t>золота,</a:t>
            </a:r>
          </a:p>
          <a:p>
            <a:pPr marL="239994" indent="-239994">
              <a:buClr>
                <a:srgbClr val="430036"/>
              </a:buClr>
              <a:buFont typeface="Arial" panose="020B0604020202020204" pitchFamily="34" charset="0"/>
              <a:buChar char="•"/>
            </a:pPr>
            <a:r>
              <a:rPr lang="ru-RU" sz="1867" dirty="0"/>
              <a:t>если они расположены не более чем в </a:t>
            </a:r>
            <a:r>
              <a:rPr lang="ru-RU" sz="1867" b="1" dirty="0"/>
              <a:t>20–40 км</a:t>
            </a:r>
            <a:br>
              <a:rPr lang="ru-RU" sz="1867" b="1" dirty="0"/>
            </a:br>
            <a:r>
              <a:rPr lang="ru-RU" sz="1867" dirty="0"/>
              <a:t>от инфраструктуры</a:t>
            </a:r>
            <a:r>
              <a:rPr lang="en-US" sz="1867" dirty="0"/>
              <a:t>.</a:t>
            </a:r>
            <a:endParaRPr lang="ru-RU" sz="1867" dirty="0"/>
          </a:p>
        </p:txBody>
      </p:sp>
      <p:sp>
        <p:nvSpPr>
          <p:cNvPr id="7" name="Заголовок 3">
            <a:extLst>
              <a:ext uri="{FF2B5EF4-FFF2-40B4-BE49-F238E27FC236}">
                <a16:creationId xmlns:a16="http://schemas.microsoft.com/office/drawing/2014/main" id="{DB0B259E-EE1A-91C8-B948-977C6F86236F}"/>
              </a:ext>
            </a:extLst>
          </p:cNvPr>
          <p:cNvSpPr>
            <a:spLocks noGrp="1"/>
          </p:cNvSpPr>
          <p:nvPr>
            <p:ph type="title"/>
          </p:nvPr>
        </p:nvSpPr>
        <p:spPr>
          <a:xfrm>
            <a:off x="838200" y="365126"/>
            <a:ext cx="10515600" cy="681764"/>
          </a:xfrm>
        </p:spPr>
        <p:txBody>
          <a:bodyPr lIns="0">
            <a:noAutofit/>
          </a:bodyPr>
          <a:lstStyle/>
          <a:p>
            <a:r>
              <a:rPr lang="ru-RU" sz="3600" spc="-15" dirty="0">
                <a:solidFill>
                  <a:srgbClr val="000000"/>
                </a:solidFill>
              </a:rPr>
              <a:t>Логистика и мобильность. Дорожная сеть. Энергетика</a:t>
            </a:r>
            <a:endParaRPr lang="ru-RU" sz="3600" dirty="0"/>
          </a:p>
        </p:txBody>
      </p:sp>
    </p:spTree>
    <p:extLst>
      <p:ext uri="{BB962C8B-B14F-4D97-AF65-F5344CB8AC3E}">
        <p14:creationId xmlns:p14="http://schemas.microsoft.com/office/powerpoint/2010/main" val="26498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736D5-7D1B-EF84-20D9-60F671D71ACA}"/>
            </a:ext>
          </a:extLst>
        </p:cNvPr>
        <p:cNvGrpSpPr/>
        <p:nvPr/>
      </p:nvGrpSpPr>
      <p:grpSpPr>
        <a:xfrm>
          <a:off x="0" y="0"/>
          <a:ext cx="0" cy="0"/>
          <a:chOff x="0" y="0"/>
          <a:chExt cx="0" cy="0"/>
        </a:xfrm>
      </p:grpSpPr>
      <p:sp>
        <p:nvSpPr>
          <p:cNvPr id="5" name="object 11">
            <a:extLst>
              <a:ext uri="{FF2B5EF4-FFF2-40B4-BE49-F238E27FC236}">
                <a16:creationId xmlns:a16="http://schemas.microsoft.com/office/drawing/2014/main" id="{0D8EE96F-03F9-36E6-7712-12302EC4A252}"/>
              </a:ext>
            </a:extLst>
          </p:cNvPr>
          <p:cNvSpPr txBox="1"/>
          <p:nvPr/>
        </p:nvSpPr>
        <p:spPr>
          <a:xfrm>
            <a:off x="849948" y="1278572"/>
            <a:ext cx="5246052" cy="4465638"/>
          </a:xfrm>
          <a:prstGeom prst="rect">
            <a:avLst/>
          </a:prstGeom>
        </p:spPr>
        <p:txBody>
          <a:bodyPr vert="horz" wrap="square" lIns="0" tIns="0" rIns="0" bIns="0" rtlCol="0">
            <a:noAutofit/>
          </a:bodyPr>
          <a:lstStyle/>
          <a:p>
            <a:pPr>
              <a:spcAft>
                <a:spcPts val="400"/>
              </a:spcAft>
            </a:pPr>
            <a:r>
              <a:rPr lang="ru-RU" sz="2000" b="1" dirty="0">
                <a:solidFill>
                  <a:srgbClr val="430036"/>
                </a:solidFill>
              </a:rPr>
              <a:t>Экономически выгодно </a:t>
            </a:r>
          </a:p>
          <a:p>
            <a:pPr marL="239994" indent="-239994">
              <a:spcAft>
                <a:spcPts val="800"/>
              </a:spcAft>
              <a:buClr>
                <a:srgbClr val="430036"/>
              </a:buClr>
              <a:buFont typeface="Arial" panose="020B0604020202020204" pitchFamily="34" charset="0"/>
              <a:buChar char="•"/>
            </a:pPr>
            <a:r>
              <a:rPr lang="ru-RU" sz="1867" dirty="0"/>
              <a:t>объекты, расположенные на расстоянии </a:t>
            </a:r>
            <a:r>
              <a:rPr lang="ru-RU" sz="1867" b="1" dirty="0"/>
              <a:t>более чем 200 км</a:t>
            </a:r>
            <a:r>
              <a:rPr lang="ru-RU" sz="1867" dirty="0"/>
              <a:t> при запасах золота </a:t>
            </a:r>
            <a:r>
              <a:rPr lang="ru-RU" sz="1867" b="1" dirty="0"/>
              <a:t>не менее 100 т</a:t>
            </a:r>
            <a:r>
              <a:rPr lang="ru-RU" sz="1867" dirty="0"/>
              <a:t>;</a:t>
            </a:r>
          </a:p>
          <a:p>
            <a:pPr marL="239994" indent="-239994">
              <a:spcAft>
                <a:spcPts val="1800"/>
              </a:spcAft>
              <a:buClr>
                <a:srgbClr val="430036"/>
              </a:buClr>
              <a:buFont typeface="Arial" panose="020B0604020202020204" pitchFamily="34" charset="0"/>
              <a:buChar char="•"/>
            </a:pPr>
            <a:r>
              <a:rPr lang="ru-RU" sz="1867" dirty="0"/>
              <a:t>объекты, </a:t>
            </a:r>
            <a:r>
              <a:rPr lang="ru-RU" sz="1867" b="1" dirty="0"/>
              <a:t>удаленные на 100–150 км </a:t>
            </a:r>
            <a:r>
              <a:rPr lang="ru-RU" sz="1867" dirty="0"/>
              <a:t>при запасах </a:t>
            </a:r>
            <a:r>
              <a:rPr lang="ru-RU" sz="1867" b="1" dirty="0"/>
              <a:t>не менее 40 т.</a:t>
            </a:r>
            <a:endParaRPr lang="en-US" sz="1867" b="1" dirty="0"/>
          </a:p>
          <a:p>
            <a:pPr>
              <a:spcAft>
                <a:spcPts val="400"/>
              </a:spcAft>
            </a:pPr>
            <a:r>
              <a:rPr lang="ru-RU" sz="2000" b="1" dirty="0">
                <a:solidFill>
                  <a:srgbClr val="430036"/>
                </a:solidFill>
              </a:rPr>
              <a:t>Могут эффективно эксплуатироваться </a:t>
            </a:r>
            <a:endParaRPr lang="ru-RU" sz="2000" dirty="0">
              <a:solidFill>
                <a:srgbClr val="430036"/>
              </a:solidFill>
            </a:endParaRPr>
          </a:p>
          <a:p>
            <a:pPr marL="239994" indent="-239994">
              <a:spcAft>
                <a:spcPts val="1800"/>
              </a:spcAft>
              <a:buClr>
                <a:srgbClr val="430036"/>
              </a:buClr>
              <a:buFont typeface="Arial" panose="020B0604020202020204" pitchFamily="34" charset="0"/>
              <a:buChar char="•"/>
            </a:pPr>
            <a:r>
              <a:rPr lang="ru-RU" sz="1867" dirty="0"/>
              <a:t>объекты с запасами золота </a:t>
            </a:r>
            <a:r>
              <a:rPr lang="ru-RU" sz="1867" b="1" dirty="0"/>
              <a:t>25 т, </a:t>
            </a:r>
            <a:r>
              <a:rPr lang="ru-RU" sz="1867" dirty="0"/>
              <a:t>если они удалены от инфраструктуры </a:t>
            </a:r>
            <a:r>
              <a:rPr lang="ru-RU" sz="1867" b="1" dirty="0"/>
              <a:t>не более чем</a:t>
            </a:r>
            <a:br>
              <a:rPr lang="ru-RU" sz="1867" b="1" dirty="0"/>
            </a:br>
            <a:r>
              <a:rPr lang="ru-RU" sz="1867" b="1" dirty="0"/>
              <a:t>на 80 км.</a:t>
            </a:r>
          </a:p>
          <a:p>
            <a:pPr>
              <a:spcAft>
                <a:spcPts val="400"/>
              </a:spcAft>
            </a:pPr>
            <a:r>
              <a:rPr lang="ru-RU" sz="2000" b="1" dirty="0">
                <a:solidFill>
                  <a:srgbClr val="430036"/>
                </a:solidFill>
              </a:rPr>
              <a:t>Пригодны для эксплуатации</a:t>
            </a:r>
          </a:p>
          <a:p>
            <a:pPr marL="239994" indent="-239994">
              <a:buClr>
                <a:srgbClr val="430036"/>
              </a:buClr>
              <a:buFont typeface="Arial" panose="020B0604020202020204" pitchFamily="34" charset="0"/>
              <a:buChar char="•"/>
            </a:pPr>
            <a:r>
              <a:rPr lang="ru-RU" sz="1867" dirty="0"/>
              <a:t>объекты с запасами уровня </a:t>
            </a:r>
            <a:r>
              <a:rPr lang="ru-RU" sz="1867" b="1" dirty="0"/>
              <a:t>10–15 т </a:t>
            </a:r>
            <a:r>
              <a:rPr lang="ru-RU" sz="1867" dirty="0"/>
              <a:t>золота,</a:t>
            </a:r>
          </a:p>
          <a:p>
            <a:pPr marL="239994" indent="-239994">
              <a:buClr>
                <a:srgbClr val="430036"/>
              </a:buClr>
              <a:buFont typeface="Arial" panose="020B0604020202020204" pitchFamily="34" charset="0"/>
              <a:buChar char="•"/>
            </a:pPr>
            <a:r>
              <a:rPr lang="ru-RU" sz="1867" dirty="0"/>
              <a:t>если они расположены не более чем в </a:t>
            </a:r>
            <a:r>
              <a:rPr lang="ru-RU" sz="1867" b="1" dirty="0"/>
              <a:t>20–40 км</a:t>
            </a:r>
            <a:br>
              <a:rPr lang="ru-RU" sz="1867" b="1" dirty="0"/>
            </a:br>
            <a:r>
              <a:rPr lang="ru-RU" sz="1867" dirty="0"/>
              <a:t>от инфраструктуры</a:t>
            </a:r>
            <a:r>
              <a:rPr lang="en-US" sz="1867" dirty="0"/>
              <a:t>.</a:t>
            </a:r>
            <a:endParaRPr lang="ru-RU" sz="1867" dirty="0"/>
          </a:p>
        </p:txBody>
      </p:sp>
      <p:sp>
        <p:nvSpPr>
          <p:cNvPr id="7" name="Заголовок 3">
            <a:extLst>
              <a:ext uri="{FF2B5EF4-FFF2-40B4-BE49-F238E27FC236}">
                <a16:creationId xmlns:a16="http://schemas.microsoft.com/office/drawing/2014/main" id="{F3179517-D18A-37AB-F29B-B98597A6AEA2}"/>
              </a:ext>
            </a:extLst>
          </p:cNvPr>
          <p:cNvSpPr>
            <a:spLocks noGrp="1"/>
          </p:cNvSpPr>
          <p:nvPr>
            <p:ph type="title"/>
          </p:nvPr>
        </p:nvSpPr>
        <p:spPr>
          <a:xfrm>
            <a:off x="838200" y="365126"/>
            <a:ext cx="10515600" cy="681764"/>
          </a:xfrm>
        </p:spPr>
        <p:txBody>
          <a:bodyPr lIns="0">
            <a:noAutofit/>
          </a:bodyPr>
          <a:lstStyle/>
          <a:p>
            <a:r>
              <a:rPr lang="ru-RU" sz="3600" spc="-15" dirty="0">
                <a:solidFill>
                  <a:srgbClr val="000000"/>
                </a:solidFill>
              </a:rPr>
              <a:t>Логистика и мобильность. Дорожная сеть. Энергетика</a:t>
            </a:r>
            <a:endParaRPr lang="ru-RU" sz="3600" dirty="0"/>
          </a:p>
        </p:txBody>
      </p:sp>
      <p:pic>
        <p:nvPicPr>
          <p:cNvPr id="2" name="Рисунок 1">
            <a:extLst>
              <a:ext uri="{FF2B5EF4-FFF2-40B4-BE49-F238E27FC236}">
                <a16:creationId xmlns:a16="http://schemas.microsoft.com/office/drawing/2014/main" id="{A3EAD1FD-0AB0-F25C-092A-BCC4A27A1D82}"/>
              </a:ext>
            </a:extLst>
          </p:cNvPr>
          <p:cNvPicPr>
            <a:picLocks noChangeAspect="1"/>
          </p:cNvPicPr>
          <p:nvPr/>
        </p:nvPicPr>
        <p:blipFill>
          <a:blip r:embed="rId2"/>
          <a:srcRect l="2222"/>
          <a:stretch>
            <a:fillRect/>
          </a:stretch>
        </p:blipFill>
        <p:spPr>
          <a:xfrm>
            <a:off x="6435220" y="1278573"/>
            <a:ext cx="5097968" cy="3862388"/>
          </a:xfrm>
          <a:prstGeom prst="roundRect">
            <a:avLst>
              <a:gd name="adj" fmla="val 2848"/>
            </a:avLst>
          </a:prstGeom>
          <a:noFill/>
          <a:ln>
            <a:solidFill>
              <a:schemeClr val="bg2">
                <a:lumMod val="90000"/>
              </a:schemeClr>
            </a:solidFill>
          </a:ln>
        </p:spPr>
      </p:pic>
    </p:spTree>
    <p:extLst>
      <p:ext uri="{BB962C8B-B14F-4D97-AF65-F5344CB8AC3E}">
        <p14:creationId xmlns:p14="http://schemas.microsoft.com/office/powerpoint/2010/main" val="1097076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25796-B35A-8E83-BC1C-D7CDC7BB7305}"/>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068957BE-8B42-7F6A-24AB-8B808D229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1" t="5645" r="49287" b="5645"/>
          <a:stretch/>
        </p:blipFill>
        <p:spPr>
          <a:xfrm>
            <a:off x="838200" y="1268413"/>
            <a:ext cx="3418699" cy="4490232"/>
          </a:xfrm>
          <a:prstGeom prst="roundRect">
            <a:avLst>
              <a:gd name="adj" fmla="val 2848"/>
            </a:avLst>
          </a:prstGeom>
          <a:noFill/>
          <a:ln>
            <a:solidFill>
              <a:schemeClr val="bg2">
                <a:lumMod val="90000"/>
              </a:schemeClr>
            </a:solidFill>
          </a:ln>
        </p:spPr>
      </p:pic>
      <p:pic>
        <p:nvPicPr>
          <p:cNvPr id="4" name="Рисунок 3">
            <a:extLst>
              <a:ext uri="{FF2B5EF4-FFF2-40B4-BE49-F238E27FC236}">
                <a16:creationId xmlns:a16="http://schemas.microsoft.com/office/drawing/2014/main" id="{FD65B430-40CC-6D34-1E52-6CDD302F3C42}"/>
              </a:ext>
            </a:extLst>
          </p:cNvPr>
          <p:cNvPicPr>
            <a:picLocks noChangeAspect="1"/>
          </p:cNvPicPr>
          <p:nvPr/>
        </p:nvPicPr>
        <p:blipFill>
          <a:blip r:embed="rId4" cstate="print">
            <a:extLst>
              <a:ext uri="{28A0092B-C50C-407E-A947-70E740481C1C}">
                <a14:useLocalDpi xmlns:a14="http://schemas.microsoft.com/office/drawing/2010/main" val="0"/>
              </a:ext>
            </a:extLst>
          </a:blip>
          <a:srcRect b="4057"/>
          <a:stretch>
            <a:fillRect/>
          </a:stretch>
        </p:blipFill>
        <p:spPr>
          <a:xfrm>
            <a:off x="4419600" y="1270355"/>
            <a:ext cx="2417888" cy="4463695"/>
          </a:xfrm>
          <a:prstGeom prst="roundRect">
            <a:avLst>
              <a:gd name="adj" fmla="val 2848"/>
            </a:avLst>
          </a:prstGeom>
          <a:noFill/>
          <a:ln>
            <a:solidFill>
              <a:schemeClr val="bg2">
                <a:lumMod val="90000"/>
              </a:schemeClr>
            </a:solidFill>
          </a:ln>
        </p:spPr>
      </p:pic>
      <p:cxnSp>
        <p:nvCxnSpPr>
          <p:cNvPr id="6" name="Прямая со стрелкой 5">
            <a:extLst>
              <a:ext uri="{FF2B5EF4-FFF2-40B4-BE49-F238E27FC236}">
                <a16:creationId xmlns:a16="http://schemas.microsoft.com/office/drawing/2014/main" id="{290C9E3A-3405-E0E3-B9F1-0AB383810AB4}"/>
              </a:ext>
            </a:extLst>
          </p:cNvPr>
          <p:cNvCxnSpPr>
            <a:cxnSpLocks/>
            <a:endCxn id="4" idx="1"/>
          </p:cNvCxnSpPr>
          <p:nvPr/>
        </p:nvCxnSpPr>
        <p:spPr>
          <a:xfrm>
            <a:off x="3094659" y="2866527"/>
            <a:ext cx="1324941" cy="635676"/>
          </a:xfrm>
          <a:prstGeom prst="straightConnector1">
            <a:avLst/>
          </a:prstGeom>
          <a:ln w="47625">
            <a:solidFill>
              <a:srgbClr val="772421"/>
            </a:solidFill>
            <a:tailEnd type="triangle"/>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500DEB83-FB5B-EDF6-FE9B-7DE78B0DDE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45" t="16311" r="39441" b="44397"/>
          <a:stretch>
            <a:fillRect/>
          </a:stretch>
        </p:blipFill>
        <p:spPr>
          <a:xfrm>
            <a:off x="7130858" y="1633587"/>
            <a:ext cx="4359521" cy="4100464"/>
          </a:xfrm>
          <a:prstGeom prst="roundRect">
            <a:avLst>
              <a:gd name="adj" fmla="val 2848"/>
            </a:avLst>
          </a:prstGeom>
          <a:noFill/>
          <a:ln>
            <a:solidFill>
              <a:schemeClr val="bg2">
                <a:lumMod val="90000"/>
              </a:schemeClr>
            </a:solidFill>
          </a:ln>
        </p:spPr>
      </p:pic>
      <p:sp>
        <p:nvSpPr>
          <p:cNvPr id="8" name="Прямоугольник 7">
            <a:extLst>
              <a:ext uri="{FF2B5EF4-FFF2-40B4-BE49-F238E27FC236}">
                <a16:creationId xmlns:a16="http://schemas.microsoft.com/office/drawing/2014/main" id="{9D0DAF19-548B-89EB-5A96-052AB9161CB6}"/>
              </a:ext>
            </a:extLst>
          </p:cNvPr>
          <p:cNvSpPr/>
          <p:nvPr/>
        </p:nvSpPr>
        <p:spPr>
          <a:xfrm>
            <a:off x="7130858" y="1094318"/>
            <a:ext cx="1859099" cy="448071"/>
          </a:xfrm>
          <a:prstGeom prst="rect">
            <a:avLst/>
          </a:prstGeom>
        </p:spPr>
        <p:txBody>
          <a:bodyPr wrap="none" lIns="0" tIns="0" rIns="0" bIns="0">
            <a:spAutoFit/>
          </a:bodyPr>
          <a:lstStyle/>
          <a:p>
            <a:r>
              <a:rPr lang="ru-RU" sz="1456" b="1" dirty="0" err="1"/>
              <a:t>Верхнеамгинский</a:t>
            </a:r>
            <a:r>
              <a:rPr lang="ru-RU" sz="1456" b="1" dirty="0"/>
              <a:t> узел</a:t>
            </a:r>
          </a:p>
          <a:p>
            <a:r>
              <a:rPr lang="ru-RU" sz="1456" dirty="0"/>
              <a:t>Нет дорог</a:t>
            </a:r>
          </a:p>
        </p:txBody>
      </p:sp>
      <p:sp>
        <p:nvSpPr>
          <p:cNvPr id="9" name="Прямоугольник 8">
            <a:extLst>
              <a:ext uri="{FF2B5EF4-FFF2-40B4-BE49-F238E27FC236}">
                <a16:creationId xmlns:a16="http://schemas.microsoft.com/office/drawing/2014/main" id="{091A564A-66CB-297B-0B11-1AE169EFDFF4}"/>
              </a:ext>
            </a:extLst>
          </p:cNvPr>
          <p:cNvSpPr/>
          <p:nvPr/>
        </p:nvSpPr>
        <p:spPr>
          <a:xfrm>
            <a:off x="9461749" y="1094318"/>
            <a:ext cx="1673984" cy="448071"/>
          </a:xfrm>
          <a:prstGeom prst="rect">
            <a:avLst/>
          </a:prstGeom>
        </p:spPr>
        <p:txBody>
          <a:bodyPr wrap="none" lIns="0" tIns="0" rIns="0" bIns="0">
            <a:spAutoFit/>
          </a:bodyPr>
          <a:lstStyle/>
          <a:p>
            <a:r>
              <a:rPr lang="ru-RU" sz="1456" b="1" dirty="0"/>
              <a:t>Центральный Алдан</a:t>
            </a:r>
          </a:p>
          <a:p>
            <a:r>
              <a:rPr lang="ru-RU" sz="1456" dirty="0"/>
              <a:t>Есть дорога</a:t>
            </a:r>
          </a:p>
        </p:txBody>
      </p:sp>
      <p:cxnSp>
        <p:nvCxnSpPr>
          <p:cNvPr id="11" name="Прямая со стрелкой 10">
            <a:extLst>
              <a:ext uri="{FF2B5EF4-FFF2-40B4-BE49-F238E27FC236}">
                <a16:creationId xmlns:a16="http://schemas.microsoft.com/office/drawing/2014/main" id="{BAA202BB-2ACA-42BE-0727-1B840DA8AC72}"/>
              </a:ext>
            </a:extLst>
          </p:cNvPr>
          <p:cNvCxnSpPr>
            <a:cxnSpLocks/>
            <a:stCxn id="8" idx="2"/>
          </p:cNvCxnSpPr>
          <p:nvPr/>
        </p:nvCxnSpPr>
        <p:spPr>
          <a:xfrm>
            <a:off x="8060408" y="1542389"/>
            <a:ext cx="264014" cy="1012969"/>
          </a:xfrm>
          <a:prstGeom prst="straightConnector1">
            <a:avLst/>
          </a:prstGeom>
          <a:ln w="476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43057863-1726-4FFA-8FC4-DCEF851591BD}"/>
              </a:ext>
            </a:extLst>
          </p:cNvPr>
          <p:cNvCxnSpPr>
            <a:cxnSpLocks/>
          </p:cNvCxnSpPr>
          <p:nvPr/>
        </p:nvCxnSpPr>
        <p:spPr>
          <a:xfrm flipH="1">
            <a:off x="6748915" y="3545075"/>
            <a:ext cx="3608380" cy="21556"/>
          </a:xfrm>
          <a:prstGeom prst="straightConnector1">
            <a:avLst/>
          </a:prstGeom>
          <a:ln w="47625">
            <a:solidFill>
              <a:srgbClr val="772421"/>
            </a:solidFill>
            <a:tailEnd type="triangle"/>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a16="http://schemas.microsoft.com/office/drawing/2014/main" id="{92D9FF15-74D0-EE61-F5EB-2A5FE97C6CFA}"/>
              </a:ext>
            </a:extLst>
          </p:cNvPr>
          <p:cNvSpPr/>
          <p:nvPr/>
        </p:nvSpPr>
        <p:spPr>
          <a:xfrm>
            <a:off x="1939466" y="1900949"/>
            <a:ext cx="1155193" cy="1528051"/>
          </a:xfrm>
          <a:prstGeom prst="rect">
            <a:avLst/>
          </a:prstGeom>
          <a:noFill/>
          <a:ln w="22225">
            <a:solidFill>
              <a:srgbClr val="772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19"/>
          </a:p>
        </p:txBody>
      </p:sp>
      <p:sp>
        <p:nvSpPr>
          <p:cNvPr id="20" name="Заголовок 3">
            <a:extLst>
              <a:ext uri="{FF2B5EF4-FFF2-40B4-BE49-F238E27FC236}">
                <a16:creationId xmlns:a16="http://schemas.microsoft.com/office/drawing/2014/main" id="{A8AAF6C9-D361-AADD-72E1-63AC88CAADFF}"/>
              </a:ext>
            </a:extLst>
          </p:cNvPr>
          <p:cNvSpPr>
            <a:spLocks noGrp="1"/>
          </p:cNvSpPr>
          <p:nvPr>
            <p:ph type="title"/>
          </p:nvPr>
        </p:nvSpPr>
        <p:spPr>
          <a:xfrm>
            <a:off x="838200" y="365126"/>
            <a:ext cx="10515600" cy="681764"/>
          </a:xfrm>
        </p:spPr>
        <p:txBody>
          <a:bodyPr lIns="0">
            <a:normAutofit fontScale="90000"/>
          </a:bodyPr>
          <a:lstStyle/>
          <a:p>
            <a:r>
              <a:rPr lang="ru-RU" spc="-15" dirty="0">
                <a:solidFill>
                  <a:srgbClr val="000000"/>
                </a:solidFill>
              </a:rPr>
              <a:t>Логистика и мобильность. Дорожная сеть</a:t>
            </a:r>
            <a:endParaRPr lang="ru-RU" dirty="0"/>
          </a:p>
        </p:txBody>
      </p:sp>
    </p:spTree>
    <p:extLst>
      <p:ext uri="{BB962C8B-B14F-4D97-AF65-F5344CB8AC3E}">
        <p14:creationId xmlns:p14="http://schemas.microsoft.com/office/powerpoint/2010/main" val="3365885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Другая 2">
      <a:majorFont>
        <a:latin typeface="Calibri"/>
        <a:ea typeface=""/>
        <a:cs typeface=""/>
      </a:majorFont>
      <a:minorFont>
        <a:latin typeface="Calibr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ВБМ_шаблон_презентации" id="{D85C76A9-F536-4C05-9166-DE74AD5AF645}" vid="{D14C04D2-9FCB-4D6A-A865-7F983DE31C2C}"/>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ВБМ_шаблон_презентации</Template>
  <TotalTime>574</TotalTime>
  <Words>2054</Words>
  <Application>Microsoft Office PowerPoint</Application>
  <PresentationFormat>Широкоэкранный</PresentationFormat>
  <Paragraphs>183</Paragraphs>
  <Slides>19</Slides>
  <Notes>8</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Aptos</vt:lpstr>
      <vt:lpstr>Arial</vt:lpstr>
      <vt:lpstr>Calibri</vt:lpstr>
      <vt:lpstr>Calibri Light</vt:lpstr>
      <vt:lpstr>Тема Office</vt:lpstr>
      <vt:lpstr>Презентация PowerPoint</vt:lpstr>
      <vt:lpstr>Основа ГРР</vt:lpstr>
      <vt:lpstr>Логистика и мобильность</vt:lpstr>
      <vt:lpstr>Логистика и мобильность</vt:lpstr>
      <vt:lpstr>Логистика и мобильность. Дорожная сеть</vt:lpstr>
      <vt:lpstr>Логистика и мобильность. Дорожная сеть</vt:lpstr>
      <vt:lpstr>Логистика и мобильность. Дорожная сеть. Энергетика</vt:lpstr>
      <vt:lpstr>Логистика и мобильность. Дорожная сеть. Энергетика</vt:lpstr>
      <vt:lpstr>Логистика и мобильность. Дорожная сеть</vt:lpstr>
      <vt:lpstr>Материально-техническое обеспечение</vt:lpstr>
      <vt:lpstr>Материально-техническое обеспечение</vt:lpstr>
      <vt:lpstr>Доступ к информации</vt:lpstr>
      <vt:lpstr>Доступ к информации</vt:lpstr>
      <vt:lpstr>Региональное изучение недр</vt:lpstr>
      <vt:lpstr>Лабораторное обеспечение</vt:lpstr>
      <vt:lpstr>Стратегия развития</vt:lpstr>
      <vt:lpstr>Юниорная деятельность</vt:lpstr>
      <vt:lpstr>Другое</vt:lpstr>
      <vt:lpstr>Общие выводы для обсуждения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доклада</dc:title>
  <dc:creator>Алексей Ануфриев</dc:creator>
  <cp:lastModifiedBy>Анна Исакова</cp:lastModifiedBy>
  <cp:revision>34</cp:revision>
  <dcterms:created xsi:type="dcterms:W3CDTF">2024-02-19T12:54:32Z</dcterms:created>
  <dcterms:modified xsi:type="dcterms:W3CDTF">2025-10-20T10:53:35Z</dcterms:modified>
</cp:coreProperties>
</file>