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2" r:id="rId10"/>
    <p:sldId id="274" r:id="rId11"/>
    <p:sldId id="276" r:id="rId12"/>
    <p:sldId id="277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9" r:id="rId21"/>
    <p:sldId id="290" r:id="rId22"/>
    <p:sldId id="291" r:id="rId23"/>
    <p:sldId id="292" r:id="rId24"/>
    <p:sldId id="293" r:id="rId25"/>
    <p:sldId id="294" r:id="rId26"/>
    <p:sldId id="296" r:id="rId27"/>
    <p:sldId id="298" r:id="rId28"/>
    <p:sldId id="300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</p:sldIdLst>
  <p:sldSz cx="9906000" cy="6858000" type="A4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12" autoAdjust="0"/>
  </p:normalViewPr>
  <p:slideViewPr>
    <p:cSldViewPr snapToGrid="0">
      <p:cViewPr varScale="1">
        <p:scale>
          <a:sx n="73" d="100"/>
          <a:sy n="73" d="100"/>
        </p:scale>
        <p:origin x="84" y="4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72228-55FF-4DE2-A67A-009BD6C10DE4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4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1D530-49A1-493E-93DB-449BF98B3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5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118A1-83A9-4601-A95A-728175A9F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B50FF9-11AC-49E3-BC97-B1DB7C5DB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49469-7A19-4A63-A908-17DC8C86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1776E-0DF8-4829-A388-827C86B3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5F35D-20AF-4EDC-B6FB-A4B76FAF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9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76E31-209D-4A00-B0B3-48BABA6A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378AAC-8197-46DF-8A21-106E01A3B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278798-60AA-41EB-81CB-E06ED9D1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0AB2F2-8C5A-4993-996D-1332B4E3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5AC3BF-99FD-4064-A7FB-A48507B0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5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F5D4A5-89E3-4D22-874C-65DE2F439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860DF4-99DC-4C21-B833-15FD91134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0AAC1-D5E6-4382-A23A-4DCBF996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F487E-72DC-4131-B5BD-BF3ABBD3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50EDE-A39D-49C3-9DD7-76360241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48E35-4FEE-468C-88C1-C83DFAB6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D6AC2-E425-454A-99AF-86C997282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7F3C0F-488A-4736-B64D-39FE11D9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B9F74-4712-4EF8-A1DC-347CCE0C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61151-99FA-47D5-8C61-EC8C38BD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DE729-5650-406F-AFDE-F519CE9B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D472B0-D499-428B-9476-B97D677AD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3609E-A4BA-4AA2-9CD4-7D9EB6C8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0A2C49-FA39-4D9C-B0E0-DD73468C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A89EC-F0A1-4FF2-B479-C6D43772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6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26EC9-5E5B-485B-AE08-E76FA3BD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2956C-78FC-4480-93F1-1E2B5AC49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0D5C42-2D98-4827-B715-3914D504D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70BD1F-07C7-45D7-9CF8-E9A87554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92162-46D9-4688-86C3-BD082EA8F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CDAA6E-EBCB-4F9C-A204-58FDB4FB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0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FEF74-5E9C-4C62-874F-B8731541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3CA8B-05F8-492C-AB36-7CEC8F875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71D7F5-1FD9-4FAA-9291-8BFADCAED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19AE35-2113-4E04-9AD6-752B0DAFF2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3101FA-587C-430B-ADC8-333082ABD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DF2634-87C9-4BF0-94FC-29B528D6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9CE15D-4980-4F9F-85D7-344F5713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5ABBF6-E128-400D-986E-C18421AF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8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5078D-2B37-4FA6-BB81-3246F53D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6B23D7-A780-4753-A48E-E02529C3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7FD652-BE5D-42CD-95D1-E02BC7F2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67F056-B6D5-47FB-9940-924F6B92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6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5374B93-01BB-4783-98ED-A83E321A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D27D54-BC38-4FE2-A136-3A82C776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E40E55-50F7-4D18-A9D7-B3EFF0C3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6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50177-DF22-492E-A6FB-034F48CE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E6480-FEF6-4684-A3E0-E5132E10F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A1FED2-89BE-4603-9B0E-433AA46ED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90CAF3-B394-4541-BA16-0887AB95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32453A-C79D-4435-A528-4CD92A85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643419-A8D5-44FA-8E41-CFB3A75F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6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418D1-2ADC-4988-9C5C-79ADE983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E58166-8D08-457A-930F-0FDAF234D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E17DD1-075B-4271-8C75-AE0719DF0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937290-00C6-4293-99A8-53955FB0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F30C-1ADF-4F31-8F8D-6A3C2F4794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242458-9C8A-43DB-BAC5-17CBFE01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C92F50-4F5A-49E6-8DD8-E147B928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1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D5BFC-ABB0-47EC-8055-F710EF9E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5432DE-3330-43B1-952F-A9C17589C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568C3D-536B-4940-8EE1-5006A621B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CF30C-1ADF-4F31-8F8D-6A3C2F47943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00533-A180-464F-9DAF-1140A2D8D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F158C-0358-4A15-A927-949D6C34F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5E24F-5A9F-4C92-AF57-86B2D53A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1327026" y="1797846"/>
            <a:ext cx="7429500" cy="3558121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- совещание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деятельности Комиссий по соблюдению требований к служебному поведению государственных и муниципальных служащих и урегулированию конфликта интересов»</a:t>
            </a:r>
          </a:p>
        </p:txBody>
      </p:sp>
    </p:spTree>
    <p:extLst>
      <p:ext uri="{BB962C8B-B14F-4D97-AF65-F5344CB8AC3E}">
        <p14:creationId xmlns:p14="http://schemas.microsoft.com/office/powerpoint/2010/main" val="136405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4953000" y="66173"/>
            <a:ext cx="4809479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Комиссии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DDAAE-12EE-406A-8532-4833A5BC7A90}"/>
              </a:ext>
            </a:extLst>
          </p:cNvPr>
          <p:cNvSpPr txBox="1"/>
          <p:nvPr/>
        </p:nvSpPr>
        <p:spPr>
          <a:xfrm>
            <a:off x="143521" y="817098"/>
            <a:ext cx="937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AFAA7-31CE-44ED-A453-2A384705AA8A}"/>
              </a:ext>
            </a:extLst>
          </p:cNvPr>
          <p:cNvSpPr txBox="1"/>
          <p:nvPr/>
        </p:nvSpPr>
        <p:spPr>
          <a:xfrm>
            <a:off x="4052901" y="1089898"/>
            <a:ext cx="570957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Комиссии является: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 обеспечении соблюдения гражданскими служащими ограничений и запретов, требований о предотвращении или урегулировании конфликта интересов, а также в обеспечении исполнения ими обязанностей, установленных Федеральным законом от 25 декабря 2008 года № 273-ФЗ «О противодействии коррупции», другими федеральными законами.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 осуществлении мер по предупреждению коррупции в исполнительных органах государственной власти области.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7E7FBA-BCE5-4A9F-808A-8C59F6D66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21" y="2139453"/>
            <a:ext cx="3553937" cy="26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7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4916586" y="165654"/>
            <a:ext cx="4809479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и состав Комиссии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DDAAE-12EE-406A-8532-4833A5BC7A90}"/>
              </a:ext>
            </a:extLst>
          </p:cNvPr>
          <p:cNvSpPr txBox="1"/>
          <p:nvPr/>
        </p:nvSpPr>
        <p:spPr>
          <a:xfrm>
            <a:off x="143521" y="817098"/>
            <a:ext cx="937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AFAA7-31CE-44ED-A453-2A384705AA8A}"/>
              </a:ext>
            </a:extLst>
          </p:cNvPr>
          <p:cNvSpPr txBox="1"/>
          <p:nvPr/>
        </p:nvSpPr>
        <p:spPr>
          <a:xfrm>
            <a:off x="5339910" y="865411"/>
            <a:ext cx="396282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Положение о Комиссии по соблюдению требований к служебному поведению и урегулированию конфликта интересов.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Состав Комиссии по соблюдению требований к служебному поведению и урегулированию конфликта интересов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DFA1C2-DA40-40F2-9FFC-A450D9CEA6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63" t="13848" r="32875" b="11643"/>
          <a:stretch/>
        </p:blipFill>
        <p:spPr>
          <a:xfrm>
            <a:off x="21251" y="1013592"/>
            <a:ext cx="5255485" cy="4926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C0A4CF-1F5C-4DD8-9D7C-876EAEA905BB}"/>
              </a:ext>
            </a:extLst>
          </p:cNvPr>
          <p:cNvSpPr txBox="1"/>
          <p:nvPr/>
        </p:nvSpPr>
        <p:spPr>
          <a:xfrm>
            <a:off x="5339910" y="3806824"/>
            <a:ext cx="43710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Подмена члена комиссии для участия в </a:t>
            </a:r>
          </a:p>
          <a:p>
            <a:r>
              <a:rPr lang="ru-RU" b="1" dirty="0">
                <a:solidFill>
                  <a:srgbClr val="FF0000"/>
                </a:solidFill>
              </a:rPr>
              <a:t>заседании иным лицом, не указанным в </a:t>
            </a:r>
          </a:p>
          <a:p>
            <a:r>
              <a:rPr lang="ru-RU" b="1" dirty="0">
                <a:solidFill>
                  <a:srgbClr val="FF0000"/>
                </a:solidFill>
              </a:rPr>
              <a:t>нормативном правовом (правовом) акте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органа власти, органа местного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самоуправления, не допускается.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Замена члена комиссии осуществляется </a:t>
            </a:r>
          </a:p>
          <a:p>
            <a:r>
              <a:rPr lang="ru-RU" b="1" dirty="0">
                <a:solidFill>
                  <a:srgbClr val="FF0000"/>
                </a:solidFill>
              </a:rPr>
              <a:t>изданием акта, на основании которого </a:t>
            </a:r>
          </a:p>
          <a:p>
            <a:r>
              <a:rPr lang="ru-RU" b="1" dirty="0">
                <a:solidFill>
                  <a:srgbClr val="FF0000"/>
                </a:solidFill>
              </a:rPr>
              <a:t>вносятся изменения в состав комиссии.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431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4832019" y="83263"/>
            <a:ext cx="4809479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Организационно-техническое и документационное обеспечение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DDAAE-12EE-406A-8532-4833A5BC7A90}"/>
              </a:ext>
            </a:extLst>
          </p:cNvPr>
          <p:cNvSpPr txBox="1"/>
          <p:nvPr/>
        </p:nvSpPr>
        <p:spPr>
          <a:xfrm>
            <a:off x="143521" y="817098"/>
            <a:ext cx="937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27DEBF-1121-45A7-853C-C5B7E4AA6A69}"/>
              </a:ext>
            </a:extLst>
          </p:cNvPr>
          <p:cNvSpPr txBox="1"/>
          <p:nvPr/>
        </p:nvSpPr>
        <p:spPr>
          <a:xfrm>
            <a:off x="238177" y="972054"/>
            <a:ext cx="9403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Организационно-техническое и документационное обеспечение деятельности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обеспечивает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кадровой службы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коррупционных и иных правонарушений 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 кадровой службы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органа, ответственное за работу по профилактике коррупционных и иных правонарушений.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функции должны быть отражены в должностном регламенте соответствующего государственного (муниципального) служащего.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A20569-6783-46C0-B838-F674E4CF2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77" y="3516903"/>
            <a:ext cx="1571018" cy="1900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9EB939-9770-4A60-8FDB-D3547BC048A7}"/>
              </a:ext>
            </a:extLst>
          </p:cNvPr>
          <p:cNvSpPr txBox="1"/>
          <p:nvPr/>
        </p:nvSpPr>
        <p:spPr>
          <a:xfrm>
            <a:off x="1863265" y="4062136"/>
            <a:ext cx="7657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ответственность за организацию работы Комиссии возлагается на председателя и секретаря Комиссии.</a:t>
            </a:r>
          </a:p>
        </p:txBody>
      </p:sp>
    </p:spTree>
    <p:extLst>
      <p:ext uri="{BB962C8B-B14F-4D97-AF65-F5344CB8AC3E}">
        <p14:creationId xmlns:p14="http://schemas.microsoft.com/office/powerpoint/2010/main" val="70571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1327027" y="1132020"/>
            <a:ext cx="7429500" cy="3558121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составу Комиссии, права и обязанности членов Комиссии по соблюдению требований к служебному поведению</a:t>
            </a:r>
          </a:p>
        </p:txBody>
      </p:sp>
    </p:spTree>
    <p:extLst>
      <p:ext uri="{BB962C8B-B14F-4D97-AF65-F5344CB8AC3E}">
        <p14:creationId xmlns:p14="http://schemas.microsoft.com/office/powerpoint/2010/main" val="165699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5463951" y="38022"/>
            <a:ext cx="3714750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Комиссии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BBEB688-A56A-43E7-8220-C2B32CD3558A}"/>
              </a:ext>
            </a:extLst>
          </p:cNvPr>
          <p:cNvSpPr/>
          <p:nvPr/>
        </p:nvSpPr>
        <p:spPr>
          <a:xfrm>
            <a:off x="593888" y="1074088"/>
            <a:ext cx="3076775" cy="8801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Комиссии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44D95605-4945-49CA-AD09-069424DEA7D3}"/>
              </a:ext>
            </a:extLst>
          </p:cNvPr>
          <p:cNvSpPr/>
          <p:nvPr/>
        </p:nvSpPr>
        <p:spPr>
          <a:xfrm>
            <a:off x="593887" y="2434886"/>
            <a:ext cx="3076776" cy="8801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EBCAEAC1-2454-4169-9282-5C2718C553FE}"/>
              </a:ext>
            </a:extLst>
          </p:cNvPr>
          <p:cNvSpPr/>
          <p:nvPr/>
        </p:nvSpPr>
        <p:spPr>
          <a:xfrm>
            <a:off x="593887" y="4137952"/>
            <a:ext cx="3076776" cy="8801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Комиссии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773B3D9-0564-4179-9E89-860727863574}"/>
              </a:ext>
            </a:extLst>
          </p:cNvPr>
          <p:cNvSpPr/>
          <p:nvPr/>
        </p:nvSpPr>
        <p:spPr>
          <a:xfrm>
            <a:off x="4336869" y="1174482"/>
            <a:ext cx="4937760" cy="6516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органа власти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C9A9DDC-56C5-4D0A-A05C-4B78CA4D5C93}"/>
              </a:ext>
            </a:extLst>
          </p:cNvPr>
          <p:cNvSpPr/>
          <p:nvPr/>
        </p:nvSpPr>
        <p:spPr>
          <a:xfrm>
            <a:off x="4336869" y="2535280"/>
            <a:ext cx="4937760" cy="6516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Назначается из числа членов Комиссии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96453ED-C99C-49E7-ACC0-5CF81788AE7B}"/>
              </a:ext>
            </a:extLst>
          </p:cNvPr>
          <p:cNvSpPr/>
          <p:nvPr/>
        </p:nvSpPr>
        <p:spPr>
          <a:xfrm>
            <a:off x="4336869" y="4137295"/>
            <a:ext cx="4937760" cy="10090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 кадровой службы, ответственное за работу по профилактике коррупционных и иных правонарушений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64314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5463951" y="38022"/>
            <a:ext cx="3714750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Комиссии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BBEB688-A56A-43E7-8220-C2B32CD3558A}"/>
              </a:ext>
            </a:extLst>
          </p:cNvPr>
          <p:cNvSpPr/>
          <p:nvPr/>
        </p:nvSpPr>
        <p:spPr>
          <a:xfrm>
            <a:off x="593888" y="1074088"/>
            <a:ext cx="3076775" cy="8801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773B3D9-0564-4179-9E89-860727863574}"/>
              </a:ext>
            </a:extLst>
          </p:cNvPr>
          <p:cNvSpPr/>
          <p:nvPr/>
        </p:nvSpPr>
        <p:spPr>
          <a:xfrm>
            <a:off x="4240941" y="1171654"/>
            <a:ext cx="4937760" cy="6516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C9A9DDC-56C5-4D0A-A05C-4B78CA4D5C93}"/>
              </a:ext>
            </a:extLst>
          </p:cNvPr>
          <p:cNvSpPr/>
          <p:nvPr/>
        </p:nvSpPr>
        <p:spPr>
          <a:xfrm>
            <a:off x="287213" y="3358845"/>
            <a:ext cx="2334574" cy="20111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(правового) и иных  подразделений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96453ED-C99C-49E7-ACC0-5CF81788AE7B}"/>
              </a:ext>
            </a:extLst>
          </p:cNvPr>
          <p:cNvSpPr/>
          <p:nvPr/>
        </p:nvSpPr>
        <p:spPr>
          <a:xfrm>
            <a:off x="3367881" y="3378931"/>
            <a:ext cx="2600333" cy="19710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организаций и образовательных учреждений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709D804-F1CA-4D69-A126-21B9E39E36C4}"/>
              </a:ext>
            </a:extLst>
          </p:cNvPr>
          <p:cNvSpPr/>
          <p:nvPr/>
        </p:nvSpPr>
        <p:spPr>
          <a:xfrm>
            <a:off x="6714309" y="3359468"/>
            <a:ext cx="2904478" cy="19710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совета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A8AE624-B072-481C-B15F-22335CB318E2}"/>
              </a:ext>
            </a:extLst>
          </p:cNvPr>
          <p:cNvCxnSpPr/>
          <p:nvPr/>
        </p:nvCxnSpPr>
        <p:spPr>
          <a:xfrm flipH="1">
            <a:off x="1961965" y="1954234"/>
            <a:ext cx="2774687" cy="1179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EAA9A33-C9F1-4F3C-927F-ABFAFB03BA34}"/>
              </a:ext>
            </a:extLst>
          </p:cNvPr>
          <p:cNvCxnSpPr/>
          <p:nvPr/>
        </p:nvCxnSpPr>
        <p:spPr>
          <a:xfrm>
            <a:off x="5463951" y="1954234"/>
            <a:ext cx="0" cy="1179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4C0D7C7-416F-4CF9-9728-8D89D3A30428}"/>
              </a:ext>
            </a:extLst>
          </p:cNvPr>
          <p:cNvCxnSpPr/>
          <p:nvPr/>
        </p:nvCxnSpPr>
        <p:spPr>
          <a:xfrm>
            <a:off x="6161103" y="1954234"/>
            <a:ext cx="2112885" cy="1179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234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5463951" y="38022"/>
            <a:ext cx="3714750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членов Комиссии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DDAAE-12EE-406A-8532-4833A5BC7A90}"/>
              </a:ext>
            </a:extLst>
          </p:cNvPr>
          <p:cNvSpPr txBox="1"/>
          <p:nvPr/>
        </p:nvSpPr>
        <p:spPr>
          <a:xfrm>
            <a:off x="2366153" y="987546"/>
            <a:ext cx="69198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членов Комиссии,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замещающих должности государственной (муниципальной) службы,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составлять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одной четверти от общего числа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Комиссии.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число членов Комиссии, не замещающих должности государственной службы в государственном органе, должно составлять: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 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общем числе членов Комиссии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8 человек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включительно;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 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общем числе членов Комиссии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9 до 12 человек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включительно;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 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общем числе членов Комиссии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13 до 16 человек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включительно.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E62A92-39A5-404E-8C0B-2AD7FCE66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21" y="1764438"/>
            <a:ext cx="1709709" cy="20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0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5463951" y="38022"/>
            <a:ext cx="3714750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заинтересованность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DDAAE-12EE-406A-8532-4833A5BC7A90}"/>
              </a:ext>
            </a:extLst>
          </p:cNvPr>
          <p:cNvSpPr txBox="1"/>
          <p:nvPr/>
        </p:nvSpPr>
        <p:spPr>
          <a:xfrm>
            <a:off x="3773009" y="1146001"/>
            <a:ext cx="60214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прямой или косвенной личной заинтересованности член Комиссии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до начала заседания заявить об этом. </a:t>
            </a:r>
          </a:p>
          <a:p>
            <a:pPr algn="just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заявление может быть осуществлено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как в письменной форме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(в данном случае оно приобщается к протоколу заседания Комиссии),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так и устно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(в данном случае в протоколе заседания комиссии делается соответствующая отметка).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7CCD14-2F44-445B-A8E2-A4E7C2441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7" y="1453136"/>
            <a:ext cx="3448380" cy="34483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F7C666-F7CB-4BD9-974D-2FEB2237F0D3}"/>
              </a:ext>
            </a:extLst>
          </p:cNvPr>
          <p:cNvSpPr txBox="1"/>
          <p:nvPr/>
        </p:nvSpPr>
        <p:spPr>
          <a:xfrm>
            <a:off x="218097" y="5338668"/>
            <a:ext cx="940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принятия решения о наличии конфликта интересов соответствующий член Комиссии не принимает участия в рассмотрении указанного вопроса. </a:t>
            </a:r>
          </a:p>
        </p:txBody>
      </p:sp>
    </p:spTree>
    <p:extLst>
      <p:ext uri="{BB962C8B-B14F-4D97-AF65-F5344CB8AC3E}">
        <p14:creationId xmlns:p14="http://schemas.microsoft.com/office/powerpoint/2010/main" val="316220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5463951" y="38022"/>
            <a:ext cx="3714750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Кворум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DDAAE-12EE-406A-8532-4833A5BC7A90}"/>
              </a:ext>
            </a:extLst>
          </p:cNvPr>
          <p:cNvSpPr txBox="1"/>
          <p:nvPr/>
        </p:nvSpPr>
        <p:spPr>
          <a:xfrm>
            <a:off x="248025" y="848367"/>
            <a:ext cx="9409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Комиссии считается правомочным, если на нем присутствует не менее двух третей от общего числа членов Комиссии. Например, число членов Комиссии, присутствующих на ее заседании, должно составлять: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 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общем числе членов Комиссии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6 человек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включительно;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6 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общем числе членов Комиссии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7 до 9 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включительно;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8 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общем числе членов Комиссии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 до 12 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включительно.</a:t>
            </a:r>
          </a:p>
        </p:txBody>
      </p:sp>
    </p:spTree>
    <p:extLst>
      <p:ext uri="{BB962C8B-B14F-4D97-AF65-F5344CB8AC3E}">
        <p14:creationId xmlns:p14="http://schemas.microsoft.com/office/powerpoint/2010/main" val="1690057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5463951" y="38022"/>
            <a:ext cx="3714750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участники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DDAAE-12EE-406A-8532-4833A5BC7A90}"/>
              </a:ext>
            </a:extLst>
          </p:cNvPr>
          <p:cNvSpPr txBox="1"/>
          <p:nvPr/>
        </p:nvSpPr>
        <p:spPr>
          <a:xfrm>
            <a:off x="76798" y="987546"/>
            <a:ext cx="9752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заседание могут быть приглашены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лица, с правом совещательного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голоса: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непосредственный руководитель служащего, в отношении которого рассматривается вопрос о соблюдении требований к служебному поведению и (или) требований об урегулировании конфликта интересов;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определяемые председателем Комиссии два служащих, замещающих в органе должности, аналогичные должности, замещаемой служащим, в отношении которого рассматривается вопрос;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другие государственные (муниципальные) служащие, замещающие должности государственной (муниципальной) службы в государственном органе;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специалисты, которые могут дать пояснения по вопросам государственной (муниципальной) службы и вопросам, рассматриваемым Комиссией;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ED86C-C31C-4FF1-B979-38A7FB915558}"/>
              </a:ext>
            </a:extLst>
          </p:cNvPr>
          <p:cNvSpPr txBox="1"/>
          <p:nvPr/>
        </p:nvSpPr>
        <p:spPr>
          <a:xfrm>
            <a:off x="143521" y="4006096"/>
            <a:ext cx="56284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других органов исполнительной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власти, органов местного самоуправления;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заинтересованных организаций;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служащего, в отношении которого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рассматривается вопрос.</a:t>
            </a:r>
          </a:p>
        </p:txBody>
      </p:sp>
    </p:spTree>
    <p:extLst>
      <p:ext uri="{BB962C8B-B14F-4D97-AF65-F5344CB8AC3E}">
        <p14:creationId xmlns:p14="http://schemas.microsoft.com/office/powerpoint/2010/main" val="160156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1238250" y="1797846"/>
            <a:ext cx="7429500" cy="3558121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– правовое обеспечение деятельности Комиссии по соблюдению требований к служебному поведению и урегулированию конфликта интересов в органах исполнительной власти и органах местного самоуправления Чукотского автономного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863812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" y="58276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551503" y="47755"/>
            <a:ext cx="4027317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442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08" y="8073"/>
            <a:ext cx="5241291" cy="6516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\\agtwo\FILES\%D0%A3%D0%BF%D1%80%D0%B0%D0%B2%D0%BB%D0%B5%D0%BD%D0%B8%D0%B5 %D0%BF%D0%BE %D0%BF%D1%80%D0%BE%D1%84%D0%B8%D0%BB%D0%B0%D0%BA%D1%82%D0%B8%D0%BA%D0%B5 %D0%BA%D0%BE%D1%80%D1%80%D1%83%D0%BF%D1%86%D0%B8%D0%BE%D0%BD%D0%BD%D1%8B%D1%85 %D0%B8 %D0%B8%D0%BD%D1%8B%D1%85 %D0%BF%D1%80%D0%B0%D0%B2%D0%BE%D0%BD%D0%B0%D1%80%D1%83%D1%88%D0%B5%D0%BD%D0%B8%D0%B9\13. %D0%9D%D0%90%D0%A8%D0%98 %D0%9C%D0%95%D0%A0%D0%9E%D0%9F%D0%A0%D0%98%D0%AF%D0%A2%D0%98%D0%AF\%D0%A1%D0%95%D0%9C%D0%98%D0%9D%D0%90%D0%A0%D0%AB\2023\%D0%A1%D0%95%D0%9C%D0%98%D0%9D%D0%90%D0%A0 17.11.2023\%D0%91%D1%83%D1%80%D0%BE%D0%B2\%D0%9A%D0%B0%D1%80%D1%82%D0%B8%D0%BD%D0%BA%D0%B8\i (1).webp">
            <a:extLst>
              <a:ext uri="{FF2B5EF4-FFF2-40B4-BE49-F238E27FC236}">
                <a16:creationId xmlns:a16="http://schemas.microsoft.com/office/drawing/2014/main" id="{B958A1C4-EC0A-4BF1-8158-B2F3E7F3F5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5BECA-D460-4B43-BC61-611EB5480C5C}"/>
              </a:ext>
            </a:extLst>
          </p:cNvPr>
          <p:cNvSpPr txBox="1"/>
          <p:nvPr/>
        </p:nvSpPr>
        <p:spPr>
          <a:xfrm>
            <a:off x="1471328" y="1954985"/>
            <a:ext cx="76523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Основания и порядок проведения Комиссии по </a:t>
            </a:r>
          </a:p>
          <a:p>
            <a:pPr algn="ctr">
              <a:spcAft>
                <a:spcPts val="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соблюдению требований к служебному </a:t>
            </a:r>
          </a:p>
          <a:p>
            <a:pPr algn="ctr">
              <a:spcAft>
                <a:spcPts val="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Поведению государственных служащих и </a:t>
            </a:r>
          </a:p>
          <a:p>
            <a:pPr algn="ctr">
              <a:spcAft>
                <a:spcPts val="0"/>
              </a:spcAft>
            </a:pP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урегулированию конфликта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1331273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" y="58276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551503" y="47755"/>
            <a:ext cx="4027317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442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08" y="8073"/>
            <a:ext cx="5241291" cy="6516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7DA37B-2682-4D77-BE7A-7B4F0CFA8A7E}"/>
              </a:ext>
            </a:extLst>
          </p:cNvPr>
          <p:cNvSpPr txBox="1"/>
          <p:nvPr/>
        </p:nvSpPr>
        <p:spPr>
          <a:xfrm>
            <a:off x="5082982" y="112684"/>
            <a:ext cx="475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проведения Комиссии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BB67602-0436-4ECC-B595-A0A52CA07C3A}"/>
              </a:ext>
            </a:extLst>
          </p:cNvPr>
          <p:cNvSpPr/>
          <p:nvPr/>
        </p:nvSpPr>
        <p:spPr>
          <a:xfrm>
            <a:off x="2510589" y="838417"/>
            <a:ext cx="7323468" cy="1721001"/>
          </a:xfrm>
          <a:prstGeom prst="roundRect">
            <a:avLst/>
          </a:prstGeom>
          <a:solidFill>
            <a:srgbClr val="EAF2F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Представление руководителем органа власти в соответствии с пунктом 31 Положения о проверке достоверности и полноты сведений, представляемых гражданами, претендующими на замещение должностей федеральной государственной службы, и федеральными государственными служащими, и соблюдения федеральными государственными служащими требований к служебному поведению, утвержденного Указом Президента Российской Федерации от 21 сентября 2009 г. N 1065 (далее - Положение о проверке достоверности сведений), материалов проверки, свидетельствующих:</a:t>
            </a:r>
            <a:endParaRPr lang="ru-RU" sz="13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17179F5-B04B-4DA2-BDD1-A3AC31153D1E}"/>
              </a:ext>
            </a:extLst>
          </p:cNvPr>
          <p:cNvSpPr/>
          <p:nvPr/>
        </p:nvSpPr>
        <p:spPr>
          <a:xfrm rot="10800000" flipV="1">
            <a:off x="5058384" y="2962631"/>
            <a:ext cx="4775673" cy="1623577"/>
          </a:xfrm>
          <a:prstGeom prst="roundRect">
            <a:avLst/>
          </a:prstGeom>
          <a:solidFill>
            <a:srgbClr val="EAF2F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несоблюдении государственными гражданскими (муниципальными) служащими требований к служебному поведению и (или) требований об урегулировании конфликта интересов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B1C35BF-66F3-46DF-9A09-A5804286CB23}"/>
              </a:ext>
            </a:extLst>
          </p:cNvPr>
          <p:cNvSpPr/>
          <p:nvPr/>
        </p:nvSpPr>
        <p:spPr>
          <a:xfrm rot="10800000" flipV="1">
            <a:off x="177326" y="2988840"/>
            <a:ext cx="4775673" cy="1623577"/>
          </a:xfrm>
          <a:prstGeom prst="roundRect">
            <a:avLst/>
          </a:prstGeom>
          <a:solidFill>
            <a:srgbClr val="EAF2F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представлении государственными гражданскими (муниципальными) служащими недостоверных или неполных сведений,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полученных им доходах, об имуществе, принадлежащем им на праве собственности, и об их обязательствах имущественного характера, а также сведений о доходах супруги (супруга) и несовершеннолетних детей, об имуществе, принадлежащем им на праве собственности, и об их обязательствах имущественного характера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AutoShape 2" descr="\\agtwo\FILES\%D0%A3%D0%BF%D1%80%D0%B0%D0%B2%D0%BB%D0%B5%D0%BD%D0%B8%D0%B5 %D0%BF%D0%BE %D0%BF%D1%80%D0%BE%D1%84%D0%B8%D0%BB%D0%B0%D0%BA%D1%82%D0%B8%D0%BA%D0%B5 %D0%BA%D0%BE%D1%80%D1%80%D1%83%D0%BF%D1%86%D0%B8%D0%BE%D0%BD%D0%BD%D1%8B%D1%85 %D0%B8 %D0%B8%D0%BD%D1%8B%D1%85 %D0%BF%D1%80%D0%B0%D0%B2%D0%BE%D0%BD%D0%B0%D1%80%D1%83%D1%88%D0%B5%D0%BD%D0%B8%D0%B9\13. %D0%9D%D0%90%D0%A8%D0%98 %D0%9C%D0%95%D0%A0%D0%9E%D0%9F%D0%A0%D0%98%D0%AF%D0%A2%D0%98%D0%AF\%D0%A1%D0%95%D0%9C%D0%98%D0%9D%D0%90%D0%A0%D0%AB\2023\%D0%A1%D0%95%D0%9C%D0%98%D0%9D%D0%90%D0%A0 17.11.2023\%D0%91%D1%83%D1%80%D0%BE%D0%B2\%D0%9A%D0%B0%D1%80%D1%82%D0%B8%D0%BD%D0%BA%D0%B8\i (1).webp">
            <a:extLst>
              <a:ext uri="{FF2B5EF4-FFF2-40B4-BE49-F238E27FC236}">
                <a16:creationId xmlns:a16="http://schemas.microsoft.com/office/drawing/2014/main" id="{B958A1C4-EC0A-4BF1-8158-B2F3E7F3F5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7fdbc8f436c2e46443eafc2d5b02e108be8263e9-9094675-images-thumbs&amp;n=13">
            <a:extLst>
              <a:ext uri="{FF2B5EF4-FFF2-40B4-BE49-F238E27FC236}">
                <a16:creationId xmlns:a16="http://schemas.microsoft.com/office/drawing/2014/main" id="{A89539FB-FC04-4C00-842B-28E3B913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4" y="882818"/>
            <a:ext cx="1886812" cy="17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780DB366-88EA-4168-BC21-7E1404FC1DF3}"/>
              </a:ext>
            </a:extLst>
          </p:cNvPr>
          <p:cNvSpPr/>
          <p:nvPr/>
        </p:nvSpPr>
        <p:spPr>
          <a:xfrm>
            <a:off x="9071810" y="2555346"/>
            <a:ext cx="202179" cy="407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04D58C72-0F2E-4D1B-B696-72A7016BD3FC}"/>
              </a:ext>
            </a:extLst>
          </p:cNvPr>
          <p:cNvSpPr/>
          <p:nvPr/>
        </p:nvSpPr>
        <p:spPr>
          <a:xfrm>
            <a:off x="3152274" y="2555345"/>
            <a:ext cx="202179" cy="433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9FD8854-3A65-46AF-8347-4C3E142514DB}"/>
              </a:ext>
            </a:extLst>
          </p:cNvPr>
          <p:cNvSpPr/>
          <p:nvPr/>
        </p:nvSpPr>
        <p:spPr>
          <a:xfrm>
            <a:off x="1396650" y="4910636"/>
            <a:ext cx="7323468" cy="1265575"/>
          </a:xfrm>
          <a:prstGeom prst="roundRect">
            <a:avLst/>
          </a:prstGeom>
          <a:solidFill>
            <a:srgbClr val="EAF2F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Представление руководителем органа власти материалов проверки, свидетельствующих о представлении государственным гражданским (муниципальным) служащим недостоверных или неполных сведений, предусмотренных частью 1 статьи 3 Федерального закона от 3 декабря 2012 г. N 230-ФЗ "О контроле за соответствием расходов лиц, замещающих государственные должности, и иных лиц их доходам"</a:t>
            </a:r>
            <a:endParaRPr lang="ru-RU" sz="13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44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" y="0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686792" y="12231"/>
            <a:ext cx="4027317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" y="618599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78" y="0"/>
            <a:ext cx="5169348" cy="64664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60001-9292-43C1-9602-3B697F0742BD}"/>
              </a:ext>
            </a:extLst>
          </p:cNvPr>
          <p:cNvSpPr txBox="1"/>
          <p:nvPr/>
        </p:nvSpPr>
        <p:spPr>
          <a:xfrm>
            <a:off x="5476109" y="104210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проведения Комиссии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B5476C5-8710-4C3F-86A0-6234EC67E018}"/>
              </a:ext>
            </a:extLst>
          </p:cNvPr>
          <p:cNvSpPr/>
          <p:nvPr/>
        </p:nvSpPr>
        <p:spPr>
          <a:xfrm rot="10800000" flipV="1">
            <a:off x="2410326" y="2191575"/>
            <a:ext cx="7403430" cy="1952674"/>
          </a:xfrm>
          <a:prstGeom prst="roundRect">
            <a:avLst/>
          </a:prstGeom>
          <a:solidFill>
            <a:srgbClr val="EAF2F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а)обращение гражданина, замещавшего в органе власти должность государственной гражданской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муниципальной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службы, включенную в Перечень должностей, утвержденный нормативным правовым актом субъекта Российской Федерации, муниципальным актом  (далее – Перечень), о даче согласия на замещение должности в коммерческой или некоммерческой организации либо на выполнение работы на условиях гражданско-правового договора в коммерческой или некоммерческой организации, если отдельные функции по государственному управлению этой организацией входили в его должностные (служебные) обязанности, до истечения двух лет со дня увольнения с государственной службы.</a:t>
            </a: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4F64EE-2E1C-4976-B3A6-F69613B4E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07" y="2191573"/>
            <a:ext cx="1957138" cy="1728669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9072046-04C6-45F7-A58E-E9D682AC3C2F}"/>
              </a:ext>
            </a:extLst>
          </p:cNvPr>
          <p:cNvSpPr/>
          <p:nvPr/>
        </p:nvSpPr>
        <p:spPr>
          <a:xfrm rot="10800000" flipV="1">
            <a:off x="1933074" y="758633"/>
            <a:ext cx="6308555" cy="1041929"/>
          </a:xfrm>
          <a:prstGeom prst="roundRect">
            <a:avLst/>
          </a:prstGeom>
          <a:solidFill>
            <a:srgbClr val="EAF2F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Поступившее в подразделение по профилактике коррупционных и иных правонарушений органа власти либо должностному лицу кадровой службы органа власти, ответственному за работу по профилактике коррупционных и иных правонарушений, в порядке, установленном нормативным правовым актом государственного органа:</a:t>
            </a: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2" descr="https://uprostim.com/wp-content/uploads/2021/05/image015-1.png">
            <a:extLst>
              <a:ext uri="{FF2B5EF4-FFF2-40B4-BE49-F238E27FC236}">
                <a16:creationId xmlns:a16="http://schemas.microsoft.com/office/drawing/2014/main" id="{7E0391D1-85F2-48A1-A5AF-2CFD1A61D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8" y="4013263"/>
            <a:ext cx="1957138" cy="18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2B0A3B7-40CA-4BC6-B050-DA9E553A6AA6}"/>
              </a:ext>
            </a:extLst>
          </p:cNvPr>
          <p:cNvSpPr/>
          <p:nvPr/>
        </p:nvSpPr>
        <p:spPr>
          <a:xfrm>
            <a:off x="2414337" y="4540281"/>
            <a:ext cx="7403430" cy="1138990"/>
          </a:xfrm>
          <a:prstGeom prst="roundRect">
            <a:avLst/>
          </a:prstGeom>
          <a:solidFill>
            <a:srgbClr val="EAF2F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б)заявление государственного гражданского служащего, замещающего должность, включенную в Перечень, о невозможности по объективным причинам представить сведения о доходах, об имуществе и обязательствах имущественного характера в отношении своих супруги (супруга) и несовершеннолетних детей. 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F03AE65-9C66-4437-9244-51122E74BFCC}"/>
              </a:ext>
            </a:extLst>
          </p:cNvPr>
          <p:cNvSpPr/>
          <p:nvPr/>
        </p:nvSpPr>
        <p:spPr>
          <a:xfrm>
            <a:off x="3998493" y="1806916"/>
            <a:ext cx="324853" cy="384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21AF187F-96E9-475A-91BE-C273A995A616}"/>
              </a:ext>
            </a:extLst>
          </p:cNvPr>
          <p:cNvSpPr/>
          <p:nvPr/>
        </p:nvSpPr>
        <p:spPr>
          <a:xfrm>
            <a:off x="3998493" y="4149663"/>
            <a:ext cx="381002" cy="385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8356E7D6-505C-4FFD-A76B-346AA6C62454}"/>
              </a:ext>
            </a:extLst>
          </p:cNvPr>
          <p:cNvSpPr/>
          <p:nvPr/>
        </p:nvSpPr>
        <p:spPr>
          <a:xfrm>
            <a:off x="3641560" y="5668899"/>
            <a:ext cx="352926" cy="350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7F480799-B382-4FD0-918A-FC83305DE21F}"/>
              </a:ext>
            </a:extLst>
          </p:cNvPr>
          <p:cNvSpPr/>
          <p:nvPr/>
        </p:nvSpPr>
        <p:spPr>
          <a:xfrm>
            <a:off x="5759115" y="5676921"/>
            <a:ext cx="352926" cy="342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6B285373-7CEE-4ABA-B7BA-A03E3FC6193D}"/>
              </a:ext>
            </a:extLst>
          </p:cNvPr>
          <p:cNvSpPr/>
          <p:nvPr/>
        </p:nvSpPr>
        <p:spPr>
          <a:xfrm>
            <a:off x="8125327" y="5684290"/>
            <a:ext cx="352926" cy="342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AutoShape 6" descr="https://avatars.mds.yandex.net/i?id=64bda081482541a45dab9f4eb1057b72e0eba7b5-9203684-images-thumbs&amp;n=13">
            <a:extLst>
              <a:ext uri="{FF2B5EF4-FFF2-40B4-BE49-F238E27FC236}">
                <a16:creationId xmlns:a16="http://schemas.microsoft.com/office/drawing/2014/main" id="{92783522-E54E-4190-825E-3AABCEA1A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31EEE82-961B-4E2E-B19F-A44553FB44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48" y="672998"/>
            <a:ext cx="1572126" cy="115896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906468E-ECA7-4CAD-B139-7F407843E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1630" y="729354"/>
            <a:ext cx="1572126" cy="115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95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1" y="76370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739457" y="77542"/>
            <a:ext cx="3984943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5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48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52" y="10579"/>
            <a:ext cx="5169348" cy="6516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C87C69-9E3E-4861-86F9-D2A1F93F0C0C}"/>
              </a:ext>
            </a:extLst>
          </p:cNvPr>
          <p:cNvSpPr txBox="1"/>
          <p:nvPr/>
        </p:nvSpPr>
        <p:spPr>
          <a:xfrm>
            <a:off x="5476109" y="134448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проведения Комиссии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AD9502-0288-4ABC-A097-D80523E26642}"/>
              </a:ext>
            </a:extLst>
          </p:cNvPr>
          <p:cNvSpPr/>
          <p:nvPr/>
        </p:nvSpPr>
        <p:spPr>
          <a:xfrm>
            <a:off x="2354664" y="997730"/>
            <a:ext cx="7409447" cy="2606005"/>
          </a:xfrm>
          <a:prstGeom prst="roundRect">
            <a:avLst>
              <a:gd name="adj" fmla="val 8385"/>
            </a:avLst>
          </a:prstGeom>
          <a:solidFill>
            <a:srgbClr val="EAF2F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в) заявление государственного гражданского служащего о невозможности выполнить требования Федерального закона от 7 мая 2013 г. № 79-ФЗ «О запрете отдельным категориям лиц открывать и иметь счета (вклады), хранить наличные денежные средства   и   ценности    в   иностранных   банках,     расположенных   за   пределами территории Российской Федерации, владеть и (или) пользоваться иностранными финансовыми инструментами» в связи с арестом, запретом распоряжения, наложенными компетентными органами иностранного государства в соответствии с законодательством данного иностранного государства, на территории которого находятся счета (вклады), осуществляется хранение наличных денежных средств и ценностей в иностранном банке и (или) имеются иностранные финансовые инструменты, или в связи с иными обстоятельствами, не зависящими от его воли или воли его супруги (супруга) и несовершеннолетних детей.</a:t>
            </a:r>
            <a:endParaRPr lang="ru-RU" sz="1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AutoShape 6" descr="https://top-fon.com/uploads/posts/2023-01/1675174755_top-fon-com-p-fon-vivod-dlya-prezentatsii-129.jpg">
            <a:extLst>
              <a:ext uri="{FF2B5EF4-FFF2-40B4-BE49-F238E27FC236}">
                <a16:creationId xmlns:a16="http://schemas.microsoft.com/office/drawing/2014/main" id="{79BE67E4-605B-414D-A7F0-41C09E16F2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0" descr="https://static.tildacdn.com/tild6331-3564-4465-b831-666465663239/tie-2566434_1920.jpg">
            <a:extLst>
              <a:ext uri="{FF2B5EF4-FFF2-40B4-BE49-F238E27FC236}">
                <a16:creationId xmlns:a16="http://schemas.microsoft.com/office/drawing/2014/main" id="{04D34E77-1846-4C34-81CC-720C09747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9" y="1405044"/>
            <a:ext cx="1821697" cy="19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2804FA44-7482-4CA4-8F44-B2650653FCAD}"/>
              </a:ext>
            </a:extLst>
          </p:cNvPr>
          <p:cNvSpPr/>
          <p:nvPr/>
        </p:nvSpPr>
        <p:spPr>
          <a:xfrm>
            <a:off x="3489158" y="799806"/>
            <a:ext cx="368969" cy="203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2B9B0BA-9421-488A-932E-A4C2DA4726DA}"/>
              </a:ext>
            </a:extLst>
          </p:cNvPr>
          <p:cNvSpPr/>
          <p:nvPr/>
        </p:nvSpPr>
        <p:spPr>
          <a:xfrm>
            <a:off x="2494547" y="4307305"/>
            <a:ext cx="7239159" cy="1002632"/>
          </a:xfrm>
          <a:prstGeom prst="roundRect">
            <a:avLst/>
          </a:prstGeom>
          <a:solidFill>
            <a:srgbClr val="EAF2F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г) уведомление государственного гражданского (муниципального) служащего о возникновении личной заинтересованности при исполнении должностных обязанностей, которая приводит или может привести к конфликту интересов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084" name="Picture 12" descr="https://stihi.ru/pics/2022/12/03/7320.jpg">
            <a:extLst>
              <a:ext uri="{FF2B5EF4-FFF2-40B4-BE49-F238E27FC236}">
                <a16:creationId xmlns:a16="http://schemas.microsoft.com/office/drawing/2014/main" id="{235AB044-DF87-4BF1-9DC9-AC0E20F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9" y="4128067"/>
            <a:ext cx="1911934" cy="132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0685AA4B-BF67-42A2-939D-7500B0C18AEA}"/>
              </a:ext>
            </a:extLst>
          </p:cNvPr>
          <p:cNvSpPr/>
          <p:nvPr/>
        </p:nvSpPr>
        <p:spPr>
          <a:xfrm>
            <a:off x="3182353" y="3603735"/>
            <a:ext cx="218574" cy="703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DBE89EBB-C2A0-4358-AB1C-96F00ABD735E}"/>
              </a:ext>
            </a:extLst>
          </p:cNvPr>
          <p:cNvSpPr/>
          <p:nvPr/>
        </p:nvSpPr>
        <p:spPr>
          <a:xfrm>
            <a:off x="5745157" y="810467"/>
            <a:ext cx="368969" cy="203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8052EC82-E0DE-455F-AE9A-0E5CB7971611}"/>
              </a:ext>
            </a:extLst>
          </p:cNvPr>
          <p:cNvSpPr/>
          <p:nvPr/>
        </p:nvSpPr>
        <p:spPr>
          <a:xfrm>
            <a:off x="8542421" y="810467"/>
            <a:ext cx="368969" cy="203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68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2" y="296239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723760" y="222507"/>
            <a:ext cx="4027317" cy="7925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5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9" y="763134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52" y="159765"/>
            <a:ext cx="5169348" cy="6516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01A618-DA5E-413C-A53B-2D9163710700}"/>
              </a:ext>
            </a:extLst>
          </p:cNvPr>
          <p:cNvSpPr txBox="1"/>
          <p:nvPr/>
        </p:nvSpPr>
        <p:spPr>
          <a:xfrm>
            <a:off x="5476109" y="244549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проведения Комиссии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CD4ECF1-EED3-41A4-A0CE-736F026CA428}"/>
              </a:ext>
            </a:extLst>
          </p:cNvPr>
          <p:cNvSpPr/>
          <p:nvPr/>
        </p:nvSpPr>
        <p:spPr>
          <a:xfrm rot="10800000" flipV="1">
            <a:off x="2791326" y="1099816"/>
            <a:ext cx="6989818" cy="3183426"/>
          </a:xfrm>
          <a:prstGeom prst="roundRect">
            <a:avLst/>
          </a:prstGeom>
          <a:solidFill>
            <a:srgbClr val="EAF2F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Поступившее в соответствии с частью 4 статьи 12 Федерального закона от 25 декабря 2008 г. N 273-ФЗ "О противодействии коррупции" и статьей 64.1 Трудового кодекса Российской Федерации в государственный орган уведомление коммерческой или некоммерческой организации о заключении с гражданином, замещавшим должность государственной (муниципальной) службы, трудового или гражданско-правового договора на выполнение работ (оказание услуг), если отдельные функции государственного (муниципального) управления данной организацией входили в его должностные (служебные) обязанности, исполняемые во время замещения должности, при условии, что указанному гражданину комиссией ранее было отказано во вступлении в трудовые и гражданско-правовые отношения с данной организацией или что вопрос о даче согласия такому гражданину на замещение им должности в коммерческой или некоммерческой организации либо на выполнение им работы на условиях гражданско-правового договора в коммерческой или некоммерческой организации комиссией не рассматривался.</a:t>
            </a: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66b874288f864e74351e780878a7dc89d0d15bac-9845553-images-thumbs&amp;n=13">
            <a:extLst>
              <a:ext uri="{FF2B5EF4-FFF2-40B4-BE49-F238E27FC236}">
                <a16:creationId xmlns:a16="http://schemas.microsoft.com/office/drawing/2014/main" id="{E4612316-801F-4EF6-A3D5-FDC625F6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3" y="1099815"/>
            <a:ext cx="2482616" cy="3115713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0" name="Picture 8" descr="https://ufasov300.edu-rb.ru/files/news/4449df8c8b.jpg">
            <a:extLst>
              <a:ext uri="{FF2B5EF4-FFF2-40B4-BE49-F238E27FC236}">
                <a16:creationId xmlns:a16="http://schemas.microsoft.com/office/drawing/2014/main" id="{193DC90A-93E3-4448-B43C-3CC23CE4C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5" y="4602929"/>
            <a:ext cx="1840932" cy="15853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x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F4404B-EA7E-4B10-9697-C2FD204C4CB6}"/>
              </a:ext>
            </a:extLst>
          </p:cNvPr>
          <p:cNvSpPr txBox="1"/>
          <p:nvPr/>
        </p:nvSpPr>
        <p:spPr>
          <a:xfrm>
            <a:off x="2566641" y="4594575"/>
            <a:ext cx="7214503" cy="16158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pPr lvl="0" algn="just" defTabSz="9144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не рассматривает сообщения о преступлениях и административных правонарушениях, а также анонимные обращения, не проводит проверки по фактам нарушения служебной дисциплины (но факт нарушения служебной дисциплины может быть рассмотрен комиссией, т.к. к её компетенции отнесено рассмотрение исполнения муниципальным служащим обязанностей, установленных ФЗ)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04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2" y="296239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723760" y="222507"/>
            <a:ext cx="4027317" cy="7925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5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9" y="763134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52" y="159765"/>
            <a:ext cx="5169348" cy="6516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01A618-DA5E-413C-A53B-2D9163710700}"/>
              </a:ext>
            </a:extLst>
          </p:cNvPr>
          <p:cNvSpPr txBox="1"/>
          <p:nvPr/>
        </p:nvSpPr>
        <p:spPr>
          <a:xfrm>
            <a:off x="5050129" y="244549"/>
            <a:ext cx="454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заседания Комиссии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F45A8D4-4928-47E3-A2DF-F30BF950004F}"/>
              </a:ext>
            </a:extLst>
          </p:cNvPr>
          <p:cNvSpPr/>
          <p:nvPr/>
        </p:nvSpPr>
        <p:spPr>
          <a:xfrm>
            <a:off x="244542" y="1171811"/>
            <a:ext cx="9519569" cy="1029145"/>
          </a:xfrm>
          <a:prstGeom prst="roundRect">
            <a:avLst>
              <a:gd name="adj" fmla="val 8385"/>
            </a:avLst>
          </a:prstGeom>
          <a:solidFill>
            <a:srgbClr val="EAF2F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 defTabSz="755887">
              <a:lnSpc>
                <a:spcPct val="110000"/>
              </a:lnSpc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Мероприятия по подготовке заседания начинаются с момента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поступления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председателю комиссии информации, содержащей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основания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для проведения заседания комиссии.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D672B97-4580-43FA-A7C8-D556B32C6D1C}"/>
              </a:ext>
            </a:extLst>
          </p:cNvPr>
          <p:cNvSpPr/>
          <p:nvPr/>
        </p:nvSpPr>
        <p:spPr>
          <a:xfrm>
            <a:off x="244542" y="2496636"/>
            <a:ext cx="9519569" cy="1507006"/>
          </a:xfrm>
          <a:prstGeom prst="roundRect">
            <a:avLst>
              <a:gd name="adj" fmla="val 8385"/>
            </a:avLst>
          </a:prstGeom>
          <a:solidFill>
            <a:srgbClr val="EAF2F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755887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lvl="0" algn="just" defTabSz="755887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Материалы, являющиеся основанием для проведения заседания комиссии, считаются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поступившими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председателю комиссии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с момента их регистрации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подразделении по профилактике коррупционных и иных правонарушений органа исполнительной власти или органа местного  самоуправления или должностное лицо кадровой службы органа, ответственное за работу по профилактике коррупционных и иных правонарушений</a:t>
            </a:r>
          </a:p>
          <a:p>
            <a:pPr lvl="0" algn="ctr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Для этого следует иметь прошитый и пронумерованный ЖУРНАЛ регистрации входящей корреспонденции!</a:t>
            </a:r>
          </a:p>
          <a:p>
            <a:pPr lvl="0" algn="just" defTabSz="755887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4E540F5-8830-42F0-A85A-EBB57F65C5BE}"/>
              </a:ext>
            </a:extLst>
          </p:cNvPr>
          <p:cNvSpPr/>
          <p:nvPr/>
        </p:nvSpPr>
        <p:spPr>
          <a:xfrm>
            <a:off x="244542" y="4364996"/>
            <a:ext cx="9519569" cy="1507006"/>
          </a:xfrm>
          <a:prstGeom prst="roundRect">
            <a:avLst>
              <a:gd name="adj" fmla="val 8385"/>
            </a:avLst>
          </a:prstGeom>
          <a:solidFill>
            <a:srgbClr val="EAF2F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755887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Организационно-техническое и документационное обеспечение деятельности комиссии, а также информирование членов комиссии о вопросах, включенных в повестку дня, о дате, времени и месте проведения заседания, ознакомление членов комиссии с материалами, представляемыми для обсуждения на заседании комиссии, осуществляются подразделением по профилактике коррупционных и иных правонарушений органа исполнительной власти или органа местного самоуправления или должностными лицами кадровой службы органа, ответственными за работу по профилактике коррупционных и иных правонарушений.</a:t>
            </a:r>
          </a:p>
          <a:p>
            <a:pPr lvl="0" algn="just" defTabSz="755887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70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2" y="296239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723760" y="222507"/>
            <a:ext cx="4027317" cy="7925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5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9" y="763134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52" y="159765"/>
            <a:ext cx="5169348" cy="6516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01A618-DA5E-413C-A53B-2D9163710700}"/>
              </a:ext>
            </a:extLst>
          </p:cNvPr>
          <p:cNvSpPr txBox="1"/>
          <p:nvPr/>
        </p:nvSpPr>
        <p:spPr>
          <a:xfrm>
            <a:off x="5050129" y="244549"/>
            <a:ext cx="454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заседания Комиссии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6ADA998-4904-4E1D-BE4B-60D0DB2A5115}"/>
              </a:ext>
            </a:extLst>
          </p:cNvPr>
          <p:cNvSpPr/>
          <p:nvPr/>
        </p:nvSpPr>
        <p:spPr>
          <a:xfrm>
            <a:off x="244541" y="3833455"/>
            <a:ext cx="9519569" cy="827186"/>
          </a:xfrm>
          <a:prstGeom prst="roundRect">
            <a:avLst>
              <a:gd name="adj" fmla="val 8385"/>
            </a:avLst>
          </a:prstGeom>
          <a:solidFill>
            <a:srgbClr val="EAF2F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55887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!!!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Заседания комиссии могут проводиться в отсутствие государственного служащего или гражданина в случае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495F078-4EF5-4A37-85AD-5AED1DDE56D0}"/>
              </a:ext>
            </a:extLst>
          </p:cNvPr>
          <p:cNvSpPr/>
          <p:nvPr/>
        </p:nvSpPr>
        <p:spPr>
          <a:xfrm>
            <a:off x="200428" y="4912695"/>
            <a:ext cx="9519570" cy="1343255"/>
          </a:xfrm>
          <a:prstGeom prst="roundRect">
            <a:avLst>
              <a:gd name="adj" fmla="val 8385"/>
            </a:avLst>
          </a:prstGeom>
          <a:solidFill>
            <a:srgbClr val="EAF2F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 defTabSz="755887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а) если в обращении, заявлении или уведомлении не содержится указания о намерении государственного гражданского (муниципального) служащего или гражданина лично присутствовать на заседании комиссии;</a:t>
            </a:r>
          </a:p>
          <a:p>
            <a:pPr lvl="0" indent="457200" algn="just" defTabSz="755887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б) если государственный (муниципальный) служащий или гражданин, намеревающиеся лично присутствовать на заседании комиссии и надлежащим образом извещенные о времени и месте его проведения, не явились на заседание комиссии. 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49E923A-E970-4F25-A55B-EB9757A4120E}"/>
              </a:ext>
            </a:extLst>
          </p:cNvPr>
          <p:cNvSpPr/>
          <p:nvPr/>
        </p:nvSpPr>
        <p:spPr>
          <a:xfrm>
            <a:off x="2590800" y="1034248"/>
            <a:ext cx="7177219" cy="876245"/>
          </a:xfrm>
          <a:prstGeom prst="roundRect">
            <a:avLst>
              <a:gd name="adj" fmla="val 8385"/>
            </a:avLst>
          </a:prstGeom>
          <a:solidFill>
            <a:srgbClr val="EAF2F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755887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На заседании комиссии заслушиваются пояснения государственного служащего или гражданина, замещавшего должность государственной службы в государственном органе (с их согласия), и иных лиц, рассматриваются материалы по существу вынесенных на данное заседание вопросов, а также дополнительные материалы.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80ABFC7-9B37-4A31-8E87-ED8B727D2B1C}"/>
              </a:ext>
            </a:extLst>
          </p:cNvPr>
          <p:cNvSpPr/>
          <p:nvPr/>
        </p:nvSpPr>
        <p:spPr>
          <a:xfrm>
            <a:off x="244541" y="2162288"/>
            <a:ext cx="7062638" cy="1315085"/>
          </a:xfrm>
          <a:prstGeom prst="roundRect">
            <a:avLst>
              <a:gd name="adj" fmla="val 8385"/>
            </a:avLst>
          </a:prstGeom>
          <a:solidFill>
            <a:srgbClr val="EAF2F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55887"/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Решения комиссии по указанным вопросам, принимаются тайным голосованием (если комиссия не примет иное решение) простым большинством голосов присутствующих на заседании членов комиссии.</a:t>
            </a:r>
            <a:endParaRPr lang="ru-RU" sz="1600" i="1" u="sng" dirty="0">
              <a:solidFill>
                <a:schemeClr val="tx1"/>
              </a:solidFill>
              <a:latin typeface="Times New Roman" panose="02020603050405020304" pitchFamily="18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i?id=2f713a6484fe3129478bca89f6fb57d5_l-5345654-images-thumbs&amp;n=13">
            <a:extLst>
              <a:ext uri="{FF2B5EF4-FFF2-40B4-BE49-F238E27FC236}">
                <a16:creationId xmlns:a16="http://schemas.microsoft.com/office/drawing/2014/main" id="{BEBCD114-3481-4D55-AECF-53E691AB1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9" y="913392"/>
            <a:ext cx="1615000" cy="11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www.alexfill.ru/i/news_industry/954-b.jpg">
            <a:extLst>
              <a:ext uri="{FF2B5EF4-FFF2-40B4-BE49-F238E27FC236}">
                <a16:creationId xmlns:a16="http://schemas.microsoft.com/office/drawing/2014/main" id="{7D39DE9A-29AF-4555-AC52-164856B33F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B0CAA3-DEDE-4726-8920-7ECAE7C39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0274" y="2215250"/>
            <a:ext cx="2133600" cy="12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63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" y="41968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475503" y="39282"/>
            <a:ext cx="5169348" cy="7925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9906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369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75" y="0"/>
            <a:ext cx="5169348" cy="6516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1238250" y="1101299"/>
            <a:ext cx="7429500" cy="3558121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сроки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решений </a:t>
            </a:r>
          </a:p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 по соблюдению требований к служебному поведению и урегулированию конфликта интерес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</a:p>
        </p:txBody>
      </p:sp>
    </p:spTree>
    <p:extLst>
      <p:ext uri="{BB962C8B-B14F-4D97-AF65-F5344CB8AC3E}">
        <p14:creationId xmlns:p14="http://schemas.microsoft.com/office/powerpoint/2010/main" val="3264159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6" y="49761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587333" y="109028"/>
            <a:ext cx="4027317" cy="7925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148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51" y="32779"/>
            <a:ext cx="5169348" cy="6516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4858921" y="1147220"/>
            <a:ext cx="492480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«Комиссия по соблюдению требований к служебному поведению и урегулированию конфликта интересов»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 доступ к информации о деятельности комиссии по соблюдению требований к служебному поведению государственных гражданских служащих, муниципальных служащих Чукотского автономного округа и урегулированию конфликта интересов соответствующего государственного органа. В данном подразделе размещаются:</a:t>
            </a:r>
          </a:p>
          <a:p>
            <a:pPr indent="-232172" algn="just"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акты, регулирующие порядок образования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комиссии;</a:t>
            </a:r>
          </a:p>
          <a:p>
            <a:pPr indent="-232172" algn="just"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комиссии, включая членов комиссии, обладающих правом совещательного голоса, с указанием фамилии и инициалов, занимаемой должности (для представителей научных организаций и образовательных учреждений среднего, высшего и дополнительного профессионального образования - с указанием, также, и места работы);</a:t>
            </a:r>
          </a:p>
          <a:p>
            <a:pPr indent="-232172" algn="just"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состоявшемся заседании комиссии, принятых решениях.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046247-5412-409A-8875-2280BB42CA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519" t="24673" r="37597" b="14517"/>
          <a:stretch/>
        </p:blipFill>
        <p:spPr>
          <a:xfrm>
            <a:off x="244541" y="960820"/>
            <a:ext cx="4492109" cy="4746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3CA577-5151-44A1-94D5-E851AF024996}"/>
              </a:ext>
            </a:extLst>
          </p:cNvPr>
          <p:cNvSpPr txBox="1"/>
          <p:nvPr/>
        </p:nvSpPr>
        <p:spPr>
          <a:xfrm>
            <a:off x="6088827" y="112887"/>
            <a:ext cx="179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530н</a:t>
            </a:r>
          </a:p>
        </p:txBody>
      </p:sp>
    </p:spTree>
    <p:extLst>
      <p:ext uri="{BB962C8B-B14F-4D97-AF65-F5344CB8AC3E}">
        <p14:creationId xmlns:p14="http://schemas.microsoft.com/office/powerpoint/2010/main" val="3648587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50203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640852" y="51653"/>
            <a:ext cx="4027317" cy="7925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5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27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78" y="22965"/>
            <a:ext cx="5169348" cy="6516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3206632" y="1086781"/>
            <a:ext cx="649313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размещении сведений о принятых Комиссиями решениях в соответствием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пунктом 27 Приказа №530н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указываются:</a:t>
            </a:r>
          </a:p>
          <a:p>
            <a:pPr indent="36562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для проведения заседания Комиссии;</a:t>
            </a:r>
          </a:p>
          <a:p>
            <a:pPr indent="365625"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Комиссией решение, в том числе ключевые детали рассмотренного вопроса:</a:t>
            </a:r>
          </a:p>
          <a:p>
            <a:pPr indent="365625"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факты, свидетельствующие о предоставлении служащим неполных и (или) недостоверных сведений о доходах;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непредставления служащим сведений о доходах, супруги (супруга) и несовершеннолетних детей;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и род деятельности организации, в которую планирует устроиться на работу бывший государственный (муниципальный) служащий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выполнявшихся им ранее должностных обязанностей.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Опубликование данных решений осуществляется с обезличиванием персональных данных (п. 11 ч. 1 ст. 6 Федерального закона от 27.07.2006 № 152-ФЗ «О персональных данных»)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3CDA77-2CF9-4483-9282-3F281F20A1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867" y="1263605"/>
            <a:ext cx="5489987" cy="3866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8692A-F477-469D-B738-79F5E770124E}"/>
              </a:ext>
            </a:extLst>
          </p:cNvPr>
          <p:cNvSpPr txBox="1"/>
          <p:nvPr/>
        </p:nvSpPr>
        <p:spPr>
          <a:xfrm>
            <a:off x="6088827" y="112887"/>
            <a:ext cx="179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530н</a:t>
            </a:r>
          </a:p>
        </p:txBody>
      </p:sp>
    </p:spTree>
    <p:extLst>
      <p:ext uri="{BB962C8B-B14F-4D97-AF65-F5344CB8AC3E}">
        <p14:creationId xmlns:p14="http://schemas.microsoft.com/office/powerpoint/2010/main" val="424870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5463951" y="38022"/>
            <a:ext cx="3714750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правовая база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DDAAE-12EE-406A-8532-4833A5BC7A90}"/>
              </a:ext>
            </a:extLst>
          </p:cNvPr>
          <p:cNvSpPr txBox="1"/>
          <p:nvPr/>
        </p:nvSpPr>
        <p:spPr>
          <a:xfrm>
            <a:off x="0" y="805882"/>
            <a:ext cx="97210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1 июля 2010 г. № 821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комиссиях по соблюдению требований к служебному поведению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государственных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 и урегулированию конфликта интересов»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Рекомендовать органам государственной власти субъектов Российской Федерации и органам местного самоуправления: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 2-месячный срок разработать и утвердить положения о комиссиях по соблюдению требований к служебному поведению государственных гражданских служащих субъектов Российской Федерации (муниципальных служащих) и урегулированию конфликта интересов;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руководствоваться настоящим Указом при разработке названных положений.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1292886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" y="69228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547490" y="69228"/>
            <a:ext cx="4027317" cy="7925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268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78" y="0"/>
            <a:ext cx="5169348" cy="6516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405175" y="1291036"/>
            <a:ext cx="9126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размещения решений Комиссии необходимо руководствоваться подпунктом 6.3.7 мероприятий Программы профилактики и противодействия коррупции в Чукотском автономном округе на 2021 – 2024 годы (утвержденной Распоряжением правительства Чукотского автономного округа от 2 апреля 2021 года № 123-рп).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FC925EC-B11A-43D0-A946-86B018CF8A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5175" y="2857637"/>
          <a:ext cx="911816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617">
                  <a:extLst>
                    <a:ext uri="{9D8B030D-6E8A-4147-A177-3AD203B41FA5}">
                      <a16:colId xmlns:a16="http://schemas.microsoft.com/office/drawing/2014/main" val="4098473254"/>
                    </a:ext>
                  </a:extLst>
                </a:gridCol>
                <a:gridCol w="4563122">
                  <a:extLst>
                    <a:ext uri="{9D8B030D-6E8A-4147-A177-3AD203B41FA5}">
                      <a16:colId xmlns:a16="http://schemas.microsoft.com/office/drawing/2014/main" val="56858284"/>
                    </a:ext>
                  </a:extLst>
                </a:gridCol>
                <a:gridCol w="1358284">
                  <a:extLst>
                    <a:ext uri="{9D8B030D-6E8A-4147-A177-3AD203B41FA5}">
                      <a16:colId xmlns:a16="http://schemas.microsoft.com/office/drawing/2014/main" val="1071379395"/>
                    </a:ext>
                  </a:extLst>
                </a:gridCol>
                <a:gridCol w="2530137">
                  <a:extLst>
                    <a:ext uri="{9D8B030D-6E8A-4147-A177-3AD203B41FA5}">
                      <a16:colId xmlns:a16="http://schemas.microsoft.com/office/drawing/2014/main" val="202431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исполнения мероприятия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6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6.3.7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размещения актуальной информации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антикоррупционной деятельности в подразделе «противодействие коррупции» на официальных сайтах органов исполнительной власти, органов местного самоуправления, с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учетом требований Министерства труда и социальной защиты РФ, установленных приказом № 530н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исполнительной власти Чукотского автономного округа, 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местного самоуправления.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761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28DE8D-F4B8-4A17-BA79-9AB48C03F9F6}"/>
              </a:ext>
            </a:extLst>
          </p:cNvPr>
          <p:cNvSpPr txBox="1"/>
          <p:nvPr/>
        </p:nvSpPr>
        <p:spPr>
          <a:xfrm>
            <a:off x="5960125" y="126149"/>
            <a:ext cx="220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размещения</a:t>
            </a:r>
          </a:p>
        </p:txBody>
      </p:sp>
    </p:spTree>
    <p:extLst>
      <p:ext uri="{BB962C8B-B14F-4D97-AF65-F5344CB8AC3E}">
        <p14:creationId xmlns:p14="http://schemas.microsoft.com/office/powerpoint/2010/main" val="3234580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" y="58276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551503" y="47755"/>
            <a:ext cx="4027317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442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09" y="8073"/>
            <a:ext cx="5169348" cy="6516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\\agtwo\FILES\%D0%A3%D0%BF%D1%80%D0%B0%D0%B2%D0%BB%D0%B5%D0%BD%D0%B8%D0%B5 %D0%BF%D0%BE %D0%BF%D1%80%D0%BE%D1%84%D0%B8%D0%BB%D0%B0%D0%BA%D1%82%D0%B8%D0%BA%D0%B5 %D0%BA%D0%BE%D1%80%D1%80%D1%83%D0%BF%D1%86%D0%B8%D0%BE%D0%BD%D0%BD%D1%8B%D1%85 %D0%B8 %D0%B8%D0%BD%D1%8B%D1%85 %D0%BF%D1%80%D0%B0%D0%B2%D0%BE%D0%BD%D0%B0%D1%80%D1%83%D1%88%D0%B5%D0%BD%D0%B8%D0%B9\13. %D0%9D%D0%90%D0%A8%D0%98 %D0%9C%D0%95%D0%A0%D0%9E%D0%9F%D0%A0%D0%98%D0%AF%D0%A2%D0%98%D0%AF\%D0%A1%D0%95%D0%9C%D0%98%D0%9D%D0%90%D0%A0%D0%AB\2023\%D0%A1%D0%95%D0%9C%D0%98%D0%9D%D0%90%D0%A0 17.11.2023\%D0%91%D1%83%D1%80%D0%BE%D0%B2\%D0%9A%D0%B0%D1%80%D1%82%D0%B8%D0%BD%D0%BA%D0%B8\i (1).webp">
            <a:extLst>
              <a:ext uri="{FF2B5EF4-FFF2-40B4-BE49-F238E27FC236}">
                <a16:creationId xmlns:a16="http://schemas.microsoft.com/office/drawing/2014/main" id="{B958A1C4-EC0A-4BF1-8158-B2F3E7F3F5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C2C2E-2E5C-4825-A789-C18B512C1C21}"/>
              </a:ext>
            </a:extLst>
          </p:cNvPr>
          <p:cNvSpPr txBox="1"/>
          <p:nvPr/>
        </p:nvSpPr>
        <p:spPr>
          <a:xfrm>
            <a:off x="2759886" y="2512695"/>
            <a:ext cx="46910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Исполнение протокольных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решений комиссии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31863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" y="58276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551503" y="47755"/>
            <a:ext cx="4027317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442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09" y="8073"/>
            <a:ext cx="5169348" cy="6516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7DA37B-2682-4D77-BE7A-7B4F0CFA8A7E}"/>
              </a:ext>
            </a:extLst>
          </p:cNvPr>
          <p:cNvSpPr txBox="1"/>
          <p:nvPr/>
        </p:nvSpPr>
        <p:spPr>
          <a:xfrm>
            <a:off x="5082982" y="112684"/>
            <a:ext cx="475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Комиссии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BB67602-0436-4ECC-B595-A0A52CA07C3A}"/>
              </a:ext>
            </a:extLst>
          </p:cNvPr>
          <p:cNvSpPr/>
          <p:nvPr/>
        </p:nvSpPr>
        <p:spPr>
          <a:xfrm>
            <a:off x="2567712" y="789184"/>
            <a:ext cx="4465775" cy="1260006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комиссии различаются в соответствии с основанием проведения заседания.</a:t>
            </a:r>
          </a:p>
        </p:txBody>
      </p:sp>
      <p:sp>
        <p:nvSpPr>
          <p:cNvPr id="2" name="AutoShape 2" descr="\\agtwo\FILES\%D0%A3%D0%BF%D1%80%D0%B0%D0%B2%D0%BB%D0%B5%D0%BD%D0%B8%D0%B5 %D0%BF%D0%BE %D0%BF%D1%80%D0%BE%D1%84%D0%B8%D0%BB%D0%B0%D0%BA%D1%82%D0%B8%D0%BA%D0%B5 %D0%BA%D0%BE%D1%80%D1%80%D1%83%D0%BF%D1%86%D0%B8%D0%BE%D0%BD%D0%BD%D1%8B%D1%85 %D0%B8 %D0%B8%D0%BD%D1%8B%D1%85 %D0%BF%D1%80%D0%B0%D0%B2%D0%BE%D0%BD%D0%B0%D1%80%D1%83%D1%88%D0%B5%D0%BD%D0%B8%D0%B9\13. %D0%9D%D0%90%D0%A8%D0%98 %D0%9C%D0%95%D0%A0%D0%9E%D0%9F%D0%A0%D0%98%D0%AF%D0%A2%D0%98%D0%AF\%D0%A1%D0%95%D0%9C%D0%98%D0%9D%D0%90%D0%A0%D0%AB\2023\%D0%A1%D0%95%D0%9C%D0%98%D0%9D%D0%90%D0%A0 17.11.2023\%D0%91%D1%83%D1%80%D0%BE%D0%B2\%D0%9A%D0%B0%D1%80%D1%82%D0%B8%D0%BD%D0%BA%D0%B8\i (1).webp">
            <a:extLst>
              <a:ext uri="{FF2B5EF4-FFF2-40B4-BE49-F238E27FC236}">
                <a16:creationId xmlns:a16="http://schemas.microsoft.com/office/drawing/2014/main" id="{B958A1C4-EC0A-4BF1-8158-B2F3E7F3F5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https://top-fon.com/uploads/posts/2023-02/1675362231_top-fon-com-p-kartinki-chelovechkov-dlya-prezentatsii-pr-217.jpg">
            <a:extLst>
              <a:ext uri="{FF2B5EF4-FFF2-40B4-BE49-F238E27FC236}">
                <a16:creationId xmlns:a16="http://schemas.microsoft.com/office/drawing/2014/main" id="{0898D71D-4CF0-49BE-8EC4-F97F242A99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193735-7FFF-45DF-B4C0-664F73037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334" y="832772"/>
            <a:ext cx="1899039" cy="12124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3559DF-35CB-462A-AE7D-D7FCF29AB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7338" y="823854"/>
            <a:ext cx="2029328" cy="1230273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95C3B2C-1ECA-4F91-87D9-5663C73A6BBE}"/>
              </a:ext>
            </a:extLst>
          </p:cNvPr>
          <p:cNvSpPr/>
          <p:nvPr/>
        </p:nvSpPr>
        <p:spPr>
          <a:xfrm>
            <a:off x="268705" y="2178616"/>
            <a:ext cx="9480884" cy="1354468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представлении государственными гражданскими (муниципальными) служащими недостоверных или неполных сведений, о полученных им доходах, об имуществе, принадлежащем им на праве собственности, и об их обязательствах имущественного характера, а также сведений о доходах супруги (супруга) и несовершеннолетних детей, об имуществе, принадлежащем им на праве собственности, и об их обязательствах имущественного характера</a:t>
            </a:r>
          </a:p>
          <a:p>
            <a:pPr algn="ctr">
              <a:spcAft>
                <a:spcPts val="0"/>
              </a:spcAft>
            </a:pPr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!!!Сведения признаются недостоверными и (или) неполными независимо от вины государственного гражданского (муниципального) служащего!!!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7459505-ADBD-4644-9D37-D2AEC23EA666}"/>
              </a:ext>
            </a:extLst>
          </p:cNvPr>
          <p:cNvSpPr/>
          <p:nvPr/>
        </p:nvSpPr>
        <p:spPr>
          <a:xfrm>
            <a:off x="393032" y="3575708"/>
            <a:ext cx="9232230" cy="426797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итогам рассмотрения вопроса комиссия принимает одно из следующих решений: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714149A-D58D-4F3A-890C-1434158E105C}"/>
              </a:ext>
            </a:extLst>
          </p:cNvPr>
          <p:cNvSpPr/>
          <p:nvPr/>
        </p:nvSpPr>
        <p:spPr>
          <a:xfrm>
            <a:off x="284747" y="4154906"/>
            <a:ext cx="6412832" cy="1997242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установить, что сведения, представленные государственным гражданским (муниципальным) служащим в соответствии с подпунктом "а" пункта 1 Положения о проверке достоверности и полноты сведений, представляемых гражданами, претендующими на замещение должностей федеральной государственной службы, и федеральными государственными служащими, и соблюдения федеральными государственными служащими требований к служебному поведению, утвержденного Указом Президента Российской Федерации от 21 сентября 2009 г. №1065,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 достоверными и полными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7B60B005-5F7A-485C-AC5B-A7B0A4631E90}"/>
              </a:ext>
            </a:extLst>
          </p:cNvPr>
          <p:cNvSpPr/>
          <p:nvPr/>
        </p:nvSpPr>
        <p:spPr>
          <a:xfrm>
            <a:off x="3170373" y="4019502"/>
            <a:ext cx="159339" cy="14374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F2E20C94-5225-4163-AE80-1105294A814B}"/>
              </a:ext>
            </a:extLst>
          </p:cNvPr>
          <p:cNvSpPr/>
          <p:nvPr/>
        </p:nvSpPr>
        <p:spPr>
          <a:xfrm>
            <a:off x="7940842" y="4002505"/>
            <a:ext cx="328863" cy="250549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20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" y="0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686792" y="12231"/>
            <a:ext cx="4027317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  <a:endParaRPr kumimoji="0" lang="ru-RU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" y="618599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78" y="0"/>
            <a:ext cx="5169348" cy="64664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60001-9292-43C1-9602-3B697F0742BD}"/>
              </a:ext>
            </a:extLst>
          </p:cNvPr>
          <p:cNvSpPr txBox="1"/>
          <p:nvPr/>
        </p:nvSpPr>
        <p:spPr>
          <a:xfrm>
            <a:off x="6221345" y="104210"/>
            <a:ext cx="219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Решения Комиссии</a:t>
            </a:r>
          </a:p>
        </p:txBody>
      </p:sp>
      <p:sp>
        <p:nvSpPr>
          <p:cNvPr id="24" name="AutoShape 6" descr="https://avatars.mds.yandex.net/i?id=64bda081482541a45dab9f4eb1057b72e0eba7b5-9203684-images-thumbs&amp;n=13">
            <a:extLst>
              <a:ext uri="{FF2B5EF4-FFF2-40B4-BE49-F238E27FC236}">
                <a16:creationId xmlns:a16="http://schemas.microsoft.com/office/drawing/2014/main" id="{92783522-E54E-4190-825E-3AABCEA1A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DB26C08-EA71-4EE0-859A-D9F2659C5994}"/>
              </a:ext>
            </a:extLst>
          </p:cNvPr>
          <p:cNvSpPr/>
          <p:nvPr/>
        </p:nvSpPr>
        <p:spPr>
          <a:xfrm>
            <a:off x="4001537" y="1148825"/>
            <a:ext cx="5619716" cy="2175357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установить, что сведения, представленные государственным гражданским (муниципальным) служащим в соответствии с подпунктом "а" пункта 1 Положения о проверке достоверности и полноты сведений, представляемых гражданами, претендующими на замещение должностей федеральной государственной службы, и федеральными государственными служащими, и соблюдения федеральными государственными служащими требований к служебному поведению, утвержденного Указом Президента Российской Федерации от 21 сентября 2009 г. №1065,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 недостоверными и (или) неполными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6B1F9F47-E967-4C58-A670-086B14BF5ADA}"/>
              </a:ext>
            </a:extLst>
          </p:cNvPr>
          <p:cNvSpPr/>
          <p:nvPr/>
        </p:nvSpPr>
        <p:spPr>
          <a:xfrm>
            <a:off x="7168925" y="867023"/>
            <a:ext cx="152400" cy="28180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0F6C68C-C71E-4D09-A8D0-E5F8192A3931}"/>
              </a:ext>
            </a:extLst>
          </p:cNvPr>
          <p:cNvSpPr/>
          <p:nvPr/>
        </p:nvSpPr>
        <p:spPr>
          <a:xfrm>
            <a:off x="4584032" y="3533585"/>
            <a:ext cx="4668253" cy="1699508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случае комиссия рекомендует руководителю органа власти применить к служащему конкретную меру ответственности.</a:t>
            </a: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НОСИТ РЕКОМЕНДАТЕЛЬНЫЙ ХАРАКТЕР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70257FBB-F852-4533-BE7C-6C87C0436B97}"/>
              </a:ext>
            </a:extLst>
          </p:cNvPr>
          <p:cNvSpPr/>
          <p:nvPr/>
        </p:nvSpPr>
        <p:spPr>
          <a:xfrm>
            <a:off x="6673516" y="3324182"/>
            <a:ext cx="136358" cy="20963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5BD697-046C-43FA-8CEA-E823CEEC4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46" y="1990412"/>
            <a:ext cx="2823413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94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" y="0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686792" y="12231"/>
            <a:ext cx="4027317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" y="618599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78" y="0"/>
            <a:ext cx="5169348" cy="64664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60001-9292-43C1-9602-3B697F0742BD}"/>
              </a:ext>
            </a:extLst>
          </p:cNvPr>
          <p:cNvSpPr txBox="1"/>
          <p:nvPr/>
        </p:nvSpPr>
        <p:spPr>
          <a:xfrm>
            <a:off x="6221345" y="104210"/>
            <a:ext cx="219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Комиссии</a:t>
            </a:r>
          </a:p>
        </p:txBody>
      </p:sp>
      <p:sp>
        <p:nvSpPr>
          <p:cNvPr id="24" name="AutoShape 6" descr="https://avatars.mds.yandex.net/i?id=64bda081482541a45dab9f4eb1057b72e0eba7b5-9203684-images-thumbs&amp;n=13">
            <a:extLst>
              <a:ext uri="{FF2B5EF4-FFF2-40B4-BE49-F238E27FC236}">
                <a16:creationId xmlns:a16="http://schemas.microsoft.com/office/drawing/2014/main" id="{92783522-E54E-4190-825E-3AABCEA1A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52459CA-9BF1-45CF-83D3-C67F5505D03A}"/>
              </a:ext>
            </a:extLst>
          </p:cNvPr>
          <p:cNvSpPr/>
          <p:nvPr/>
        </p:nvSpPr>
        <p:spPr>
          <a:xfrm>
            <a:off x="219771" y="839101"/>
            <a:ext cx="9480884" cy="813046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несоблюдении государственным гражданским (муниципальным) служащим требований к служебному поведению и (или) требований об урегулировании конфликта интересов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AA522896-2CF0-486E-B816-0852FCE3FD8F}"/>
              </a:ext>
            </a:extLst>
          </p:cNvPr>
          <p:cNvSpPr/>
          <p:nvPr/>
        </p:nvSpPr>
        <p:spPr>
          <a:xfrm>
            <a:off x="336885" y="1702330"/>
            <a:ext cx="9232230" cy="426797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итогам рассмотрения вопроса комиссия принимает одно из следующих решений: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808BA34-E78E-43BD-A82E-7B2135C73E0A}"/>
              </a:ext>
            </a:extLst>
          </p:cNvPr>
          <p:cNvSpPr/>
          <p:nvPr/>
        </p:nvSpPr>
        <p:spPr>
          <a:xfrm>
            <a:off x="219771" y="2341321"/>
            <a:ext cx="4668253" cy="935279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установить, что государственный гражданский (муниципальный) служащий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требования к служебному поведению и (или) требования об урегулировании конфликта интересов</a:t>
            </a: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3561109-FBA5-4A65-BF50-D4438FCA871B}"/>
              </a:ext>
            </a:extLst>
          </p:cNvPr>
          <p:cNvSpPr/>
          <p:nvPr/>
        </p:nvSpPr>
        <p:spPr>
          <a:xfrm>
            <a:off x="5068901" y="2354672"/>
            <a:ext cx="4668253" cy="935279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установить, что государственный гражданский (муниципальный) служащий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соблюдал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служебному поведению и (или) требования об урегулировании конфликта интересов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3661CB9C-FB30-42E7-BE75-10443AC24196}"/>
              </a:ext>
            </a:extLst>
          </p:cNvPr>
          <p:cNvSpPr/>
          <p:nvPr/>
        </p:nvSpPr>
        <p:spPr>
          <a:xfrm>
            <a:off x="2237874" y="2129127"/>
            <a:ext cx="152400" cy="21219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3243534-5B96-4A64-9E62-05CC49BC02F9}"/>
              </a:ext>
            </a:extLst>
          </p:cNvPr>
          <p:cNvSpPr/>
          <p:nvPr/>
        </p:nvSpPr>
        <p:spPr>
          <a:xfrm>
            <a:off x="7267074" y="2129127"/>
            <a:ext cx="152400" cy="21219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F2A25358-6B86-447C-A000-99CCFFA8E728}"/>
              </a:ext>
            </a:extLst>
          </p:cNvPr>
          <p:cNvSpPr/>
          <p:nvPr/>
        </p:nvSpPr>
        <p:spPr>
          <a:xfrm>
            <a:off x="5105400" y="3498134"/>
            <a:ext cx="4668253" cy="2605887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этом случае комиссия рекомендует руководителю органа власти указать служащему на недопустимость нарушения требований к служебному поведению и (или) требований об урегулировании конфликта интересов либо применить к государственному служащему конкретную меру ответственности.</a:t>
            </a: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НОСИТ РЕКОМЕНДАТЕЛЬНЫЙ ХАРАКТЕР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3D12D388-A6CF-4B10-B0D5-DBBCA464D80A}"/>
              </a:ext>
            </a:extLst>
          </p:cNvPr>
          <p:cNvSpPr/>
          <p:nvPr/>
        </p:nvSpPr>
        <p:spPr>
          <a:xfrm>
            <a:off x="7321325" y="3289951"/>
            <a:ext cx="154296" cy="20818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8632A41-3323-41B1-9FA7-060AC1C6D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450" y="3498134"/>
            <a:ext cx="3048000" cy="252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60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" y="0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686792" y="12231"/>
            <a:ext cx="4027317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" y="618599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78" y="0"/>
            <a:ext cx="5169348" cy="64664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60001-9292-43C1-9602-3B697F0742BD}"/>
              </a:ext>
            </a:extLst>
          </p:cNvPr>
          <p:cNvSpPr txBox="1"/>
          <p:nvPr/>
        </p:nvSpPr>
        <p:spPr>
          <a:xfrm>
            <a:off x="6221345" y="104210"/>
            <a:ext cx="219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Комиссии</a:t>
            </a:r>
          </a:p>
        </p:txBody>
      </p:sp>
      <p:sp>
        <p:nvSpPr>
          <p:cNvPr id="24" name="AutoShape 6" descr="https://avatars.mds.yandex.net/i?id=64bda081482541a45dab9f4eb1057b72e0eba7b5-9203684-images-thumbs&amp;n=13">
            <a:extLst>
              <a:ext uri="{FF2B5EF4-FFF2-40B4-BE49-F238E27FC236}">
                <a16:creationId xmlns:a16="http://schemas.microsoft.com/office/drawing/2014/main" id="{92783522-E54E-4190-825E-3AABCEA1A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52459CA-9BF1-45CF-83D3-C67F5505D03A}"/>
              </a:ext>
            </a:extLst>
          </p:cNvPr>
          <p:cNvSpPr/>
          <p:nvPr/>
        </p:nvSpPr>
        <p:spPr>
          <a:xfrm>
            <a:off x="250767" y="1150600"/>
            <a:ext cx="9480884" cy="1578597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Обращение гражданина, замещавшего в органе власти должность государственной гражданской (муниципальной) службы, включенную в Перечень должностей, утвержденный нормативным правовым актом субъекта Российской Федерации, муниципальным актом  (далее – Перечень), о даче согласия на замещение должности в коммерческой или некоммерческой организации либо на выполнение работы на условиях гражданско-правового договора в коммерческой или некоммерческой организации, если отдельные функции по государственному управлению этой организацией входили в его должностные (служебные) обязанности, до истечения двух лет со дня увольнения с государственной службы.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AA522896-2CF0-486E-B816-0852FCE3FD8F}"/>
              </a:ext>
            </a:extLst>
          </p:cNvPr>
          <p:cNvSpPr/>
          <p:nvPr/>
        </p:nvSpPr>
        <p:spPr>
          <a:xfrm>
            <a:off x="344098" y="2922570"/>
            <a:ext cx="9232230" cy="426797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итогам рассмотрения вопроса комиссия принимает одно из следующих решений: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808BA34-E78E-43BD-A82E-7B2135C73E0A}"/>
              </a:ext>
            </a:extLst>
          </p:cNvPr>
          <p:cNvSpPr/>
          <p:nvPr/>
        </p:nvSpPr>
        <p:spPr>
          <a:xfrm>
            <a:off x="219771" y="3568220"/>
            <a:ext cx="4668253" cy="1744168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гражданину согласие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замещение должности в коммерческой или некоммерческой организации либо на выполнение работы на условиях гражданско-правового договора в коммерческой или некоммерческой организации, если отдельные функции по государственному управлению этой организацией входили в его должностные (служебные) обязанности</a:t>
            </a: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3561109-FBA5-4A65-BF50-D4438FCA871B}"/>
              </a:ext>
            </a:extLst>
          </p:cNvPr>
          <p:cNvSpPr/>
          <p:nvPr/>
        </p:nvSpPr>
        <p:spPr>
          <a:xfrm>
            <a:off x="5063398" y="3585256"/>
            <a:ext cx="4668253" cy="1710095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отказать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гражданину в замещении должности в коммерческой или некоммерческой организации либо в выполнении работы на условиях гражданско-правового договора в коммерческой или некоммерческой организации, если отдельные функции по государственному управлению этой организацией входили в его должностные (служебные) обязанности, и мотивировать свой отказ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3661CB9C-FB30-42E7-BE75-10443AC24196}"/>
              </a:ext>
            </a:extLst>
          </p:cNvPr>
          <p:cNvSpPr/>
          <p:nvPr/>
        </p:nvSpPr>
        <p:spPr>
          <a:xfrm>
            <a:off x="2213811" y="3356026"/>
            <a:ext cx="152400" cy="21219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3243534-5B96-4A64-9E62-05CC49BC02F9}"/>
              </a:ext>
            </a:extLst>
          </p:cNvPr>
          <p:cNvSpPr/>
          <p:nvPr/>
        </p:nvSpPr>
        <p:spPr>
          <a:xfrm>
            <a:off x="7329844" y="3356026"/>
            <a:ext cx="152400" cy="21219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929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" y="0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686792" y="12231"/>
            <a:ext cx="4027317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  <a:endParaRPr kumimoji="0" lang="ru-RU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" y="618599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78" y="0"/>
            <a:ext cx="5169348" cy="64664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60001-9292-43C1-9602-3B697F0742BD}"/>
              </a:ext>
            </a:extLst>
          </p:cNvPr>
          <p:cNvSpPr txBox="1"/>
          <p:nvPr/>
        </p:nvSpPr>
        <p:spPr>
          <a:xfrm>
            <a:off x="6221345" y="104210"/>
            <a:ext cx="219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Решения Комиссии</a:t>
            </a:r>
          </a:p>
        </p:txBody>
      </p:sp>
      <p:sp>
        <p:nvSpPr>
          <p:cNvPr id="24" name="AutoShape 6" descr="https://avatars.mds.yandex.net/i?id=64bda081482541a45dab9f4eb1057b72e0eba7b5-9203684-images-thumbs&amp;n=13">
            <a:extLst>
              <a:ext uri="{FF2B5EF4-FFF2-40B4-BE49-F238E27FC236}">
                <a16:creationId xmlns:a16="http://schemas.microsoft.com/office/drawing/2014/main" id="{92783522-E54E-4190-825E-3AABCEA1A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52459CA-9BF1-45CF-83D3-C67F5505D03A}"/>
              </a:ext>
            </a:extLst>
          </p:cNvPr>
          <p:cNvSpPr/>
          <p:nvPr/>
        </p:nvSpPr>
        <p:spPr>
          <a:xfrm>
            <a:off x="219771" y="839101"/>
            <a:ext cx="9480884" cy="813046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Заявление государственного гражданского (муниципального) служащего, замещающего должность, включенную в Перечень, о невозможности по объективным причинам представить сведения о доходах, об имуществе и обязательствах имущественного характера в отношении своих супруги (супруга) и несовершеннолетних детей.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AA522896-2CF0-486E-B816-0852FCE3FD8F}"/>
              </a:ext>
            </a:extLst>
          </p:cNvPr>
          <p:cNvSpPr/>
          <p:nvPr/>
        </p:nvSpPr>
        <p:spPr>
          <a:xfrm>
            <a:off x="336885" y="1702330"/>
            <a:ext cx="9232230" cy="426797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итогам рассмотрения вопроса комиссия принимает одно из следующих решений: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808BA34-E78E-43BD-A82E-7B2135C73E0A}"/>
              </a:ext>
            </a:extLst>
          </p:cNvPr>
          <p:cNvSpPr/>
          <p:nvPr/>
        </p:nvSpPr>
        <p:spPr>
          <a:xfrm>
            <a:off x="219771" y="2368447"/>
            <a:ext cx="2817069" cy="1858648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признать, что причина непредставления служащим сведений о доходах, об имуществе и обязательствах имущественного характера своих супруги (супруга) и несовершеннолетних детей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объективной и уважительной</a:t>
            </a:r>
            <a:endParaRPr lang="ru-RU" sz="13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3561109-FBA5-4A65-BF50-D4438FCA871B}"/>
              </a:ext>
            </a:extLst>
          </p:cNvPr>
          <p:cNvSpPr/>
          <p:nvPr/>
        </p:nvSpPr>
        <p:spPr>
          <a:xfrm>
            <a:off x="6221345" y="2354672"/>
            <a:ext cx="3500171" cy="1858648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признать, что причина непредставления государственным служащим сведений о доходах, об имуществе и обязательствах имущественного характера своих супруги (супруга) и несовершеннолетних детей необъективна и является способом уклонения от представления указанных сведений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3661CB9C-FB30-42E7-BE75-10443AC24196}"/>
              </a:ext>
            </a:extLst>
          </p:cNvPr>
          <p:cNvSpPr/>
          <p:nvPr/>
        </p:nvSpPr>
        <p:spPr>
          <a:xfrm>
            <a:off x="1475904" y="2129127"/>
            <a:ext cx="212557" cy="21219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3243534-5B96-4A64-9E62-05CC49BC02F9}"/>
              </a:ext>
            </a:extLst>
          </p:cNvPr>
          <p:cNvSpPr/>
          <p:nvPr/>
        </p:nvSpPr>
        <p:spPr>
          <a:xfrm>
            <a:off x="7895229" y="2142690"/>
            <a:ext cx="212557" cy="21219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F2A25358-6B86-447C-A000-99CCFFA8E728}"/>
              </a:ext>
            </a:extLst>
          </p:cNvPr>
          <p:cNvSpPr/>
          <p:nvPr/>
        </p:nvSpPr>
        <p:spPr>
          <a:xfrm>
            <a:off x="6284015" y="4397371"/>
            <a:ext cx="3500172" cy="1464938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этом случае комиссия рекомендует руководителю органа власти применить к служащему конкретную меру ответственности.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0"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НОСИТ ОБЯЗАТЕЛЬНЫЙ ХАРАКТЕР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E23BA19-37D5-4254-9A2D-1BFD4CAEB993}"/>
              </a:ext>
            </a:extLst>
          </p:cNvPr>
          <p:cNvSpPr/>
          <p:nvPr/>
        </p:nvSpPr>
        <p:spPr>
          <a:xfrm>
            <a:off x="3160295" y="2368447"/>
            <a:ext cx="2871537" cy="1858648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признать, что причина непредставления служащим сведений о доходах, об имуществе и обязательствах имущественного характера своих супруги (супруга) и несовершеннолетних детей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является уважительной</a:t>
            </a:r>
            <a:endParaRPr lang="ru-RU" sz="13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9E1FA722-B810-4ED1-8BD8-57CC8405EAD5}"/>
              </a:ext>
            </a:extLst>
          </p:cNvPr>
          <p:cNvSpPr/>
          <p:nvPr/>
        </p:nvSpPr>
        <p:spPr>
          <a:xfrm>
            <a:off x="4423610" y="2137353"/>
            <a:ext cx="212557" cy="21219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2E26309-AA6E-453E-A439-F00F241B6F62}"/>
              </a:ext>
            </a:extLst>
          </p:cNvPr>
          <p:cNvSpPr/>
          <p:nvPr/>
        </p:nvSpPr>
        <p:spPr>
          <a:xfrm>
            <a:off x="3184358" y="4397372"/>
            <a:ext cx="2871538" cy="1464939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этом случае комиссия рекомендует служащему принять меры по представлению указанных сведений.</a:t>
            </a:r>
          </a:p>
          <a:p>
            <a:pPr lvl="0" algn="ctr"/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РЕШЕНИЕ НОСИТ ОБЯЗАТЕЛЬНЫЙ ХАРАКТЕР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8A737E0B-C408-48DC-814C-B92794A9F643}"/>
              </a:ext>
            </a:extLst>
          </p:cNvPr>
          <p:cNvSpPr/>
          <p:nvPr/>
        </p:nvSpPr>
        <p:spPr>
          <a:xfrm>
            <a:off x="4499811" y="4213320"/>
            <a:ext cx="214298" cy="1840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D20746BB-0BB2-454F-90E4-22C909239015}"/>
              </a:ext>
            </a:extLst>
          </p:cNvPr>
          <p:cNvSpPr/>
          <p:nvPr/>
        </p:nvSpPr>
        <p:spPr>
          <a:xfrm>
            <a:off x="7919293" y="4213319"/>
            <a:ext cx="212557" cy="1840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2CBE1C-D74F-4DA4-936F-74E3B1475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264" y="4397371"/>
            <a:ext cx="2100790" cy="15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20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" y="0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686792" y="12231"/>
            <a:ext cx="4027317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  <a:endParaRPr kumimoji="0" lang="ru-RU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" y="618599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78" y="0"/>
            <a:ext cx="5169348" cy="64664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60001-9292-43C1-9602-3B697F0742BD}"/>
              </a:ext>
            </a:extLst>
          </p:cNvPr>
          <p:cNvSpPr txBox="1"/>
          <p:nvPr/>
        </p:nvSpPr>
        <p:spPr>
          <a:xfrm>
            <a:off x="6221345" y="104210"/>
            <a:ext cx="219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Решения Комиссии</a:t>
            </a:r>
          </a:p>
        </p:txBody>
      </p:sp>
      <p:sp>
        <p:nvSpPr>
          <p:cNvPr id="24" name="AutoShape 6" descr="https://avatars.mds.yandex.net/i?id=64bda081482541a45dab9f4eb1057b72e0eba7b5-9203684-images-thumbs&amp;n=13">
            <a:extLst>
              <a:ext uri="{FF2B5EF4-FFF2-40B4-BE49-F238E27FC236}">
                <a16:creationId xmlns:a16="http://schemas.microsoft.com/office/drawing/2014/main" id="{92783522-E54E-4190-825E-3AABCEA1A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52459CA-9BF1-45CF-83D3-C67F5505D03A}"/>
              </a:ext>
            </a:extLst>
          </p:cNvPr>
          <p:cNvSpPr/>
          <p:nvPr/>
        </p:nvSpPr>
        <p:spPr>
          <a:xfrm>
            <a:off x="219771" y="839101"/>
            <a:ext cx="9480884" cy="813046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руководителем органа власти материалов проверки, свидетельствующих о представлении государственным гражданским (муниципальным) служащим недостоверных или неполных сведений, предусмотренных частью 1 статьи 3 Федерального закона от 3 декабря 2012 г. № 230-ФЗ "О контроле за соответствием расходов лиц, замещающих государственные должности, и иных лиц их доходам"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AA522896-2CF0-486E-B816-0852FCE3FD8F}"/>
              </a:ext>
            </a:extLst>
          </p:cNvPr>
          <p:cNvSpPr/>
          <p:nvPr/>
        </p:nvSpPr>
        <p:spPr>
          <a:xfrm>
            <a:off x="336885" y="1702330"/>
            <a:ext cx="9232230" cy="426797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итогам рассмотрения вопроса комиссия принимает одно из следующих решений: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808BA34-E78E-43BD-A82E-7B2135C73E0A}"/>
              </a:ext>
            </a:extLst>
          </p:cNvPr>
          <p:cNvSpPr/>
          <p:nvPr/>
        </p:nvSpPr>
        <p:spPr>
          <a:xfrm>
            <a:off x="219771" y="2341321"/>
            <a:ext cx="4668253" cy="1380447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признать, что сведения, представленные служащим в соответствии с частью 1 статьи 3 Федерального закона "О контроле за соответствием расходов лиц, замещающих государственные должности, и иных лиц их доходам",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достоверными и полными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3561109-FBA5-4A65-BF50-D4438FCA871B}"/>
              </a:ext>
            </a:extLst>
          </p:cNvPr>
          <p:cNvSpPr/>
          <p:nvPr/>
        </p:nvSpPr>
        <p:spPr>
          <a:xfrm>
            <a:off x="5068901" y="2354671"/>
            <a:ext cx="4668253" cy="1367097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признать, что сведения, представленные служащим в соответствии с частью 1 статьи 3 Федерального закона "О контроле за соответствием расходов лиц, замещающих государственные должности, и иных лиц их доходам",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 недостоверными и (или) неполными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3661CB9C-FB30-42E7-BE75-10443AC24196}"/>
              </a:ext>
            </a:extLst>
          </p:cNvPr>
          <p:cNvSpPr/>
          <p:nvPr/>
        </p:nvSpPr>
        <p:spPr>
          <a:xfrm>
            <a:off x="2237874" y="2129127"/>
            <a:ext cx="152400" cy="212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3243534-5B96-4A64-9E62-05CC49BC02F9}"/>
              </a:ext>
            </a:extLst>
          </p:cNvPr>
          <p:cNvSpPr/>
          <p:nvPr/>
        </p:nvSpPr>
        <p:spPr>
          <a:xfrm>
            <a:off x="7267074" y="2129127"/>
            <a:ext cx="152400" cy="212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F2A25358-6B86-447C-A000-99CCFFA8E728}"/>
              </a:ext>
            </a:extLst>
          </p:cNvPr>
          <p:cNvSpPr/>
          <p:nvPr/>
        </p:nvSpPr>
        <p:spPr>
          <a:xfrm>
            <a:off x="5133474" y="3947312"/>
            <a:ext cx="4668253" cy="2097728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этом случае комиссия рекомендует руководителю органа власти применить к служащему конкретную меру ответственности и (или) направить материалы, полученные в результате осуществления контроля за расходами, в органы прокуратуры и (или) иные государственные органы в соответствии с их компетенцией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РЕШЕНИЕ НОСИТ РЕКОМЕНДАТЕЛЬНЫЙ ХАРАКТЕР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3D12D388-A6CF-4B10-B0D5-DBBCA464D80A}"/>
              </a:ext>
            </a:extLst>
          </p:cNvPr>
          <p:cNvSpPr/>
          <p:nvPr/>
        </p:nvSpPr>
        <p:spPr>
          <a:xfrm>
            <a:off x="7313305" y="3721768"/>
            <a:ext cx="154296" cy="208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DC3DA0-5CDE-4279-AA33-FD27C9288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190" y="3923400"/>
            <a:ext cx="2823413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9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" y="0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686792" y="12231"/>
            <a:ext cx="4027317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  <a:endParaRPr kumimoji="0" lang="ru-RU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" y="618599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78" y="0"/>
            <a:ext cx="5169348" cy="64664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60001-9292-43C1-9602-3B697F0742BD}"/>
              </a:ext>
            </a:extLst>
          </p:cNvPr>
          <p:cNvSpPr txBox="1"/>
          <p:nvPr/>
        </p:nvSpPr>
        <p:spPr>
          <a:xfrm>
            <a:off x="6221345" y="104210"/>
            <a:ext cx="219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Решения Комиссии</a:t>
            </a:r>
          </a:p>
        </p:txBody>
      </p:sp>
      <p:sp>
        <p:nvSpPr>
          <p:cNvPr id="24" name="AutoShape 6" descr="https://avatars.mds.yandex.net/i?id=64bda081482541a45dab9f4eb1057b72e0eba7b5-9203684-images-thumbs&amp;n=13">
            <a:extLst>
              <a:ext uri="{FF2B5EF4-FFF2-40B4-BE49-F238E27FC236}">
                <a16:creationId xmlns:a16="http://schemas.microsoft.com/office/drawing/2014/main" id="{92783522-E54E-4190-825E-3AABCEA1A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52459CA-9BF1-45CF-83D3-C67F5505D03A}"/>
              </a:ext>
            </a:extLst>
          </p:cNvPr>
          <p:cNvSpPr/>
          <p:nvPr/>
        </p:nvSpPr>
        <p:spPr>
          <a:xfrm>
            <a:off x="219771" y="839101"/>
            <a:ext cx="9480884" cy="1733914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Заявление государственного гражданского служащего о невозможности выполнить требования Федерального закона от 7 мая 2013 г. № 79-ФЗ «О запрете отдельным категориям лиц открывать и иметь счета (вклады), хранить наличные денежные средства   и   ценности    в   иностранных   банках,     расположенных   за   пределами территории Российской Федерации, владеть и (или) пользоваться иностранными финансовыми инструментами» в связи с арестом, запретом распоряжения, наложенными компетентными органами иностранного государства в соответствии с законодательством данного иностранного государства, на территории которого находятся счета (вклады), осуществляется хранение наличных денежных средств и ценностей в иностранном банке и (или) имеются иностранные финансовые инструменты, или в связи с иными обстоятельствами, не зависящими от его воли или воли его супруги (супруга) и несовершеннолетних детей.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AA522896-2CF0-486E-B816-0852FCE3FD8F}"/>
              </a:ext>
            </a:extLst>
          </p:cNvPr>
          <p:cNvSpPr/>
          <p:nvPr/>
        </p:nvSpPr>
        <p:spPr>
          <a:xfrm>
            <a:off x="408266" y="2650460"/>
            <a:ext cx="9216997" cy="426797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итогам рассмотрения вопроса комиссия принимает одно из следующих решений: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808BA34-E78E-43BD-A82E-7B2135C73E0A}"/>
              </a:ext>
            </a:extLst>
          </p:cNvPr>
          <p:cNvSpPr/>
          <p:nvPr/>
        </p:nvSpPr>
        <p:spPr>
          <a:xfrm>
            <a:off x="219770" y="3242896"/>
            <a:ext cx="4580828" cy="1842452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признать, что обстоятельства, препятствующие выполнению требований Федерального закона 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инструментами", 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объективными и уважительными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3561109-FBA5-4A65-BF50-D4438FCA871B}"/>
              </a:ext>
            </a:extLst>
          </p:cNvPr>
          <p:cNvSpPr/>
          <p:nvPr/>
        </p:nvSpPr>
        <p:spPr>
          <a:xfrm>
            <a:off x="5105400" y="3242896"/>
            <a:ext cx="4580828" cy="1842452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признать, что обстоятельства, препятствующие выполнению требований Федерального закона 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инструментами", 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являются объективными и уважительными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F2A25358-6B86-447C-A000-99CCFFA8E728}"/>
              </a:ext>
            </a:extLst>
          </p:cNvPr>
          <p:cNvSpPr/>
          <p:nvPr/>
        </p:nvSpPr>
        <p:spPr>
          <a:xfrm>
            <a:off x="5105400" y="5284691"/>
            <a:ext cx="4681746" cy="1074821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этом случае комиссия рекомендует руководителю органа власти применить к служащему конкретную меру ответственности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РЕШЕНИЕ НОСИТ РЕКОМЕНДАТЕЛЬНЫЙ ХАРАКТЕР</a:t>
            </a:r>
          </a:p>
        </p:txBody>
      </p:sp>
    </p:spTree>
    <p:extLst>
      <p:ext uri="{BB962C8B-B14F-4D97-AF65-F5344CB8AC3E}">
        <p14:creationId xmlns:p14="http://schemas.microsoft.com/office/powerpoint/2010/main" val="2368307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" y="0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686792" y="12231"/>
            <a:ext cx="4027317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  <a:endParaRPr kumimoji="0" lang="ru-RU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" y="618599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78" y="0"/>
            <a:ext cx="5169348" cy="64664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60001-9292-43C1-9602-3B697F0742BD}"/>
              </a:ext>
            </a:extLst>
          </p:cNvPr>
          <p:cNvSpPr txBox="1"/>
          <p:nvPr/>
        </p:nvSpPr>
        <p:spPr>
          <a:xfrm>
            <a:off x="6221345" y="104210"/>
            <a:ext cx="219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Решения Комиссии</a:t>
            </a:r>
          </a:p>
        </p:txBody>
      </p:sp>
      <p:sp>
        <p:nvSpPr>
          <p:cNvPr id="24" name="AutoShape 6" descr="https://avatars.mds.yandex.net/i?id=64bda081482541a45dab9f4eb1057b72e0eba7b5-9203684-images-thumbs&amp;n=13">
            <a:extLst>
              <a:ext uri="{FF2B5EF4-FFF2-40B4-BE49-F238E27FC236}">
                <a16:creationId xmlns:a16="http://schemas.microsoft.com/office/drawing/2014/main" id="{92783522-E54E-4190-825E-3AABCEA1A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52459CA-9BF1-45CF-83D3-C67F5505D03A}"/>
              </a:ext>
            </a:extLst>
          </p:cNvPr>
          <p:cNvSpPr/>
          <p:nvPr/>
        </p:nvSpPr>
        <p:spPr>
          <a:xfrm>
            <a:off x="219771" y="839101"/>
            <a:ext cx="9480884" cy="734208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Уведомление государственного гражданского (муниципального) служащего о возникновении личной заинтересованности при исполнении должностных обязанностей, которая приводит или может привести к конфликту интересов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AA522896-2CF0-486E-B816-0852FCE3FD8F}"/>
              </a:ext>
            </a:extLst>
          </p:cNvPr>
          <p:cNvSpPr/>
          <p:nvPr/>
        </p:nvSpPr>
        <p:spPr>
          <a:xfrm>
            <a:off x="293262" y="1642507"/>
            <a:ext cx="9332001" cy="426797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итогам рассмотрения вопроса комиссия принимает одно из следующих решений: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808BA34-E78E-43BD-A82E-7B2135C73E0A}"/>
              </a:ext>
            </a:extLst>
          </p:cNvPr>
          <p:cNvSpPr/>
          <p:nvPr/>
        </p:nvSpPr>
        <p:spPr>
          <a:xfrm>
            <a:off x="219772" y="2313014"/>
            <a:ext cx="2643744" cy="1274446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признать, что при исполнении государственным служащим должностных обязанностей конфликт интересов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отсутствует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3561109-FBA5-4A65-BF50-D4438FCA871B}"/>
              </a:ext>
            </a:extLst>
          </p:cNvPr>
          <p:cNvSpPr/>
          <p:nvPr/>
        </p:nvSpPr>
        <p:spPr>
          <a:xfrm>
            <a:off x="6612550" y="2321923"/>
            <a:ext cx="3088105" cy="1265538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признать, что государственный служащий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соблюдал требования об урегулировании конфликта интересов. 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F2A25358-6B86-447C-A000-99CCFFA8E728}"/>
              </a:ext>
            </a:extLst>
          </p:cNvPr>
          <p:cNvSpPr/>
          <p:nvPr/>
        </p:nvSpPr>
        <p:spPr>
          <a:xfrm>
            <a:off x="3256548" y="3840079"/>
            <a:ext cx="3088103" cy="2095499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этом случае комиссия рекомендует служащему и (или) руководителю органа власти принять меры по урегулированию конфликта интересов или по недопущению его возникновения</a:t>
            </a:r>
          </a:p>
          <a:p>
            <a:pPr lvl="0" algn="ctr"/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РЕШЕНИЕ НОСИТ РЕКОМЕНДАТЕЛЬНЫЙ ХАРАКТЕР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B735B55-9290-4689-B690-13A9EBAFF941}"/>
              </a:ext>
            </a:extLst>
          </p:cNvPr>
          <p:cNvSpPr/>
          <p:nvPr/>
        </p:nvSpPr>
        <p:spPr>
          <a:xfrm>
            <a:off x="3256547" y="2312761"/>
            <a:ext cx="3088105" cy="1254430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признать, что при исполнении государственным служащим должностных обязанностей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личная заинтересованность приводит или может привести к конфликту интересов.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CB2F3BA-4A6E-4A8F-B512-D7BF238E0526}"/>
              </a:ext>
            </a:extLst>
          </p:cNvPr>
          <p:cNvSpPr/>
          <p:nvPr/>
        </p:nvSpPr>
        <p:spPr>
          <a:xfrm>
            <a:off x="6626977" y="3840078"/>
            <a:ext cx="3073678" cy="2095499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этом случае комиссия рекомендует руководителю органа власти применить к государственному служащему конкретную меру ответственности</a:t>
            </a:r>
          </a:p>
          <a:p>
            <a:pPr lvl="0" algn="ctr"/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0" algn="ctr"/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РЕШЕНИЕ НОСИТ РЕКОМЕНДАТЕЛЬНЫЙ ХАРАКТЕР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9082DD65-ED19-4F06-A961-3E73CECB433D}"/>
              </a:ext>
            </a:extLst>
          </p:cNvPr>
          <p:cNvSpPr/>
          <p:nvPr/>
        </p:nvSpPr>
        <p:spPr>
          <a:xfrm>
            <a:off x="1371599" y="2065678"/>
            <a:ext cx="204537" cy="24733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12696CE3-A65E-464E-8527-13D084A99B40}"/>
              </a:ext>
            </a:extLst>
          </p:cNvPr>
          <p:cNvSpPr/>
          <p:nvPr/>
        </p:nvSpPr>
        <p:spPr>
          <a:xfrm>
            <a:off x="4596063" y="2065678"/>
            <a:ext cx="204537" cy="2328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45B339DA-994B-4633-86DE-FC3BA1517197}"/>
              </a:ext>
            </a:extLst>
          </p:cNvPr>
          <p:cNvSpPr/>
          <p:nvPr/>
        </p:nvSpPr>
        <p:spPr>
          <a:xfrm>
            <a:off x="7996989" y="2083513"/>
            <a:ext cx="204537" cy="2384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F1075B4D-4746-47F0-93DF-FE320E67330A}"/>
              </a:ext>
            </a:extLst>
          </p:cNvPr>
          <p:cNvSpPr/>
          <p:nvPr/>
        </p:nvSpPr>
        <p:spPr>
          <a:xfrm>
            <a:off x="4596063" y="3567191"/>
            <a:ext cx="204537" cy="27288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7B599D6C-4BE7-47B0-A175-7A2F3A63B31D}"/>
              </a:ext>
            </a:extLst>
          </p:cNvPr>
          <p:cNvSpPr/>
          <p:nvPr/>
        </p:nvSpPr>
        <p:spPr>
          <a:xfrm>
            <a:off x="7996989" y="3581400"/>
            <a:ext cx="204537" cy="25867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2" descr="https://avatars.mds.yandex.net/i?id=12e40cb7789b9a410e9f8e8c2ee1fd3a75a61957-10695130-images-thumbs&amp;n=13">
            <a:extLst>
              <a:ext uri="{FF2B5EF4-FFF2-40B4-BE49-F238E27FC236}">
                <a16:creationId xmlns:a16="http://schemas.microsoft.com/office/drawing/2014/main" id="{18DFA819-D324-461C-B776-1A28EF3349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AED916-04C6-4E0A-BE9A-DC97F9AFF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9" y="3840078"/>
            <a:ext cx="2823413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4953000" y="66173"/>
            <a:ext cx="4809479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гражданской службе Российской Федерации»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DDAAE-12EE-406A-8532-4833A5BC7A90}"/>
              </a:ext>
            </a:extLst>
          </p:cNvPr>
          <p:cNvSpPr txBox="1"/>
          <p:nvPr/>
        </p:nvSpPr>
        <p:spPr>
          <a:xfrm>
            <a:off x="143521" y="731876"/>
            <a:ext cx="937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20598-E572-4EF5-9662-E10811500B7B}"/>
              </a:ext>
            </a:extLst>
          </p:cNvPr>
          <p:cNvSpPr txBox="1"/>
          <p:nvPr/>
        </p:nvSpPr>
        <p:spPr>
          <a:xfrm>
            <a:off x="143521" y="1175660"/>
            <a:ext cx="96189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19. Урегулирование конфликта интересов на гражданской службе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Для соблюдения требований к служебному поведению гражданских служащих и урегулирования конфликтов интересов в государственном органе, федеральном государственном органе по управлению государственной службой и государственном органе субъекта Российской Федерации по управлению государственной службой (далее - орган по управлению государственной службой) образуются комиссии по соблюдению требований к служебному поведению гражданских служащих и урегулированию конфликтов интересов (далее - комиссия по урегулированию конфликтов интересов).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Положение о комиссиях по соблюдению требований к служебному поведению федеральных государственных служащих и урегулированию конфликтов интересов утверждается в порядке, определяемом Президентом Российской Федерации.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568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" y="0"/>
            <a:ext cx="450367" cy="5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686792" y="12231"/>
            <a:ext cx="4027317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9920426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" y="618599"/>
            <a:ext cx="5619716" cy="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78" y="0"/>
            <a:ext cx="5169348" cy="64664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60001-9292-43C1-9602-3B697F0742BD}"/>
              </a:ext>
            </a:extLst>
          </p:cNvPr>
          <p:cNvSpPr txBox="1"/>
          <p:nvPr/>
        </p:nvSpPr>
        <p:spPr>
          <a:xfrm>
            <a:off x="6221345" y="104210"/>
            <a:ext cx="219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Комиссии</a:t>
            </a:r>
          </a:p>
        </p:txBody>
      </p:sp>
      <p:sp>
        <p:nvSpPr>
          <p:cNvPr id="24" name="AutoShape 6" descr="https://avatars.mds.yandex.net/i?id=64bda081482541a45dab9f4eb1057b72e0eba7b5-9203684-images-thumbs&amp;n=13">
            <a:extLst>
              <a:ext uri="{FF2B5EF4-FFF2-40B4-BE49-F238E27FC236}">
                <a16:creationId xmlns:a16="http://schemas.microsoft.com/office/drawing/2014/main" id="{92783522-E54E-4190-825E-3AABCEA1A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AC4A80BD-E76D-4618-BB92-D25FC943C04C}"/>
              </a:ext>
            </a:extLst>
          </p:cNvPr>
          <p:cNvSpPr/>
          <p:nvPr/>
        </p:nvSpPr>
        <p:spPr>
          <a:xfrm>
            <a:off x="686792" y="974687"/>
            <a:ext cx="8592119" cy="646647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комиссии оформляются протоколами, которые подписывают члены комиссии, принимавшие участие в ее заседании. </a:t>
            </a:r>
            <a:endParaRPr lang="ru-RU" sz="13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F1C22A4-6769-4BD9-8AB0-3812E48E337D}"/>
              </a:ext>
            </a:extLst>
          </p:cNvPr>
          <p:cNvSpPr/>
          <p:nvPr/>
        </p:nvSpPr>
        <p:spPr>
          <a:xfrm>
            <a:off x="656940" y="1838558"/>
            <a:ext cx="8592119" cy="757385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Копии протокола заседания комиссии в 7-дневный срок со дня заседания направляются руководителю органа власти, полностью или в виде выписок из него - государственному гражданскому (муниципальному) служащему, а также по решению комиссии - иным заинтересованным лицам.</a:t>
            </a:r>
            <a:endParaRPr lang="ru-RU" sz="13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CA8819A-19D2-49C3-B1FE-5F442740ED41}"/>
              </a:ext>
            </a:extLst>
          </p:cNvPr>
          <p:cNvSpPr/>
          <p:nvPr/>
        </p:nvSpPr>
        <p:spPr>
          <a:xfrm>
            <a:off x="656939" y="2900236"/>
            <a:ext cx="8592119" cy="1678741"/>
          </a:xfrm>
          <a:prstGeom prst="roundRect">
            <a:avLst/>
          </a:prstGeom>
          <a:gradFill>
            <a:gsLst>
              <a:gs pos="56000">
                <a:schemeClr val="accent4">
                  <a:lumMod val="20000"/>
                  <a:lumOff val="80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органа власти обязан рассмотреть протокол заседания комиссии и вправе учесть в пределах своей компетенции содержащиеся в нем рекомендации при принятии решения о применении к государственному гражданскому (муниципальному) служащему мер ответственности, предусмотренных нормативными правовыми актами Российской Федерации, а также по иным вопросам организации противодействия коррупции. О рассмотрении рекомендаций комиссии и принятом решении руководитель органа власти в письменной форме уведомляет комиссию в месячный срок со дня поступления к нему протокола заседания комиссии. Решение руководителя органа власти оглашается на ближайшем заседании комиссии и принимается к сведению без обсуждения.</a:t>
            </a:r>
            <a:endParaRPr lang="ru-RU" sz="13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4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4953000" y="66173"/>
            <a:ext cx="4809479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противодействии коррупции»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DDAAE-12EE-406A-8532-4833A5BC7A90}"/>
              </a:ext>
            </a:extLst>
          </p:cNvPr>
          <p:cNvSpPr txBox="1"/>
          <p:nvPr/>
        </p:nvSpPr>
        <p:spPr>
          <a:xfrm>
            <a:off x="143521" y="731876"/>
            <a:ext cx="937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20598-E572-4EF5-9662-E10811500B7B}"/>
              </a:ext>
            </a:extLst>
          </p:cNvPr>
          <p:cNvSpPr txBox="1"/>
          <p:nvPr/>
        </p:nvSpPr>
        <p:spPr>
          <a:xfrm>
            <a:off x="143521" y="1175660"/>
            <a:ext cx="96189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12. Ограничения, налагаемые на гражданина, замещавшего должность государственной или муниципальной службы, при заключении им трудового или гражданско-правового договора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Гражданин, замещавший должность государственной или муниципальной службы, включенную в перечень, установленный нормативными правовыми актами Российской Федерации, в течение двух лет после увольнения с государственной или муниципальной службы имеет право замещать на условиях трудового договора должности в организации и (или) выполнять в данной организации работы (оказывать данной организации услуги) в течение месяца стоимостью более ста тысяч рублей на условиях гражданско-правового договора (гражданско-правовых договоров), если отдельные функции государственного, муниципального (административного) управления данной организацией входили в должностные (служебные) обязанности государственного или муниципального служащего, с согласия соответствующей комиссии по соблюдению требований к служебному поведению государственных или муниципальных служащих и урегулированию конфликта интересов.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91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4953000" y="66173"/>
            <a:ext cx="4809479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законы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DDAAE-12EE-406A-8532-4833A5BC7A90}"/>
              </a:ext>
            </a:extLst>
          </p:cNvPr>
          <p:cNvSpPr txBox="1"/>
          <p:nvPr/>
        </p:nvSpPr>
        <p:spPr>
          <a:xfrm>
            <a:off x="143521" y="731876"/>
            <a:ext cx="937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20598-E572-4EF5-9662-E10811500B7B}"/>
              </a:ext>
            </a:extLst>
          </p:cNvPr>
          <p:cNvSpPr txBox="1"/>
          <p:nvPr/>
        </p:nvSpPr>
        <p:spPr>
          <a:xfrm>
            <a:off x="143521" y="702680"/>
            <a:ext cx="478386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гражданской службе Российской Федерации» 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17. Запреты, связанные с гражданской службой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Гражданин, замещавший должность гражданской службы, включенную в перечень должностей, установленный нормативными правовыми актами Российской Федерации, в течение двух лет после увольнения с гражданской службы не вправе без согласия соответствующей комиссии по соблюдению требований к служебному поведению государственных гражданских служащих и урегулированию конфликтов интересов замещать на условиях трудового договора должности в организации и (или) выполнять в данной организации работу (оказывать данной организации услуги) на условиях гражданско-правового договора (гражданско-правовых договоров) в случаях, предусмотренных федеральными законами, если отдельные функции государственного управления данной организацией входили в должностные (служебные) обязанности гражданского служащего. Согласие соответствующей комиссии по соблюдению требований к служебному поведению гражданских служащих и урегулированию конфликтов интересов дается в порядке, устанавливаемом нормативными правовыми актами Российской Федерации.</a:t>
            </a:r>
          </a:p>
          <a:p>
            <a:pPr algn="just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AFAA7-31CE-44ED-A453-2A384705AA8A}"/>
              </a:ext>
            </a:extLst>
          </p:cNvPr>
          <p:cNvSpPr txBox="1"/>
          <p:nvPr/>
        </p:nvSpPr>
        <p:spPr>
          <a:xfrm>
            <a:off x="5061174" y="752016"/>
            <a:ext cx="45931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муниципальной службе в Российской Федерации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14. Запреты, связанные с муниципальной службой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Гражданин, замещавший должность муниципальной службы, включенную в перечень должностей, установленный нормативными правовыми актами Российской Федерации, в течение двух лет после увольнения с муниципальной службы не вправе замещать на условиях трудового договора должности в организации и (или) выполнять в данной организации работу на условиях гражданско-правового договора в случаях, предусмотренных федеральными законами, если отдельные функции муниципального (административного) управления данной организацией входили в должностные (служебные) обязанности муниципального служащего, без согласия соответствующей комиссии по соблюдению требований к служебному поведению муниципальных служащих и урегулированию конфликта интересов, которое дается в порядке, устанавливаемом нормативными правовыми актами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92191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4953000" y="66173"/>
            <a:ext cx="4809479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муниципальной службе в Российской Федерации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DDAAE-12EE-406A-8532-4833A5BC7A90}"/>
              </a:ext>
            </a:extLst>
          </p:cNvPr>
          <p:cNvSpPr txBox="1"/>
          <p:nvPr/>
        </p:nvSpPr>
        <p:spPr>
          <a:xfrm>
            <a:off x="143521" y="731876"/>
            <a:ext cx="937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AFAA7-31CE-44ED-A453-2A384705AA8A}"/>
              </a:ext>
            </a:extLst>
          </p:cNvPr>
          <p:cNvSpPr txBox="1"/>
          <p:nvPr/>
        </p:nvSpPr>
        <p:spPr>
          <a:xfrm>
            <a:off x="197608" y="825976"/>
            <a:ext cx="926882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муниципальной службе в Российской Федерации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27.1. Взыскания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Взыскания, предусмотренные статьями 14.1, 15 и 27 настоящего Федерального закона, применяются представителем нанимателя (работодателем) в порядке, установленном нормативными правовыми актами субъекта Российской Федерации и (или) муниципальными нормативными правовыми актами, на основании: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доклада о результатах проверки, проведенной подразделением кадровой службы соответствующего муниципального органа по профилактике коррупционных и иных правонарушений или в соответствии со статьей 13.4 Федерального закона от 25 декабря 2008 года № 273-ФЗ «О противодействии коррупции» уполномоченным подразделением Администрации Президента Российской Федерации;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комиссии по соблюдению требований к служебному поведению муниципальных служащих и урегулированию конфликта интересов в случае, если доклад о результатах проверки направлялся в комиссию;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2.1) доклада подразделения кадровой службы соответствующего муниципального органа по профилактике коррупционных и иных правонарушений о совершении коррупционного правонарушения, в котором излагаются фактические обстоятельства его совершения, и письменного объяснения муниципального служащего только с его согласия и при условии признания им факта совершения коррупционного правонарушения (за исключением применения взыскания в виде увольнения в связи с утратой доверия);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объяснений муниципального служащего;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иных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313355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4953000" y="66173"/>
            <a:ext cx="4809479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противодействии коррупции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DDAAE-12EE-406A-8532-4833A5BC7A90}"/>
              </a:ext>
            </a:extLst>
          </p:cNvPr>
          <p:cNvSpPr txBox="1"/>
          <p:nvPr/>
        </p:nvSpPr>
        <p:spPr>
          <a:xfrm>
            <a:off x="143521" y="731876"/>
            <a:ext cx="937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AFAA7-31CE-44ED-A453-2A384705AA8A}"/>
              </a:ext>
            </a:extLst>
          </p:cNvPr>
          <p:cNvSpPr txBox="1"/>
          <p:nvPr/>
        </p:nvSpPr>
        <p:spPr>
          <a:xfrm>
            <a:off x="368704" y="1378207"/>
            <a:ext cx="926882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10 июля 2023 года № 286-ФЗ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отдельные законодательные акты Российской Федерации»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Условием признания не зависящих от физического лица обстоятельств основанием для освобождения этого лица от дисциплинарной ответственности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настоящим Федеральным законом и другими федеральными законами в целях противодействия коррупции, является установленная комиссией по соблюдению требований к служебному поведению государственных или муниципальных служащих и урегулированию конфликта интересов (иным коллегиальным органом, осуществляющим функции указанной комиссии) причинно-следственная связь между возникновением этих обстоятельств и невозможностью соблюдения таких ограничений, запретов и требований, а также исполнения таких обязанностей.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951586-6602-46D9-9C08-12DD917AD724}"/>
              </a:ext>
            </a:extLst>
          </p:cNvPr>
          <p:cNvGrpSpPr/>
          <p:nvPr/>
        </p:nvGrpSpPr>
        <p:grpSpPr>
          <a:xfrm>
            <a:off x="0" y="-175481"/>
            <a:ext cx="9906000" cy="7033481"/>
            <a:chOff x="-21251" y="-156885"/>
            <a:chExt cx="9906000" cy="7033481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0" y="39609"/>
              <a:ext cx="450367" cy="55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2637" y="-156885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Rectangle 2">
              <a:extLst>
                <a:ext uri="{FF2B5EF4-FFF2-40B4-BE49-F238E27FC236}">
                  <a16:creationId xmlns:a16="http://schemas.microsoft.com/office/drawing/2014/main" id="{E4EA0FE8-2556-41FA-B98A-6073D6EC4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51" y="6525758"/>
              <a:ext cx="99060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6932"/>
              <a:ext cx="5619716" cy="4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01" y="13563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4953000" y="66173"/>
            <a:ext cx="4809479" cy="475090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7 мая 2013 г. № 79 -ФЗ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DDAAE-12EE-406A-8532-4833A5BC7A90}"/>
              </a:ext>
            </a:extLst>
          </p:cNvPr>
          <p:cNvSpPr txBox="1"/>
          <p:nvPr/>
        </p:nvSpPr>
        <p:spPr>
          <a:xfrm>
            <a:off x="143521" y="817098"/>
            <a:ext cx="937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AFAA7-31CE-44ED-A453-2A384705AA8A}"/>
              </a:ext>
            </a:extLst>
          </p:cNvPr>
          <p:cNvSpPr txBox="1"/>
          <p:nvPr/>
        </p:nvSpPr>
        <p:spPr>
          <a:xfrm>
            <a:off x="264501" y="888304"/>
            <a:ext cx="93769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7 мая 2013 г. № 79-ФЗ «О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инструментами»;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Каждый случай невыполнения требований, предусмотренных частью 1 настоящей статьи и (или) частью 3 статьи 4 настоящего Федерального закона, подлежит рассмотрению в установленном порядке на заседании соответствующей комиссии по соблюдению требований к служебному поведению и урегулированию конфликта интересов (комиссии по контролю за достоверностью сведений о доходах, об имуществе и обязательствах имущественного характера).</a:t>
            </a:r>
          </a:p>
          <a:p>
            <a:pPr algn="just"/>
            <a:endParaRPr lang="ru-RU" dirty="0"/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27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5154</Words>
  <Application>Microsoft Office PowerPoint</Application>
  <PresentationFormat>Лист A4 (210x297 мм)</PresentationFormat>
  <Paragraphs>340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Yu Gothic UI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Степина Екатерина Владимировна</dc:creator>
  <cp:lastModifiedBy>Степина Екатерина Владимировна</cp:lastModifiedBy>
  <cp:revision>88</cp:revision>
  <dcterms:created xsi:type="dcterms:W3CDTF">2022-09-28T22:37:53Z</dcterms:created>
  <dcterms:modified xsi:type="dcterms:W3CDTF">2023-11-27T03:30:05Z</dcterms:modified>
</cp:coreProperties>
</file>