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0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866"/>
    <a:srgbClr val="CC3300"/>
    <a:srgbClr val="113F6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1" autoAdjust="0"/>
    <p:restoredTop sz="98452" autoAdjust="0"/>
  </p:normalViewPr>
  <p:slideViewPr>
    <p:cSldViewPr>
      <p:cViewPr varScale="1">
        <p:scale>
          <a:sx n="114" d="100"/>
          <a:sy n="114" d="100"/>
        </p:scale>
        <p:origin x="1938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4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000" tIns="45500" rIns="91000" bIns="4550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000" tIns="45500" rIns="91000" bIns="45500" rtlCol="0"/>
          <a:lstStyle>
            <a:lvl1pPr algn="r">
              <a:defRPr sz="1200"/>
            </a:lvl1pPr>
          </a:lstStyle>
          <a:p>
            <a:fld id="{C3044942-FA1B-4C80-910B-2E6908AC65B8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0" tIns="45500" rIns="91000" bIns="4550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000" tIns="45500" rIns="91000" bIns="4550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000" tIns="45500" rIns="91000" bIns="4550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000" tIns="45500" rIns="91000" bIns="45500" rtlCol="0" anchor="b"/>
          <a:lstStyle>
            <a:lvl1pPr algn="r">
              <a:defRPr sz="1200"/>
            </a:lvl1pPr>
          </a:lstStyle>
          <a:p>
            <a:fld id="{DACD67F8-F283-4EDD-A698-E4485865A1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58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67F8-F283-4EDD-A698-E4485865A19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458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67F8-F283-4EDD-A698-E4485865A19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611" y="5052546"/>
            <a:ext cx="610676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713" y="3132290"/>
            <a:ext cx="7773297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0" y="731519"/>
            <a:ext cx="69342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9905" y="376518"/>
            <a:ext cx="222885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1123" y="731520"/>
            <a:ext cx="5231728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38250" y="731520"/>
            <a:ext cx="69342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28" y="2172648"/>
            <a:ext cx="6463888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975" y="4607511"/>
            <a:ext cx="646803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38249" y="731519"/>
            <a:ext cx="3625596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731520"/>
            <a:ext cx="3625596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250" y="73152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2818" y="1400327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4577" y="73152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399032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020" y="2209801"/>
            <a:ext cx="3939092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309" y="731520"/>
            <a:ext cx="4351842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12" y="3497802"/>
            <a:ext cx="3671048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8106" y="1143000"/>
            <a:ext cx="44577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44" y="1010486"/>
            <a:ext cx="4001957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873" y="4464421"/>
            <a:ext cx="6915500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906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2730" y="4372168"/>
            <a:ext cx="705522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250" y="732260"/>
            <a:ext cx="69342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72201"/>
            <a:ext cx="2724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C0E2C3-71CB-4F7C-99F8-F9F5DFCE85F2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6172201"/>
            <a:ext cx="3632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7500" y="6172201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1" r:id="rId1"/>
    <p:sldLayoutId id="2147484502" r:id="rId2"/>
    <p:sldLayoutId id="2147484503" r:id="rId3"/>
    <p:sldLayoutId id="2147484504" r:id="rId4"/>
    <p:sldLayoutId id="2147484505" r:id="rId5"/>
    <p:sldLayoutId id="2147484506" r:id="rId6"/>
    <p:sldLayoutId id="2147484507" r:id="rId7"/>
    <p:sldLayoutId id="2147484508" r:id="rId8"/>
    <p:sldLayoutId id="2147484509" r:id="rId9"/>
    <p:sldLayoutId id="2147484510" r:id="rId10"/>
    <p:sldLayoutId id="214748451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024885" y="3511688"/>
            <a:ext cx="2699470" cy="203132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Об урегулировании конфликта интересов</a:t>
            </a:r>
          </a:p>
          <a:p>
            <a:pPr algn="ctr"/>
            <a:endParaRPr lang="ru-RU" sz="1600" dirty="0">
              <a:solidFill>
                <a:schemeClr val="accent6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ctr"/>
            <a:endParaRPr lang="ru-RU" sz="1600" dirty="0">
              <a:solidFill>
                <a:schemeClr val="accent6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ctr"/>
            <a:r>
              <a:rPr lang="ru-RU" sz="1600" dirty="0">
                <a:solidFill>
                  <a:srgbClr val="2438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Памятка для муниципальных служащих</a:t>
            </a:r>
          </a:p>
          <a:p>
            <a:pPr algn="ctr"/>
            <a:endParaRPr lang="ru-RU" sz="1400" b="1" i="1" dirty="0">
              <a:latin typeface="Franklin Gothic Boo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50484" y="6191114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000" dirty="0">
              <a:solidFill>
                <a:schemeClr val="tx1">
                  <a:lumMod val="50000"/>
                  <a:lumOff val="50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г. Анадырь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9825" y="1372592"/>
            <a:ext cx="303768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latin typeface="Franklin Gothic Book" pitchFamily="34" charset="0"/>
              </a:rPr>
              <a:t>  </a:t>
            </a:r>
          </a:p>
        </p:txBody>
      </p:sp>
      <p:pic>
        <p:nvPicPr>
          <p:cNvPr id="8" name="Picture 3" descr="C:\Users\A.Utemishev\Desktop\БУКЛЕТЫ, ПАМЯТКИ\chukotk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680" y="54663"/>
            <a:ext cx="181568" cy="2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9825" y="1795223"/>
            <a:ext cx="288146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050" dirty="0"/>
          </a:p>
          <a:p>
            <a:pPr algn="ctr"/>
            <a:endParaRPr lang="ru-RU" sz="105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0C0F51-26E1-40F2-98F0-A25AC1CB69EC}"/>
              </a:ext>
            </a:extLst>
          </p:cNvPr>
          <p:cNvSpPr txBox="1"/>
          <p:nvPr/>
        </p:nvSpPr>
        <p:spPr>
          <a:xfrm>
            <a:off x="7166421" y="-5898"/>
            <a:ext cx="2755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Управление по профилактике коррупционных и иных правонарушений Чукотского автономного округа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3873B-C0D3-B61E-C912-A402FCC94AAC}"/>
              </a:ext>
            </a:extLst>
          </p:cNvPr>
          <p:cNvSpPr txBox="1"/>
          <p:nvPr/>
        </p:nvSpPr>
        <p:spPr>
          <a:xfrm>
            <a:off x="3378605" y="279807"/>
            <a:ext cx="321037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b="1" u="sng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Мера предотвращения и урегулирования</a:t>
            </a: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В этом случае муниципальному служащему и его родственникам рекомендуется урегулировать имеющиеся имущественные обязательства (выплатить долг, расторгнуть договор аренды и т.д.). При невозможности сделать это, муниципальному служащему следует уведомить представителя нанимателя и непосредственного начальника.</a:t>
            </a:r>
          </a:p>
          <a:p>
            <a:pPr algn="just"/>
            <a:endParaRPr lang="ru-RU" sz="800" dirty="0">
              <a:solidFill>
                <a:srgbClr val="24386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800" b="1" u="sng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Ситуация №5</a:t>
            </a: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Муниципальный служащий участвует в осуществлении отдельных функций государственного, муниципального (административного) управления в отношении организации, владельцем, руководителем или работником которой он являлся до поступления на муниципальную службу. </a:t>
            </a:r>
          </a:p>
          <a:p>
            <a:pPr algn="just"/>
            <a:endParaRPr lang="ru-RU" sz="800" dirty="0">
              <a:solidFill>
                <a:srgbClr val="24386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800" b="1" u="sng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Мера предотвращения и урегулирования</a:t>
            </a: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Муниципальному служащему в случае поручения ему отдельных функций государственного, муниципального (административного) управления в отношении организации, владельцем, руководителем или работником которой он являлся до поступления на муниципальную службу, рекомендуется уведомить представителя нанимателя и непосредственного начальника в письменной форме о факте предыдущей работы в данной организации и о возможности возникновения конфликтной ситуации.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E26EF5B-211B-4D0F-AE84-4230666697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039" y="1049440"/>
            <a:ext cx="2915161" cy="2138197"/>
          </a:xfrm>
          <a:prstGeom prst="rect">
            <a:avLst/>
          </a:prstGeom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A1965F1-CA7A-495D-951A-1A9C1AE6A15B}"/>
              </a:ext>
            </a:extLst>
          </p:cNvPr>
          <p:cNvGrpSpPr/>
          <p:nvPr/>
        </p:nvGrpSpPr>
        <p:grpSpPr>
          <a:xfrm>
            <a:off x="3378605" y="4471952"/>
            <a:ext cx="3210377" cy="2391753"/>
            <a:chOff x="3316961" y="4529458"/>
            <a:chExt cx="3210377" cy="2391753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3663431" y="6510842"/>
              <a:ext cx="2677266" cy="4103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200"/>
                </a:spcBef>
              </a:pPr>
              <a:r>
                <a:rPr lang="ru-RU" sz="1000" b="1" i="1" dirty="0">
                  <a:solidFill>
                    <a:schemeClr val="accent6">
                      <a:lumMod val="50000"/>
                    </a:schemeClr>
                  </a:solidFill>
                  <a:latin typeface="Franklin Gothic Book" pitchFamily="34" charset="0"/>
                </a:rPr>
                <a:t>              </a:t>
              </a:r>
              <a:r>
                <a:rPr lang="ru-RU" sz="900" b="1" i="1" dirty="0">
                  <a:solidFill>
                    <a:schemeClr val="accent6">
                      <a:lumMod val="50000"/>
                    </a:schemeClr>
                  </a:solidFill>
                  <a:latin typeface="Franklin Gothic Book" pitchFamily="34" charset="0"/>
                </a:rPr>
                <a:t>8(42722) 6-90-03</a:t>
              </a:r>
            </a:p>
            <a:p>
              <a:pPr algn="ctr">
                <a:spcBef>
                  <a:spcPts val="200"/>
                </a:spcBef>
              </a:pPr>
              <a:r>
                <a:rPr lang="ru-RU" sz="900" b="1" i="1" dirty="0">
                  <a:solidFill>
                    <a:schemeClr val="accent6">
                      <a:lumMod val="50000"/>
                    </a:schemeClr>
                  </a:solidFill>
                  <a:latin typeface="Franklin Gothic Book" pitchFamily="34" charset="0"/>
                </a:rPr>
                <a:t>               8(42722) 6-90-82</a:t>
              </a:r>
              <a:r>
                <a:rPr lang="ru-RU" sz="900" b="1" dirty="0">
                  <a:solidFill>
                    <a:schemeClr val="accent6">
                      <a:lumMod val="50000"/>
                    </a:schemeClr>
                  </a:solidFill>
                </a:rPr>
                <a:t> </a:t>
              </a:r>
              <a:r>
                <a:rPr lang="ru-RU" sz="900" b="1" i="1" dirty="0">
                  <a:solidFill>
                    <a:schemeClr val="accent6">
                      <a:lumMod val="50000"/>
                    </a:schemeClr>
                  </a:solidFill>
                  <a:latin typeface="Franklin Gothic Book" pitchFamily="34" charset="0"/>
                </a:rPr>
                <a:t> </a:t>
              </a:r>
              <a:endParaRPr lang="ru-RU" sz="9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122475B-3767-4410-865C-8D8B75B6C565}"/>
                </a:ext>
              </a:extLst>
            </p:cNvPr>
            <p:cNvSpPr txBox="1"/>
            <p:nvPr/>
          </p:nvSpPr>
          <p:spPr>
            <a:xfrm>
              <a:off x="3316961" y="4529458"/>
              <a:ext cx="321037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ru-RU" sz="800" b="1" dirty="0">
                  <a:solidFill>
                    <a:schemeClr val="accent6">
                      <a:lumMod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Ответственность за непринятие мер по предотвращению и урегулированию конфликта интересов:</a:t>
              </a:r>
              <a:endParaRPr lang="ru-RU" sz="800" b="1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algn="just">
                <a:spcBef>
                  <a:spcPts val="600"/>
                </a:spcBef>
              </a:pPr>
              <a:r>
                <a:rPr lang="ru-RU" sz="800" b="1" dirty="0">
                  <a:solidFill>
                    <a:srgbClr val="2438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ч. 2.3 ст. 14.1 Федерального закона от 02.03.2007 № 25-ФЗ «О муниципальной службе в Российской Федерации»</a:t>
              </a:r>
            </a:p>
            <a:p>
              <a:pPr algn="just">
                <a:spcBef>
                  <a:spcPts val="600"/>
                </a:spcBef>
              </a:pPr>
              <a:r>
                <a:rPr lang="ru-RU" sz="800" dirty="0">
                  <a:solidFill>
                    <a:srgbClr val="2438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Непринятие муниципальным служащим, являющимся стороной конфликта интересов, мер по предотвращению или урегулированию конфликта интересов является правонарушением, влекущим увольнение муниципального служащего с муниципальной службы в соответствии с законодательством Российской Федерации. </a:t>
              </a:r>
            </a:p>
          </p:txBody>
        </p:sp>
      </p:grp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93D295B-D5CB-434D-8141-F86C8DB3414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92" r="25599"/>
          <a:stretch/>
        </p:blipFill>
        <p:spPr>
          <a:xfrm>
            <a:off x="3378605" y="5965388"/>
            <a:ext cx="661041" cy="847988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6813AE83-D90B-423E-9203-9E33D2880140}"/>
              </a:ext>
            </a:extLst>
          </p:cNvPr>
          <p:cNvSpPr/>
          <p:nvPr/>
        </p:nvSpPr>
        <p:spPr>
          <a:xfrm>
            <a:off x="3944888" y="5940569"/>
            <a:ext cx="26440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b="1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Консультации  можно  получить в Управление по профилактике коррупционных и иных правонарушений Чукотского автономного округа по телефонам: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57F7ED-C75E-4A3F-B6AC-E3107EF0A744}"/>
              </a:ext>
            </a:extLst>
          </p:cNvPr>
          <p:cNvSpPr txBox="1"/>
          <p:nvPr/>
        </p:nvSpPr>
        <p:spPr>
          <a:xfrm>
            <a:off x="0" y="273124"/>
            <a:ext cx="3210377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800" b="1" u="sng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Ситуация №2</a:t>
            </a: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Муниципальный служащий, его родственники или иные лица, с которыми связана личная заинтересованность муниципального служащего, выполняют или собираются выполнять оплачиваемую работу на условиях трудового или гражданско-правового договора в организации, в отношении которой муниципальный служащий осуществляет отдельные функции государственного, муниципального (административного) управления. </a:t>
            </a:r>
          </a:p>
          <a:p>
            <a:pPr algn="just">
              <a:spcBef>
                <a:spcPts val="600"/>
              </a:spcBef>
            </a:pPr>
            <a:r>
              <a:rPr lang="ru-RU" sz="800" b="1" u="sng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Мера предотвращения и урегулирования</a:t>
            </a: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Муниципальный служащий вправе с предварительным уведомлением представителя нанимателя выполнять иную оплачиваемую работу, если это не повлечет за собой конфликт интересов. </a:t>
            </a:r>
          </a:p>
          <a:p>
            <a:pPr algn="just">
              <a:spcBef>
                <a:spcPts val="600"/>
              </a:spcBef>
            </a:pP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Уведомительный порядок направления муниципальным служащим представителю нанимателя информации о намерении осуществлять иную оплачиваемую работу не требует получения согласия представителя нанимателя. Представитель нанимателя не вправе запретить муниципальному служащему выполнять иную оплачиваемую работу. </a:t>
            </a:r>
          </a:p>
          <a:p>
            <a:pPr algn="just">
              <a:spcBef>
                <a:spcPts val="600"/>
              </a:spcBef>
            </a:pP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Вместе с тем, в случае возникновения у муниципального служащего личной заинтересованности, которая приводит или может привести к конфликту интересов, муниципальный служащий обязан проинформировать об этом представителя нанимателя и непосредственного начальника в письменной форме. </a:t>
            </a:r>
          </a:p>
          <a:p>
            <a:pPr algn="just">
              <a:spcBef>
                <a:spcPts val="600"/>
              </a:spcBef>
            </a:pPr>
            <a:r>
              <a:rPr lang="ru-RU" sz="800" b="1" u="sng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Ситуация №3</a:t>
            </a: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Муниципальный служащий, его родственники или иные лица, с которыми связана личная заинтересованность муниципального служащего, получают подарки или иные блага (бесплатные услуги, скидки, ссуды, оплату развлечений, отдыха, транспортных расходов и т.д.) от физических лиц и/или организаций, в отношении которых муниципальный служащий осуществляет или ранее осуществлял отдельные функции государственного, муниципального (административного) управления. </a:t>
            </a:r>
          </a:p>
          <a:p>
            <a:pPr algn="just">
              <a:spcBef>
                <a:spcPts val="600"/>
              </a:spcBef>
            </a:pPr>
            <a:r>
              <a:rPr lang="ru-RU" sz="800" b="1" u="sng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Мера предотвращения и урегулирования</a:t>
            </a: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Муниципальному служащему и его родственникам рекомендуется не принимать подарки от организаций, в отношении которых муниципальный служащий осуществляет или ранее осуществлял отдельные функции государственного, муниципального (административного) управления, вне зависимости от стоимости этих подарков и поводов дарения. </a:t>
            </a:r>
          </a:p>
          <a:p>
            <a:pPr algn="just">
              <a:spcBef>
                <a:spcPts val="600"/>
              </a:spcBef>
            </a:pPr>
            <a:r>
              <a:rPr lang="ru-RU" sz="800" b="1" u="sng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Ситуация №4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ru-RU" sz="800" dirty="0"/>
              <a:t> </a:t>
            </a: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Муниципальный служащий участвует в осуществлении отдельных функций государственного, муниципального (административного) управления в отношении организации, перед которой сам муниципальный служащий и/или его родственники имеют имущественные обязательства.</a:t>
            </a:r>
          </a:p>
          <a:p>
            <a:pPr algn="just">
              <a:spcBef>
                <a:spcPts val="600"/>
              </a:spcBef>
            </a:pPr>
            <a:endParaRPr lang="ru-RU" sz="800" dirty="0">
              <a:solidFill>
                <a:srgbClr val="24386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503AD1-F478-41A4-A1E5-7B5BCACDB48C}"/>
              </a:ext>
            </a:extLst>
          </p:cNvPr>
          <p:cNvSpPr txBox="1"/>
          <p:nvPr/>
        </p:nvSpPr>
        <p:spPr>
          <a:xfrm>
            <a:off x="-10866" y="0"/>
            <a:ext cx="6599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                                      </a:t>
            </a:r>
            <a:r>
              <a:rPr lang="ru-RU" sz="900" b="1" dirty="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конфликт интересов                                                                     конфликт интересов</a:t>
            </a:r>
            <a:endParaRPr lang="ru-RU" sz="800" b="1" dirty="0">
              <a:solidFill>
                <a:schemeClr val="bg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4035C2F-7107-456A-BE24-B8B76C313D2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5" t="7160" r="25955" b="6799"/>
          <a:stretch/>
        </p:blipFill>
        <p:spPr>
          <a:xfrm>
            <a:off x="5680730" y="3256745"/>
            <a:ext cx="735453" cy="118036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FCCE623-1489-4480-881D-45CA4153FFD6}"/>
              </a:ext>
            </a:extLst>
          </p:cNvPr>
          <p:cNvSpPr txBox="1"/>
          <p:nvPr/>
        </p:nvSpPr>
        <p:spPr>
          <a:xfrm>
            <a:off x="3378605" y="3403292"/>
            <a:ext cx="222246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8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 за что наказывают?</a:t>
            </a:r>
          </a:p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 сокрытие конфликта интересов;</a:t>
            </a:r>
          </a:p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 отказ принимать меры по урегулированию конфликта интересов;</a:t>
            </a:r>
          </a:p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 действия в ситуации конфликта интересов.</a:t>
            </a:r>
            <a:endParaRPr lang="ru-RU" sz="800" b="1" dirty="0">
              <a:solidFill>
                <a:schemeClr val="accent6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43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469145" y="4854547"/>
            <a:ext cx="28755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9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FE6133-6DAC-4076-ACCB-F4FD7E0301DE}"/>
              </a:ext>
            </a:extLst>
          </p:cNvPr>
          <p:cNvSpPr txBox="1"/>
          <p:nvPr/>
        </p:nvSpPr>
        <p:spPr>
          <a:xfrm>
            <a:off x="3368824" y="4727543"/>
            <a:ext cx="32264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8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Предотвращение конфликта интересов</a:t>
            </a:r>
          </a:p>
          <a:p>
            <a:pPr algn="just">
              <a:spcBef>
                <a:spcPts val="600"/>
              </a:spcBef>
            </a:pPr>
            <a:r>
              <a:rPr lang="ru-RU" sz="800" b="1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Ст. 11 ФЗ «О противодействии коррупции»: </a:t>
            </a:r>
          </a:p>
          <a:p>
            <a:pPr algn="just">
              <a:spcBef>
                <a:spcPts val="600"/>
              </a:spcBef>
            </a:pP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Лицо, замещающее должность, замещение которой предусматривает обязанность принимать меры по предотвращению и урегулированию конфликта интересов</a:t>
            </a:r>
            <a:r>
              <a:rPr lang="ru-RU" sz="800" b="1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обязано принимать меры по недопущению любой возможности возникновения конфликта интересов</a:t>
            </a: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B0B548-0D4B-4EDA-9383-F5C6EF820BEE}"/>
              </a:ext>
            </a:extLst>
          </p:cNvPr>
          <p:cNvSpPr txBox="1"/>
          <p:nvPr/>
        </p:nvSpPr>
        <p:spPr>
          <a:xfrm>
            <a:off x="6686851" y="251937"/>
            <a:ext cx="321315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8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целях предотвращения конфликта интересов служащий обязан:</a:t>
            </a:r>
          </a:p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соблюдать требования и ограничения, установленные документами, регламентирующими его служебную деятельность;</a:t>
            </a:r>
          </a:p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воздерживаться от совершения действий и принятия решений, которые могут привести к возникновению конфликта интересов и личной заинтересованности;</a:t>
            </a:r>
          </a:p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оказывать комиссии по соблюдению требований к служебному поведению и урегулированию конфликта интересов содействие в осуществлении ею своих функций;</a:t>
            </a:r>
          </a:p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сообщать представителю нанимателя/работодателю о возникновении обстоятельств, препятствующих независимому и добросовестному осуществлению должностных обязанностей;</a:t>
            </a:r>
          </a:p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соблюдать установленный режим защиты информации.</a:t>
            </a:r>
          </a:p>
          <a:p>
            <a:endParaRPr lang="ru-RU" sz="1100" dirty="0">
              <a:latin typeface="+mj-lt"/>
            </a:endParaRPr>
          </a:p>
        </p:txBody>
      </p: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C923A4AB-213F-43D1-ABDC-C30A659F949C}"/>
              </a:ext>
            </a:extLst>
          </p:cNvPr>
          <p:cNvGrpSpPr/>
          <p:nvPr/>
        </p:nvGrpSpPr>
        <p:grpSpPr>
          <a:xfrm>
            <a:off x="-10866" y="251937"/>
            <a:ext cx="3230018" cy="4761239"/>
            <a:chOff x="-10866" y="146514"/>
            <a:chExt cx="3125515" cy="476123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B839EFD-E69C-4845-AF49-5440909CEABE}"/>
                </a:ext>
              </a:extLst>
            </p:cNvPr>
            <p:cNvSpPr txBox="1"/>
            <p:nvPr/>
          </p:nvSpPr>
          <p:spPr>
            <a:xfrm>
              <a:off x="810393" y="146514"/>
              <a:ext cx="2304256" cy="1362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ru-RU" sz="800" b="1" dirty="0">
                  <a:solidFill>
                    <a:schemeClr val="accent6">
                      <a:lumMod val="50000"/>
                    </a:schemeClr>
                  </a:solidFill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rPr>
                <a:t>Правовые основы: общие нормы</a:t>
              </a:r>
            </a:p>
            <a:p>
              <a:pPr marL="171450" indent="-171450" algn="just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800" b="1" dirty="0">
                  <a:solidFill>
                    <a:srgbClr val="2438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Федеральный закон от 25.12.2008 г. № 273-ФЗ </a:t>
              </a:r>
              <a:r>
                <a:rPr lang="ru-RU" sz="800" dirty="0">
                  <a:solidFill>
                    <a:srgbClr val="2438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«О противодействии коррупции» </a:t>
              </a:r>
            </a:p>
            <a:p>
              <a:pPr algn="just">
                <a:spcBef>
                  <a:spcPts val="600"/>
                </a:spcBef>
              </a:pPr>
              <a:r>
                <a:rPr lang="ru-RU" sz="800" b="1" dirty="0">
                  <a:solidFill>
                    <a:srgbClr val="2438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– содержит </a:t>
              </a:r>
              <a:r>
                <a:rPr lang="ru-RU" sz="800" dirty="0">
                  <a:solidFill>
                    <a:srgbClr val="2438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определения понятий «конфликт интересов» и «личная заинтересованность», основные обязанности должностных лиц, связанные с конфликтом интересов;</a:t>
              </a:r>
            </a:p>
          </p:txBody>
        </p:sp>
        <p:grpSp>
          <p:nvGrpSpPr>
            <p:cNvPr id="27" name="Группа 26">
              <a:extLst>
                <a:ext uri="{FF2B5EF4-FFF2-40B4-BE49-F238E27FC236}">
                  <a16:creationId xmlns:a16="http://schemas.microsoft.com/office/drawing/2014/main" id="{21A1C276-E4BB-4E8D-8E18-E15DF0EA553D}"/>
                </a:ext>
              </a:extLst>
            </p:cNvPr>
            <p:cNvGrpSpPr/>
            <p:nvPr/>
          </p:nvGrpSpPr>
          <p:grpSpPr>
            <a:xfrm>
              <a:off x="-10866" y="1250441"/>
              <a:ext cx="3125515" cy="3657312"/>
              <a:chOff x="-45157" y="882670"/>
              <a:chExt cx="3125515" cy="3657312"/>
            </a:xfrm>
          </p:grpSpPr>
          <p:grpSp>
            <p:nvGrpSpPr>
              <p:cNvPr id="35" name="Группа 34">
                <a:extLst>
                  <a:ext uri="{FF2B5EF4-FFF2-40B4-BE49-F238E27FC236}">
                    <a16:creationId xmlns:a16="http://schemas.microsoft.com/office/drawing/2014/main" id="{D44D4ABD-6886-4F04-AA40-2EC3155C9CD3}"/>
                  </a:ext>
                </a:extLst>
              </p:cNvPr>
              <p:cNvGrpSpPr/>
              <p:nvPr/>
            </p:nvGrpSpPr>
            <p:grpSpPr>
              <a:xfrm>
                <a:off x="-45157" y="882670"/>
                <a:ext cx="3125515" cy="3657312"/>
                <a:chOff x="-45157" y="882670"/>
                <a:chExt cx="3125515" cy="3657312"/>
              </a:xfrm>
            </p:grpSpPr>
            <p:grpSp>
              <p:nvGrpSpPr>
                <p:cNvPr id="6" name="Группа 5">
                  <a:extLst>
                    <a:ext uri="{FF2B5EF4-FFF2-40B4-BE49-F238E27FC236}">
                      <a16:creationId xmlns:a16="http://schemas.microsoft.com/office/drawing/2014/main" id="{94FF497C-DAB1-4D10-A06A-96576881F170}"/>
                    </a:ext>
                  </a:extLst>
                </p:cNvPr>
                <p:cNvGrpSpPr/>
                <p:nvPr/>
              </p:nvGrpSpPr>
              <p:grpSpPr>
                <a:xfrm>
                  <a:off x="-45157" y="882670"/>
                  <a:ext cx="3125515" cy="3657312"/>
                  <a:chOff x="-38807" y="882670"/>
                  <a:chExt cx="3125515" cy="3657312"/>
                </a:xfrm>
              </p:grpSpPr>
              <p:sp>
                <p:nvSpPr>
                  <p:cNvPr id="9" name="Прямоугольник 8"/>
                  <p:cNvSpPr/>
                  <p:nvPr/>
                </p:nvSpPr>
                <p:spPr>
                  <a:xfrm>
                    <a:off x="-38807" y="3955207"/>
                    <a:ext cx="3095710" cy="58477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just"/>
                    <a:r>
                      <a:rPr lang="ru-RU" sz="800" dirty="0">
                        <a:solidFill>
                          <a:srgbClr val="243866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При этом может возникнуть противоречие между личными интересами государственного или муниципального служащего и правами и законными интересами граждан, организаций, общества или государства.</a:t>
                    </a:r>
                  </a:p>
                </p:txBody>
              </p:sp>
              <p:sp>
                <p:nvSpPr>
                  <p:cNvPr id="30" name="Прямоугольник 29">
                    <a:extLst>
                      <a:ext uri="{FF2B5EF4-FFF2-40B4-BE49-F238E27FC236}">
                        <a16:creationId xmlns:a16="http://schemas.microsoft.com/office/drawing/2014/main" id="{06E6D78A-B54E-43FD-940F-C619D0D4E68F}"/>
                      </a:ext>
                    </a:extLst>
                  </p:cNvPr>
                  <p:cNvSpPr/>
                  <p:nvPr/>
                </p:nvSpPr>
                <p:spPr>
                  <a:xfrm>
                    <a:off x="-38807" y="882670"/>
                    <a:ext cx="3125515" cy="1200329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171450" indent="-171450" algn="just">
                      <a:spcBef>
                        <a:spcPts val="600"/>
                      </a:spcBef>
                      <a:buFont typeface="Wingdings" panose="05000000000000000000" pitchFamily="2" charset="2"/>
                      <a:buChar char="§"/>
                    </a:pPr>
                    <a:r>
                      <a:rPr lang="ru-RU" sz="800" b="1" dirty="0">
                        <a:solidFill>
                          <a:srgbClr val="243866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Указ Президента РФ от 22 декабря 2015 г. № 650 </a:t>
                    </a:r>
                    <a:r>
                      <a:rPr lang="ru-RU" sz="800" dirty="0">
                        <a:solidFill>
                          <a:srgbClr val="243866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«О порядке сообщения лицами, замещающими отдельные государственные должности Российской Федерации, должности федеральной государственной службы, и иными лицами о возникновении личной заинтересованности при исполнении должностных обязанностей, которая приводит или может привести к конфликту интересов, и о внесении изменений в некоторые акты Президента Российской Федерации»</a:t>
                    </a:r>
                  </a:p>
                </p:txBody>
              </p:sp>
              <p:sp>
                <p:nvSpPr>
                  <p:cNvPr id="31" name="Прямоугольник 30">
                    <a:extLst>
                      <a:ext uri="{FF2B5EF4-FFF2-40B4-BE49-F238E27FC236}">
                        <a16:creationId xmlns:a16="http://schemas.microsoft.com/office/drawing/2014/main" id="{FDD31816-FD58-48B4-B53A-BEF465A97F1C}"/>
                      </a:ext>
                    </a:extLst>
                  </p:cNvPr>
                  <p:cNvSpPr/>
                  <p:nvPr/>
                </p:nvSpPr>
                <p:spPr>
                  <a:xfrm>
                    <a:off x="-35381" y="2060060"/>
                    <a:ext cx="3122089" cy="103105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just">
                      <a:spcBef>
                        <a:spcPts val="600"/>
                      </a:spcBef>
                    </a:pPr>
                    <a:r>
                      <a:rPr lang="ru-RU" sz="800" b="1" dirty="0">
                        <a:solidFill>
                          <a:srgbClr val="243866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–</a:t>
                    </a:r>
                    <a:r>
                      <a:rPr lang="ru-RU" sz="800" dirty="0">
                        <a:solidFill>
                          <a:srgbClr val="243866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 </a:t>
                    </a:r>
                    <a:r>
                      <a:rPr lang="ru-RU" sz="800" b="1" dirty="0">
                        <a:solidFill>
                          <a:srgbClr val="243866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регламентирует </a:t>
                    </a:r>
                    <a:r>
                      <a:rPr lang="ru-RU" sz="800" dirty="0">
                        <a:solidFill>
                          <a:srgbClr val="243866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порядок сообщения о возникновении личной заинтересованности и закрепляет форму соответствующего уведомления;</a:t>
                    </a:r>
                  </a:p>
                  <a:p>
                    <a:pPr marL="171450" indent="-171450" algn="just">
                      <a:spcBef>
                        <a:spcPts val="600"/>
                      </a:spcBef>
                      <a:buFont typeface="Wingdings" panose="05000000000000000000" pitchFamily="2" charset="2"/>
                      <a:buChar char="§"/>
                    </a:pPr>
                    <a:r>
                      <a:rPr lang="ru-RU" sz="800" b="1" dirty="0">
                        <a:solidFill>
                          <a:srgbClr val="243866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Письмо Минтруда России от 15 октября 2012 г. № 18-2/10/1-2088 </a:t>
                    </a:r>
                    <a:r>
                      <a:rPr lang="ru-RU" sz="800" dirty="0">
                        <a:solidFill>
                          <a:srgbClr val="243866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«Об обзоре типовых случаев конфликта интересов на государственной службе Российской Федерации и порядке их урегулирования».</a:t>
                    </a:r>
                    <a:endParaRPr lang="ru-RU" sz="800" dirty="0">
                      <a:solidFill>
                        <a:srgbClr val="243866"/>
                      </a:solidFill>
                      <a:effectLst/>
                      <a:latin typeface="Segoe UI" panose="020B0502040204020203" pitchFamily="34" charset="0"/>
                      <a:ea typeface="Calibri" panose="020F0502020204030204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7178420B-016D-4EE5-B08B-8F9B59341FE1}"/>
                    </a:ext>
                  </a:extLst>
                </p:cNvPr>
                <p:cNvSpPr txBox="1"/>
                <p:nvPr/>
              </p:nvSpPr>
              <p:spPr>
                <a:xfrm>
                  <a:off x="-45157" y="3091111"/>
                  <a:ext cx="2377440" cy="9079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spcBef>
                      <a:spcPts val="600"/>
                    </a:spcBef>
                  </a:pPr>
                  <a:r>
                    <a:rPr lang="ru-RU" sz="800" b="1" dirty="0">
                      <a:solidFill>
                        <a:schemeClr val="accent6">
                          <a:lumMod val="50000"/>
                        </a:schemeClr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Что такое «конфликт интересов» </a:t>
                  </a:r>
                </a:p>
                <a:p>
                  <a:pPr algn="just">
                    <a:spcBef>
                      <a:spcPts val="600"/>
                    </a:spcBef>
                  </a:pPr>
                  <a:r>
                    <a:rPr lang="ru-RU" sz="800" dirty="0">
                      <a:solidFill>
                        <a:srgbClr val="243866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Это </a:t>
                  </a:r>
                  <a:r>
                    <a:rPr lang="ru-RU" sz="800" b="1" dirty="0">
                      <a:solidFill>
                        <a:srgbClr val="243866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ситуация</a:t>
                  </a:r>
                  <a:r>
                    <a:rPr lang="ru-RU" sz="800" dirty="0">
                      <a:solidFill>
                        <a:srgbClr val="243866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, </a:t>
                  </a:r>
                  <a:r>
                    <a:rPr lang="ru-RU" sz="800" b="1" i="1" dirty="0">
                      <a:solidFill>
                        <a:srgbClr val="243866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при которой личная заинтересованность</a:t>
                  </a:r>
                  <a:r>
                    <a:rPr lang="ru-RU" sz="800" dirty="0">
                      <a:solidFill>
                        <a:srgbClr val="243866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 (прямая или косвенная) служащего </a:t>
                  </a:r>
                  <a:r>
                    <a:rPr lang="ru-RU" sz="800" b="1" i="1" dirty="0">
                      <a:solidFill>
                        <a:srgbClr val="243866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влияет</a:t>
                  </a:r>
                  <a:r>
                    <a:rPr lang="ru-RU" sz="800" dirty="0">
                      <a:solidFill>
                        <a:srgbClr val="243866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 или может повлиять </a:t>
                  </a:r>
                  <a:r>
                    <a:rPr lang="ru-RU" sz="800" b="1" i="1" dirty="0">
                      <a:solidFill>
                        <a:srgbClr val="243866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на надлежащее</a:t>
                  </a:r>
                  <a:r>
                    <a:rPr lang="ru-RU" sz="800" dirty="0">
                      <a:solidFill>
                        <a:srgbClr val="243866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, объективное и беспристрастное </a:t>
                  </a:r>
                  <a:r>
                    <a:rPr lang="ru-RU" sz="800" b="1" i="1" dirty="0">
                      <a:solidFill>
                        <a:srgbClr val="243866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исполнение им должностных обязанностей</a:t>
                  </a:r>
                  <a:r>
                    <a:rPr lang="ru-RU" sz="800" dirty="0">
                      <a:solidFill>
                        <a:srgbClr val="243866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. </a:t>
                  </a:r>
                  <a:endParaRPr lang="ru-RU" sz="800" dirty="0"/>
                </a:p>
              </p:txBody>
            </p:sp>
          </p:grpSp>
          <p:pic>
            <p:nvPicPr>
              <p:cNvPr id="7" name="Рисунок 6">
                <a:extLst>
                  <a:ext uri="{FF2B5EF4-FFF2-40B4-BE49-F238E27FC236}">
                    <a16:creationId xmlns:a16="http://schemas.microsoft.com/office/drawing/2014/main" id="{708352BA-8246-4DCB-BAE0-99BBF524524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579" t="2326" r="14762" b="8130"/>
              <a:stretch/>
            </p:blipFill>
            <p:spPr>
              <a:xfrm>
                <a:off x="2314559" y="2947409"/>
                <a:ext cx="622388" cy="1051644"/>
              </a:xfrm>
              <a:prstGeom prst="rect">
                <a:avLst/>
              </a:prstGeom>
            </p:spPr>
          </p:pic>
        </p:grpSp>
      </p:grp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2E1FF547-C09E-4A1E-9F10-B3A4AC28CB1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7" t="4953" r="7823" b="10626"/>
          <a:stretch/>
        </p:blipFill>
        <p:spPr>
          <a:xfrm>
            <a:off x="3485342" y="3068960"/>
            <a:ext cx="624881" cy="615478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7A0505C7-72A5-416C-AA1F-9630BA9CCE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988" y="3663841"/>
            <a:ext cx="716188" cy="1045696"/>
          </a:xfrm>
          <a:prstGeom prst="rect">
            <a:avLst/>
          </a:prstGeom>
        </p:spPr>
      </p:pic>
      <p:grpSp>
        <p:nvGrpSpPr>
          <p:cNvPr id="48" name="Группа 47">
            <a:extLst>
              <a:ext uri="{FF2B5EF4-FFF2-40B4-BE49-F238E27FC236}">
                <a16:creationId xmlns:a16="http://schemas.microsoft.com/office/drawing/2014/main" id="{7BC1ED27-0D08-4EEC-89DA-AF7156FAEC41}"/>
              </a:ext>
            </a:extLst>
          </p:cNvPr>
          <p:cNvGrpSpPr/>
          <p:nvPr/>
        </p:nvGrpSpPr>
        <p:grpSpPr>
          <a:xfrm>
            <a:off x="-10866" y="258031"/>
            <a:ext cx="6606167" cy="6411329"/>
            <a:chOff x="-21190" y="103895"/>
            <a:chExt cx="6606167" cy="6411329"/>
          </a:xfrm>
        </p:grpSpPr>
        <p:grpSp>
          <p:nvGrpSpPr>
            <p:cNvPr id="2" name="Группа 1">
              <a:extLst>
                <a:ext uri="{FF2B5EF4-FFF2-40B4-BE49-F238E27FC236}">
                  <a16:creationId xmlns:a16="http://schemas.microsoft.com/office/drawing/2014/main" id="{064F3326-8CD9-4B9E-8A06-446083B22926}"/>
                </a:ext>
              </a:extLst>
            </p:cNvPr>
            <p:cNvGrpSpPr/>
            <p:nvPr/>
          </p:nvGrpSpPr>
          <p:grpSpPr>
            <a:xfrm>
              <a:off x="-21190" y="103895"/>
              <a:ext cx="6606167" cy="6411329"/>
              <a:chOff x="-47435" y="-1637316"/>
              <a:chExt cx="6606167" cy="6411329"/>
            </a:xfrm>
          </p:grpSpPr>
          <p:sp>
            <p:nvSpPr>
              <p:cNvPr id="43" name="Прямоугольник 42">
                <a:extLst>
                  <a:ext uri="{FF2B5EF4-FFF2-40B4-BE49-F238E27FC236}">
                    <a16:creationId xmlns:a16="http://schemas.microsoft.com/office/drawing/2014/main" id="{5D08D507-C844-4791-BF41-43D9489BEBA4}"/>
                  </a:ext>
                </a:extLst>
              </p:cNvPr>
              <p:cNvSpPr/>
              <p:nvPr/>
            </p:nvSpPr>
            <p:spPr>
              <a:xfrm>
                <a:off x="4052335" y="1245621"/>
                <a:ext cx="25010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800" b="1" dirty="0">
                    <a:solidFill>
                      <a:schemeClr val="accent6">
                        <a:lumMod val="50000"/>
                      </a:schemeClr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Служащий обязан принимать меры по недопущению любой возможности возникновения конфликта интересов.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37686FA-2171-4C71-88C3-9C50F567ACFC}"/>
                  </a:ext>
                </a:extLst>
              </p:cNvPr>
              <p:cNvSpPr txBox="1"/>
              <p:nvPr/>
            </p:nvSpPr>
            <p:spPr>
              <a:xfrm>
                <a:off x="3332255" y="-1637316"/>
                <a:ext cx="3226477" cy="2846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Bef>
                    <a:spcPts val="600"/>
                  </a:spcBef>
                </a:pPr>
                <a:r>
                  <a:rPr lang="ru-RU" sz="800" b="1" dirty="0">
                    <a:solidFill>
                      <a:schemeClr val="accent6">
                        <a:lumMod val="50000"/>
                      </a:schemeClr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Ключевые ситуации при которых возникновение конфликта интересов наиболее вероятно:</a:t>
                </a:r>
                <a:endParaRPr lang="ru-RU" sz="8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171450" indent="-171450" algn="just"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ru-RU" sz="800" dirty="0">
                    <a:solidFill>
                      <a:srgbClr val="243866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выполнение отдельных функций государственного, муниципального (административного) управления в отношении родственников и/или иных лиц, с которыми связана личная заинтересованность государственного служащего; </a:t>
                </a:r>
              </a:p>
              <a:p>
                <a:pPr marL="171450" indent="-171450" algn="just"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ru-RU" sz="800" dirty="0">
                    <a:solidFill>
                      <a:srgbClr val="243866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выполнение иной оплачиваемой работы; </a:t>
                </a:r>
              </a:p>
              <a:p>
                <a:pPr marL="171450" indent="-171450" algn="just"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ru-RU" sz="800" dirty="0">
                    <a:solidFill>
                      <a:srgbClr val="243866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владение ценными бумагами, банковскими вкладами; </a:t>
                </a:r>
              </a:p>
              <a:p>
                <a:pPr marL="171450" indent="-171450" algn="just"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ru-RU" sz="800" dirty="0">
                    <a:solidFill>
                      <a:srgbClr val="243866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получение подарков и услуг; </a:t>
                </a:r>
              </a:p>
              <a:p>
                <a:pPr marL="171450" indent="-171450" algn="just"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ru-RU" sz="800" dirty="0">
                    <a:solidFill>
                      <a:srgbClr val="243866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имущественные обязательства и судебные разбирательства; </a:t>
                </a:r>
              </a:p>
              <a:p>
                <a:pPr marL="171450" indent="-171450" algn="just"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ru-RU" sz="800" dirty="0">
                    <a:solidFill>
                      <a:srgbClr val="243866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взаимодействие с бывшим работодателем и трудоустройство после увольнения с муниципальной службы; </a:t>
                </a:r>
              </a:p>
              <a:p>
                <a:pPr marL="171450" indent="-171450" algn="just"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ru-RU" sz="800" dirty="0">
                    <a:solidFill>
                      <a:srgbClr val="243866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явное нарушение установленных запретов (например, использование служебной информации, получение наград, почетных и специальных званий (за исключением научных) от иностранных государств и др.). 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4A9E8FC-9ECE-41D0-9393-624D387FD1E5}"/>
                  </a:ext>
                </a:extLst>
              </p:cNvPr>
              <p:cNvSpPr txBox="1"/>
              <p:nvPr/>
            </p:nvSpPr>
            <p:spPr>
              <a:xfrm>
                <a:off x="3332255" y="1824587"/>
                <a:ext cx="250107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800" dirty="0">
                    <a:solidFill>
                      <a:srgbClr val="243866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Если у служащего возникли сомнения в части возможного наличия личной заинтересованности, которая приводит или может привести к конфликту интересов, он должен обратиться к должностному лицу, ответственному за противодействие коррупции, чтобы получить подробную консультацию.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DD47506-1C70-459D-9CAF-C5FE9050BA62}"/>
                  </a:ext>
                </a:extLst>
              </p:cNvPr>
              <p:cNvSpPr txBox="1"/>
              <p:nvPr/>
            </p:nvSpPr>
            <p:spPr>
              <a:xfrm>
                <a:off x="-47435" y="3943016"/>
                <a:ext cx="32264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800" dirty="0">
                    <a:solidFill>
                      <a:srgbClr val="243866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свойстве лицами (родителями, супругами, детьми, братьями, сестрами, а также братьями, сестрами, родителями, детьми супругов и супругами детей), гражданами или организациями, с которыми служащий и (или) лица, состоящие с ним в близком родстве или свойстве, связаны имущественными, корпоративными или иными близкими отношениями.</a:t>
                </a:r>
              </a:p>
            </p:txBody>
          </p:sp>
        </p:grpSp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id="{09F09648-36EF-45CE-8D35-0F24E5B013A5}"/>
                </a:ext>
              </a:extLst>
            </p:cNvPr>
            <p:cNvSpPr/>
            <p:nvPr/>
          </p:nvSpPr>
          <p:spPr>
            <a:xfrm>
              <a:off x="-21190" y="4863887"/>
              <a:ext cx="2456931" cy="9079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ru-RU" sz="800" b="1" dirty="0">
                  <a:solidFill>
                    <a:schemeClr val="accent6">
                      <a:lumMod val="50000"/>
                    </a:schemeClr>
                  </a:solidFill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rPr>
                <a:t>Личная заинтересованность – это: </a:t>
              </a:r>
            </a:p>
            <a:p>
              <a:pPr algn="just">
                <a:spcBef>
                  <a:spcPts val="600"/>
                </a:spcBef>
              </a:pPr>
              <a:r>
                <a:rPr lang="ru-RU" sz="800" dirty="0">
                  <a:solidFill>
                    <a:srgbClr val="243866"/>
                  </a:solidFill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rPr>
                <a:t>Возможность получения доходов в виде денег, иного имущества, в том числе </a:t>
              </a:r>
              <a:r>
                <a:rPr lang="ru-RU" sz="800" dirty="0">
                  <a:solidFill>
                    <a:srgbClr val="2438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имущественных прав, услуг</a:t>
              </a:r>
              <a:r>
                <a:rPr lang="ru-RU" sz="800" dirty="0">
                  <a:solidFill>
                    <a:srgbClr val="243866"/>
                  </a:solidFill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rPr>
                <a:t> имущественного характера или каких-либо выгод (преимуществ) </a:t>
              </a:r>
              <a:r>
                <a:rPr lang="ru-RU" sz="800" dirty="0">
                  <a:solidFill>
                    <a:srgbClr val="2438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служащим, и (или) состоящими с ним</a:t>
              </a:r>
              <a:r>
                <a:rPr lang="en-US" sz="800" dirty="0">
                  <a:solidFill>
                    <a:srgbClr val="2438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ru-RU" sz="800" dirty="0">
                  <a:solidFill>
                    <a:srgbClr val="2438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в близком родстве</a:t>
              </a:r>
              <a:r>
                <a:rPr lang="en-US" sz="800" dirty="0">
                  <a:solidFill>
                    <a:srgbClr val="2438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ru-RU" sz="800" dirty="0">
                  <a:solidFill>
                    <a:srgbClr val="2438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или</a:t>
              </a:r>
            </a:p>
          </p:txBody>
        </p:sp>
        <p:pic>
          <p:nvPicPr>
            <p:cNvPr id="46" name="Рисунок 45">
              <a:extLst>
                <a:ext uri="{FF2B5EF4-FFF2-40B4-BE49-F238E27FC236}">
                  <a16:creationId xmlns:a16="http://schemas.microsoft.com/office/drawing/2014/main" id="{1808EC49-C039-4139-A1D1-F9BC9E6CC3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02" t="4803" r="15849" b="5378"/>
            <a:stretch/>
          </p:blipFill>
          <p:spPr>
            <a:xfrm>
              <a:off x="2402309" y="4760452"/>
              <a:ext cx="763061" cy="969942"/>
            </a:xfrm>
            <a:prstGeom prst="rect">
              <a:avLst/>
            </a:prstGeom>
          </p:spPr>
        </p:pic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A6F3718-B2D2-489D-BF85-F1F7B56C330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8" t="2517" r="24768" b="9467"/>
          <a:stretch/>
        </p:blipFill>
        <p:spPr>
          <a:xfrm>
            <a:off x="196867" y="222007"/>
            <a:ext cx="613526" cy="1116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E145F4D-7CE0-432D-895E-DFC59EECDB01}"/>
              </a:ext>
            </a:extLst>
          </p:cNvPr>
          <p:cNvSpPr txBox="1"/>
          <p:nvPr/>
        </p:nvSpPr>
        <p:spPr>
          <a:xfrm>
            <a:off x="-10866" y="0"/>
            <a:ext cx="99168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                                      </a:t>
            </a:r>
            <a:r>
              <a:rPr lang="ru-RU" sz="900" b="1" dirty="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конфликт интересов                                                                      конфликт интересов                                                                   конфликт интересов</a:t>
            </a:r>
            <a:endParaRPr lang="ru-RU" sz="800" b="1" dirty="0">
              <a:solidFill>
                <a:schemeClr val="bg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7855700-DFD4-4340-9CC2-9B62A56440F9}"/>
              </a:ext>
            </a:extLst>
          </p:cNvPr>
          <p:cNvSpPr txBox="1"/>
          <p:nvPr/>
        </p:nvSpPr>
        <p:spPr>
          <a:xfrm>
            <a:off x="3368824" y="5884530"/>
            <a:ext cx="32264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8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целях предотвращения конфликта интересов служащий обязан:</a:t>
            </a:r>
          </a:p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соблюдать требования и ограничения, установленные документами, регламентирующими его служебную деятельность;</a:t>
            </a:r>
            <a:endParaRPr lang="ru-RU" sz="1050" dirty="0">
              <a:latin typeface="+mj-lt"/>
            </a:endParaRPr>
          </a:p>
        </p:txBody>
      </p: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A1C631D1-BE1C-456F-ABA0-E3D7C1DB5D57}"/>
              </a:ext>
            </a:extLst>
          </p:cNvPr>
          <p:cNvGrpSpPr/>
          <p:nvPr/>
        </p:nvGrpSpPr>
        <p:grpSpPr>
          <a:xfrm>
            <a:off x="6695622" y="2708920"/>
            <a:ext cx="3210378" cy="2215992"/>
            <a:chOff x="282794" y="1010542"/>
            <a:chExt cx="3125568" cy="221599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C5487A5-0D84-4F77-83C9-2D3FE19B2CA0}"/>
                </a:ext>
              </a:extLst>
            </p:cNvPr>
            <p:cNvSpPr txBox="1"/>
            <p:nvPr/>
          </p:nvSpPr>
          <p:spPr>
            <a:xfrm>
              <a:off x="282795" y="1010542"/>
              <a:ext cx="312556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ru-RU" sz="800" b="1" dirty="0">
                  <a:solidFill>
                    <a:schemeClr val="accent6">
                      <a:lumMod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Урегулирование конфликта интересов</a:t>
              </a:r>
            </a:p>
            <a:p>
              <a:pPr algn="just">
                <a:spcBef>
                  <a:spcPts val="600"/>
                </a:spcBef>
              </a:pPr>
              <a:r>
                <a:rPr lang="ru-RU" sz="800" b="1" dirty="0">
                  <a:solidFill>
                    <a:srgbClr val="2438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Ст. 11 ФЗ «О противодействии коррупции»: </a:t>
              </a:r>
            </a:p>
            <a:p>
              <a:pPr algn="just">
                <a:spcBef>
                  <a:spcPts val="600"/>
                </a:spcBef>
              </a:pPr>
              <a:r>
                <a:rPr lang="ru-RU" sz="800" dirty="0">
                  <a:solidFill>
                    <a:srgbClr val="2438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Представитель нанимателя, если ему стало известно о возникновении у служащего личной заинтересованности, которая приводит или может привести к конфликту интересов, обязан принять меры по предотвращению или урегулированию конфликта интересов.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1210DB5-6FB4-4B40-AAED-66A7E2117CDD}"/>
                </a:ext>
              </a:extLst>
            </p:cNvPr>
            <p:cNvSpPr txBox="1"/>
            <p:nvPr/>
          </p:nvSpPr>
          <p:spPr>
            <a:xfrm>
              <a:off x="282794" y="2118538"/>
              <a:ext cx="312556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ru-RU" sz="800" b="1" dirty="0">
                  <a:solidFill>
                    <a:srgbClr val="2438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Предотвращение или урегулирование конфликта интересов может состоять в:</a:t>
              </a:r>
            </a:p>
            <a:p>
              <a:pPr marL="171450" indent="-171450" algn="just">
                <a:spcBef>
                  <a:spcPts val="400"/>
                </a:spcBef>
                <a:buFont typeface="Wingdings" panose="05000000000000000000" pitchFamily="2" charset="2"/>
                <a:buChar char="§"/>
              </a:pPr>
              <a:r>
                <a:rPr lang="ru-RU" sz="800" dirty="0">
                  <a:solidFill>
                    <a:srgbClr val="2438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изменении должностного или служебного положения</a:t>
              </a:r>
            </a:p>
            <a:p>
              <a:pPr marL="171450" indent="-171450" algn="just">
                <a:spcBef>
                  <a:spcPts val="400"/>
                </a:spcBef>
                <a:buFont typeface="Wingdings" panose="05000000000000000000" pitchFamily="2" charset="2"/>
                <a:buChar char="§"/>
              </a:pPr>
              <a:r>
                <a:rPr lang="ru-RU" sz="800" dirty="0">
                  <a:solidFill>
                    <a:srgbClr val="2438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отстранения от исполнения должностных (служебных) обязанностей </a:t>
              </a:r>
            </a:p>
            <a:p>
              <a:pPr marL="171450" indent="-171450" algn="just">
                <a:spcBef>
                  <a:spcPts val="400"/>
                </a:spcBef>
                <a:buFont typeface="Wingdings" panose="05000000000000000000" pitchFamily="2" charset="2"/>
                <a:buChar char="§"/>
              </a:pPr>
              <a:r>
                <a:rPr lang="ru-RU" sz="800" dirty="0">
                  <a:solidFill>
                    <a:srgbClr val="2438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в отказе его от выгоды, явившейся причиной возникновения конфликта интересов.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992E9E55-01EF-442E-B9E5-42E357217B31}"/>
              </a:ext>
            </a:extLst>
          </p:cNvPr>
          <p:cNvSpPr txBox="1"/>
          <p:nvPr/>
        </p:nvSpPr>
        <p:spPr>
          <a:xfrm>
            <a:off x="6686852" y="4941168"/>
            <a:ext cx="321037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Типовые ситуации </a:t>
            </a:r>
          </a:p>
          <a:p>
            <a:pPr algn="ctr"/>
            <a:r>
              <a:rPr lang="ru-RU" sz="8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конфликта интересов на муниципальной службе</a:t>
            </a:r>
            <a:endParaRPr lang="ru-RU" sz="800" dirty="0">
              <a:solidFill>
                <a:srgbClr val="24386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sz="800" b="1" u="sng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Ситуация №1</a:t>
            </a: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Муниципальный служащий участвует в осуществлении отдельных функций государственного, муниципального (административного) управления и/или в принятии кадровых решений в отношении родственников и/или иных лиц, с которыми связана личная заинтересованность муниципального служащего. </a:t>
            </a:r>
          </a:p>
          <a:p>
            <a:pPr algn="just">
              <a:spcBef>
                <a:spcPts val="600"/>
              </a:spcBef>
            </a:pPr>
            <a:r>
              <a:rPr lang="ru-RU" sz="800" b="1" u="sng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Мера предотвращения и урегулирования</a:t>
            </a:r>
            <a:r>
              <a:rPr lang="ru-RU" sz="800" dirty="0">
                <a:solidFill>
                  <a:srgbClr val="2438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Муниципальному служащему следует уведомить о наличии личной заинтересованности представителя нанимателя и непосредственного начальника в письменной форме. </a:t>
            </a:r>
          </a:p>
        </p:txBody>
      </p:sp>
    </p:spTree>
    <p:extLst>
      <p:ext uri="{BB962C8B-B14F-4D97-AF65-F5344CB8AC3E}">
        <p14:creationId xmlns:p14="http://schemas.microsoft.com/office/powerpoint/2010/main" val="275393080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7429</TotalTime>
  <Words>1347</Words>
  <Application>Microsoft Office PowerPoint</Application>
  <PresentationFormat>Лист A4 (210x297 мм)</PresentationFormat>
  <Paragraphs>78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Arial</vt:lpstr>
      <vt:lpstr>Book Antiqua</vt:lpstr>
      <vt:lpstr>Calibri</vt:lpstr>
      <vt:lpstr>Franklin Gothic Book</vt:lpstr>
      <vt:lpstr>Georgia</vt:lpstr>
      <vt:lpstr>Segoe UI</vt:lpstr>
      <vt:lpstr>Segoe UI Black</vt:lpstr>
      <vt:lpstr>Times New Roman</vt:lpstr>
      <vt:lpstr>Wingdings</vt:lpstr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павепаорпр</dc:title>
  <dc:creator>Чурина Наталья Геннадьевна</dc:creator>
  <cp:lastModifiedBy>Юнаковский Павел Валерьевич</cp:lastModifiedBy>
  <cp:revision>541</cp:revision>
  <cp:lastPrinted>2023-03-20T22:35:45Z</cp:lastPrinted>
  <dcterms:created xsi:type="dcterms:W3CDTF">2013-09-29T23:29:04Z</dcterms:created>
  <dcterms:modified xsi:type="dcterms:W3CDTF">2023-04-06T07:10:07Z</dcterms:modified>
</cp:coreProperties>
</file>