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0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1" autoAdjust="0"/>
    <p:restoredTop sz="98452" autoAdjust="0"/>
  </p:normalViewPr>
  <p:slideViewPr>
    <p:cSldViewPr>
      <p:cViewPr varScale="1">
        <p:scale>
          <a:sx n="89" d="100"/>
          <a:sy n="89" d="100"/>
        </p:scale>
        <p:origin x="1272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4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000" tIns="45500" rIns="91000" bIns="455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000" tIns="45500" rIns="91000" bIns="45500" rtlCol="0"/>
          <a:lstStyle>
            <a:lvl1pPr algn="r">
              <a:defRPr sz="1200"/>
            </a:lvl1pPr>
          </a:lstStyle>
          <a:p>
            <a:fld id="{C3044942-FA1B-4C80-910B-2E6908AC65B8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0" tIns="45500" rIns="91000" bIns="4550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000" tIns="45500" rIns="91000" bIns="4550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000" tIns="45500" rIns="91000" bIns="455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000" tIns="45500" rIns="91000" bIns="45500" rtlCol="0" anchor="b"/>
          <a:lstStyle>
            <a:lvl1pPr algn="r">
              <a:defRPr sz="1200"/>
            </a:lvl1pPr>
          </a:lstStyle>
          <a:p>
            <a:fld id="{DACD67F8-F283-4EDD-A698-E4485865A1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58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67F8-F283-4EDD-A698-E4485865A19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458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67F8-F283-4EDD-A698-E4485865A19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611" y="5052546"/>
            <a:ext cx="610676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713" y="3132290"/>
            <a:ext cx="7773297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0" y="731519"/>
            <a:ext cx="69342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9905" y="376518"/>
            <a:ext cx="222885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1123" y="731520"/>
            <a:ext cx="5231728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38250" y="731520"/>
            <a:ext cx="69342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28" y="2172648"/>
            <a:ext cx="6463888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5" y="4607511"/>
            <a:ext cx="646803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38249" y="731519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731520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73152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2818" y="1400327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4577" y="73152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399032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020" y="2209801"/>
            <a:ext cx="3939092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309" y="731520"/>
            <a:ext cx="4351842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12" y="3497802"/>
            <a:ext cx="367104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8106" y="1143000"/>
            <a:ext cx="44577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44" y="1010486"/>
            <a:ext cx="4001957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E2C3-71CB-4F7C-99F8-F9F5DFCE85F2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873" y="4464421"/>
            <a:ext cx="6915500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906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2730" y="4372168"/>
            <a:ext cx="705522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732260"/>
            <a:ext cx="69342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72201"/>
            <a:ext cx="2724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C0E2C3-71CB-4F7C-99F8-F9F5DFCE85F2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172201"/>
            <a:ext cx="3632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7500" y="6172201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4F3E19-5DC5-42A2-8E3B-1555F5231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  <p:sldLayoutId id="2147484504" r:id="rId4"/>
    <p:sldLayoutId id="2147484505" r:id="rId5"/>
    <p:sldLayoutId id="2147484506" r:id="rId6"/>
    <p:sldLayoutId id="2147484507" r:id="rId7"/>
    <p:sldLayoutId id="2147484508" r:id="rId8"/>
    <p:sldLayoutId id="2147484509" r:id="rId9"/>
    <p:sldLayoutId id="2147484510" r:id="rId10"/>
    <p:sldLayoutId id="214748451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889650" y="3429000"/>
            <a:ext cx="285895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Т Р Е Б О В А Н И Я</a:t>
            </a:r>
          </a:p>
          <a:p>
            <a:pPr algn="ctr"/>
            <a:r>
              <a:rPr lang="ru-RU" sz="11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к размещению и наполнению подразделов официальных сайтов органов исполнительной власти и органов местного самоуправления, посвящённых вопросам противодействия коррупции</a:t>
            </a:r>
          </a:p>
          <a:p>
            <a:pPr algn="ctr"/>
            <a:endParaRPr lang="ru-RU" sz="900" i="1" dirty="0">
              <a:solidFill>
                <a:schemeClr val="bg1">
                  <a:lumMod val="50000"/>
                </a:scheme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ru-RU" sz="900" i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(разработаны на основании Приказа Министерства труда и социальной защиты Российской Федерации от 7 октября 2013 года </a:t>
            </a:r>
          </a:p>
          <a:p>
            <a:pPr algn="ctr"/>
            <a:r>
              <a:rPr lang="ru-RU" sz="900" i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№ 530н)</a:t>
            </a:r>
          </a:p>
          <a:p>
            <a:pPr algn="ctr"/>
            <a:endParaRPr lang="ru-RU" sz="900" i="1" dirty="0">
              <a:solidFill>
                <a:schemeClr val="bg1">
                  <a:lumMod val="50000"/>
                </a:scheme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endParaRPr lang="ru-RU" sz="900" i="1" dirty="0">
              <a:solidFill>
                <a:schemeClr val="bg1">
                  <a:lumMod val="50000"/>
                </a:scheme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endParaRPr lang="ru-RU" sz="900" i="1" dirty="0">
              <a:solidFill>
                <a:schemeClr val="bg1">
                  <a:lumMod val="50000"/>
                </a:scheme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endParaRPr lang="ru-RU" sz="900" i="1" dirty="0">
              <a:solidFill>
                <a:schemeClr val="bg1">
                  <a:lumMod val="50000"/>
                </a:scheme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endParaRPr lang="ru-RU" sz="900" i="1" dirty="0">
              <a:solidFill>
                <a:schemeClr val="bg1">
                  <a:lumMod val="50000"/>
                </a:scheme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endParaRPr lang="ru-RU" sz="900" i="1" dirty="0">
              <a:solidFill>
                <a:schemeClr val="bg1">
                  <a:lumMod val="50000"/>
                </a:scheme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endParaRPr lang="ru-RU" sz="900" i="1" dirty="0">
              <a:solidFill>
                <a:schemeClr val="bg1">
                  <a:lumMod val="50000"/>
                </a:scheme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ru-RU" sz="800" b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Calibri" panose="020F0502020204030204" pitchFamily="34" charset="0"/>
              </a:rPr>
              <a:t>2023 год</a:t>
            </a:r>
          </a:p>
          <a:p>
            <a:pPr algn="ctr"/>
            <a:endParaRPr lang="ru-RU" sz="1400" b="1" i="1" dirty="0">
              <a:latin typeface="Franklin Gothic Boo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04404" y="239380"/>
            <a:ext cx="31003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Calibri" panose="020F0502020204030204" pitchFamily="34" charset="0"/>
              </a:rPr>
              <a:t>Управление по профилактике коррупционных и иных правонарушений  Чукотского автономного округа</a:t>
            </a:r>
          </a:p>
          <a:p>
            <a:pPr algn="ctr"/>
            <a:endParaRPr lang="en-US" sz="1100" b="1" dirty="0">
              <a:latin typeface="Book Antiqua" pitchFamily="18" charset="0"/>
            </a:endParaRPr>
          </a:p>
          <a:p>
            <a:pPr algn="ctr"/>
            <a:endParaRPr lang="en-US" sz="1100" b="1" dirty="0">
              <a:latin typeface="Book Antiqua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403096" y="4792567"/>
            <a:ext cx="3102306" cy="163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000" b="1" dirty="0">
              <a:latin typeface="Franklin Gothic Book" pitchFamily="34" charset="0"/>
            </a:endParaRPr>
          </a:p>
          <a:p>
            <a:pPr algn="just"/>
            <a:r>
              <a:rPr lang="ru-RU" sz="1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Консультации по наполнению подразделов сайтов, посвященных вопросам противодействия коррупции Вы можете получить в Управлении по профилактике коррупционных и иных правонарушений Чукотского автономного округа по телефонам: </a:t>
            </a:r>
          </a:p>
          <a:p>
            <a:pPr algn="ctr"/>
            <a:endParaRPr lang="ru-RU" sz="1050" b="1" dirty="0">
              <a:latin typeface="Franklin Gothic Book" pitchFamily="34" charset="0"/>
            </a:endParaRPr>
          </a:p>
          <a:p>
            <a:pPr algn="ctr"/>
            <a:r>
              <a:rPr lang="ru-RU" sz="1000" b="1" dirty="0">
                <a:solidFill>
                  <a:srgbClr val="FF0000"/>
                </a:solidFill>
              </a:rPr>
              <a:t>                  </a:t>
            </a:r>
            <a:r>
              <a:rPr lang="ru-RU" sz="1000" b="1" i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8(42722) 6-90-03</a:t>
            </a:r>
          </a:p>
          <a:p>
            <a:pPr algn="ctr"/>
            <a:r>
              <a:rPr lang="ru-RU" sz="1000" b="1" i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                 8(42722) 6-90-82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9825" y="1372592"/>
            <a:ext cx="303768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latin typeface="Franklin Gothic Book" pitchFamily="34" charset="0"/>
              </a:rPr>
              <a:t>  </a:t>
            </a:r>
          </a:p>
        </p:txBody>
      </p:sp>
      <p:pic>
        <p:nvPicPr>
          <p:cNvPr id="8" name="Picture 3" descr="C:\Users\A.Utemishev\Desktop\БУКЛЕТЫ, ПАМЯТКИ\chukotk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023" y="247633"/>
            <a:ext cx="258381" cy="32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9825" y="1795223"/>
            <a:ext cx="288146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050" dirty="0"/>
          </a:p>
          <a:p>
            <a:pPr algn="ctr"/>
            <a:endParaRPr lang="ru-RU" sz="105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33D69E-3B10-9C85-E6F7-46F9745D512B}"/>
              </a:ext>
            </a:extLst>
          </p:cNvPr>
          <p:cNvSpPr txBox="1"/>
          <p:nvPr/>
        </p:nvSpPr>
        <p:spPr>
          <a:xfrm>
            <a:off x="149825" y="3712481"/>
            <a:ext cx="3102305" cy="4057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400"/>
              </a:spcAft>
            </a:pPr>
            <a:endParaRPr lang="ru-RU" sz="11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spcAft>
                <a:spcPts val="400"/>
              </a:spcAft>
            </a:pPr>
            <a:endParaRPr lang="ru-RU" sz="11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spcAft>
                <a:spcPts val="400"/>
              </a:spcAft>
            </a:pPr>
            <a:endParaRPr lang="ru-RU" sz="11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Данный подраздел обеспечивает доступ к информации о деятельности Комиссии по соблюдению требований к служебному поведению и урегулированию конфликта интересов и должен содержать:</a:t>
            </a: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состав Комиссии, включая членов Комиссии, обладающих правом совещательного голоса, с указанием фамилии и инициалов, занимаемой должности;</a:t>
            </a: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положение о Комиссии;</a:t>
            </a: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сведения о состоявшихся заседаниях  Комиссии, принятых решениях.</a:t>
            </a:r>
          </a:p>
          <a:p>
            <a:pPr algn="just"/>
            <a:endParaRPr lang="ru-RU" sz="105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ru-RU" sz="105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ru-RU" sz="105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ru-RU" sz="105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ru-RU" sz="105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ru-RU" sz="105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3873B-C0D3-B61E-C912-A402FCC94AAC}"/>
              </a:ext>
            </a:extLst>
          </p:cNvPr>
          <p:cNvSpPr txBox="1"/>
          <p:nvPr/>
        </p:nvSpPr>
        <p:spPr>
          <a:xfrm>
            <a:off x="3584848" y="667800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+mj-lt"/>
              </a:rPr>
              <a:t>                                     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ADD5C5-14D6-45BC-930C-CA0108F54E7F}"/>
              </a:ext>
            </a:extLst>
          </p:cNvPr>
          <p:cNvSpPr txBox="1"/>
          <p:nvPr/>
        </p:nvSpPr>
        <p:spPr>
          <a:xfrm>
            <a:off x="149825" y="3793174"/>
            <a:ext cx="2368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400"/>
              </a:spcAft>
            </a:pPr>
            <a:r>
              <a:rPr lang="ru-RU" sz="1000" b="1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6. «Комиссия по соблюдению требований к служебному поведению и урегулированию конфликта интересов»</a:t>
            </a:r>
            <a:endParaRPr lang="ru-RU" sz="10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19194BD-6864-4D9A-989B-198B41F167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687" y="3846067"/>
            <a:ext cx="602099" cy="60209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7EC9D9DC-ED4A-41A0-89C9-EDB14B49A8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289" y="5948923"/>
            <a:ext cx="482554" cy="48255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3017BD1-D229-49BC-8BFB-FCE0FE10BD5E}"/>
              </a:ext>
            </a:extLst>
          </p:cNvPr>
          <p:cNvSpPr txBox="1"/>
          <p:nvPr/>
        </p:nvSpPr>
        <p:spPr>
          <a:xfrm>
            <a:off x="3412073" y="2305262"/>
            <a:ext cx="2246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800"/>
              </a:spcAft>
            </a:pPr>
            <a:r>
              <a:rPr lang="ru-RU" sz="1000" b="1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7. «Обратная связь для сообщений о фактах коррупции»</a:t>
            </a:r>
            <a:endParaRPr lang="ru-RU" sz="10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4C9C9290-984F-43EE-BDB8-C4076A9F0DC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133" y="2305262"/>
            <a:ext cx="537812" cy="53781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741ED0D-9D49-42C3-8803-2BA88FD02E87}"/>
              </a:ext>
            </a:extLst>
          </p:cNvPr>
          <p:cNvSpPr txBox="1"/>
          <p:nvPr/>
        </p:nvSpPr>
        <p:spPr>
          <a:xfrm>
            <a:off x="3405931" y="2792830"/>
            <a:ext cx="310230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Подраздел должен содержать гиперссылку, перекрестную с гиперссылкой, при переходе по которой осуществляется доступ к подразделу «Обращение граждан», включающий в том числе информацию о:</a:t>
            </a: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нормативном правовом акте, регламентирующий порядок рассмотрения обращения граждан;</a:t>
            </a: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способы беспрепятственно направлять свои обращения в государственный (муниципальный) орган. 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0CADD580-3D30-437E-AF46-213E77A4ABF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495" y="1319470"/>
            <a:ext cx="2438400" cy="18288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7F42A82-CCE6-46A7-9281-41EE99804943}"/>
              </a:ext>
            </a:extLst>
          </p:cNvPr>
          <p:cNvSpPr txBox="1"/>
          <p:nvPr/>
        </p:nvSpPr>
        <p:spPr>
          <a:xfrm>
            <a:off x="3406165" y="167916"/>
            <a:ext cx="3110005" cy="272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При размещении сведений о принятых Комиссией решениях указываются:</a:t>
            </a:r>
          </a:p>
          <a:p>
            <a:pPr marL="171450" indent="-171450"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основания для проведения заседания;</a:t>
            </a:r>
          </a:p>
          <a:p>
            <a:pPr marL="171450" indent="-171450"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текст решения. </a:t>
            </a:r>
            <a:endParaRPr lang="ru-RU" sz="1000" b="1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spcAft>
                <a:spcPts val="400"/>
              </a:spcAft>
            </a:pPr>
            <a:r>
              <a:rPr lang="ru-RU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Важно! Опубликование данных решений Комиссии осуществляется с обезличиванием персональных данных. К примеру, с указанием замещаемой служащим (работником) должности, но без указания фамилии и инициалов (данное ограничение не относится к членам Комиссии)</a:t>
            </a:r>
            <a:endParaRPr lang="ru-RU" sz="1000" dirty="0">
              <a:solidFill>
                <a:srgbClr val="C00000"/>
              </a:solidFill>
              <a:latin typeface="+mj-lt"/>
            </a:endParaRPr>
          </a:p>
          <a:p>
            <a:pPr algn="just"/>
            <a:endParaRPr lang="ru-RU" sz="105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ru-RU" sz="105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ru-RU" sz="105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ru-RU" sz="105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ru-RU" sz="105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114B4B-FBAD-4618-92DF-D731B6080EBE}"/>
              </a:ext>
            </a:extLst>
          </p:cNvPr>
          <p:cNvSpPr txBox="1"/>
          <p:nvPr/>
        </p:nvSpPr>
        <p:spPr>
          <a:xfrm>
            <a:off x="157391" y="167916"/>
            <a:ext cx="22691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400"/>
              </a:spcAft>
            </a:pPr>
            <a:r>
              <a:rPr lang="ru-RU" sz="1000" b="1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5. «Сведения о доходах, расходах, об имуществе и обязательствах имущественного характера»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79951E10-7BFB-4413-B830-F4C7A4D0230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346" y="93198"/>
            <a:ext cx="646783" cy="64678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54DAFE7-8FF8-4F0E-84D2-432563E8E3CA}"/>
              </a:ext>
            </a:extLst>
          </p:cNvPr>
          <p:cNvSpPr txBox="1"/>
          <p:nvPr/>
        </p:nvSpPr>
        <p:spPr>
          <a:xfrm>
            <a:off x="157391" y="667800"/>
            <a:ext cx="311000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200" dirty="0">
                <a:solidFill>
                  <a:srgbClr val="002060"/>
                </a:solidFill>
                <a:latin typeface="Times New Roman" panose="02020603050405020304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Сведения о доходах, расходах, об имуществе и обязательствах имущественного характера размещаются в течение 14 рабочих дней со дня истечения срока, установленного для их подачи в табличной форме, и без ограничения доступа к ним третьих лиц. Сведения должны быть сгруппированы по самостоятельным структурным подразделениям (департаментам, управлениям, отделам) и размещены в одном (едином) файле в виде таблицы либо в виде файлов.</a:t>
            </a:r>
          </a:p>
          <a:p>
            <a:pPr lvl="0" algn="just"/>
            <a:endParaRPr lang="ru-RU" sz="10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lvl="0" algn="just"/>
            <a:r>
              <a:rPr lang="ru-RU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Важно!  Размещенные на сайтах сведения о доходах, расходах, об имуществе и обязательствах имущественного характера, в том числе за предшествующие годы, должны находится в открытом доступе и не подлежат удалению. Не допускается размещение в разных форматах, а также установление кодов безопасности для доступа.</a:t>
            </a:r>
          </a:p>
        </p:txBody>
      </p:sp>
    </p:spTree>
    <p:extLst>
      <p:ext uri="{BB962C8B-B14F-4D97-AF65-F5344CB8AC3E}">
        <p14:creationId xmlns:p14="http://schemas.microsoft.com/office/powerpoint/2010/main" val="363543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437303" y="5016699"/>
            <a:ext cx="3176259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ru-RU" sz="1050" b="1" dirty="0">
                <a:latin typeface="Franklin Gothic Book" pitchFamily="34" charset="0"/>
              </a:rPr>
            </a:br>
            <a:endParaRPr lang="ru-RU" sz="900" dirty="0">
              <a:latin typeface="Franklin Gothic Boo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5887" y="835422"/>
            <a:ext cx="3105585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1. «Нормативные правовые и иные акты в сфере противодействия коррупции»;</a:t>
            </a:r>
            <a:endParaRPr lang="en-US" sz="10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lvl="0" algn="just">
              <a:spcAft>
                <a:spcPts val="600"/>
              </a:spcAft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2. «Антикоррупционная экспертиза»;</a:t>
            </a:r>
          </a:p>
          <a:p>
            <a:pPr lvl="0" algn="just">
              <a:spcAft>
                <a:spcPts val="600"/>
              </a:spcAft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3. «Методические материалы»;</a:t>
            </a:r>
          </a:p>
          <a:p>
            <a:pPr lvl="0" algn="just">
              <a:spcAft>
                <a:spcPts val="600"/>
              </a:spcAft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4.«Формы документов, связанных с противодействием коррупции (для заполнения)»;</a:t>
            </a:r>
          </a:p>
          <a:p>
            <a:pPr lvl="0" algn="just">
              <a:spcAft>
                <a:spcPts val="600"/>
              </a:spcAft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5. «Сведения о доходах, расходах, об имуществе и обязательствах имущественного характера»;</a:t>
            </a:r>
          </a:p>
          <a:p>
            <a:pPr lvl="0" algn="just">
              <a:spcAft>
                <a:spcPts val="600"/>
              </a:spcAft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6.«Комиссия по соблюдению требований к служебному поведению и урегулированию конфликта интересов (аттестационная комиссия)»;</a:t>
            </a:r>
          </a:p>
          <a:p>
            <a:pPr lvl="0" algn="just">
              <a:spcAft>
                <a:spcPts val="600"/>
              </a:spcAft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7.«Обратная связь для сообщений о фактах коррупции»;</a:t>
            </a:r>
          </a:p>
          <a:p>
            <a:pPr lvl="0" algn="just">
              <a:spcAft>
                <a:spcPts val="600"/>
              </a:spcAft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8. Иные подразделы для размещения докладов, отчетов, обзоров, статистической информации.</a:t>
            </a:r>
            <a:endParaRPr lang="ru-RU" sz="1000" b="1" u="sng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spcAft>
                <a:spcPts val="400"/>
              </a:spcAft>
            </a:pPr>
            <a:endParaRPr lang="en-US" sz="1000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spcAft>
                <a:spcPts val="400"/>
              </a:spcAft>
            </a:pPr>
            <a:endParaRPr lang="en-US" sz="1000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spcAft>
                <a:spcPts val="400"/>
              </a:spcAft>
            </a:pPr>
            <a:endParaRPr lang="en-US" sz="900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Данный подраздел должен содержать структурированный список гиперссылок действующих Федеральных законов, Указов Президента РФ, Постановлений Правительства РФ, регулирующих вопросы противодействия коррупции.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Правовые акты государственного (муниципального) органа по вопросам противодействия коррупции, в том числе:</a:t>
            </a:r>
          </a:p>
          <a:p>
            <a:pPr algn="just">
              <a:spcAft>
                <a:spcPts val="600"/>
              </a:spcAft>
            </a:pPr>
            <a:endParaRPr lang="ru-RU" sz="1000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endParaRPr lang="ru-RU" sz="1100" dirty="0">
              <a:latin typeface="Franklin Gothic Book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69145" y="4854547"/>
            <a:ext cx="28755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9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55887" y="3850965"/>
            <a:ext cx="292186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/>
              <a:t>  </a:t>
            </a:r>
            <a:endParaRPr lang="ru-RU" sz="1000" dirty="0">
              <a:latin typeface="Franklin Gothic Book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24A504C-FFB3-4791-A83A-06D7A64F0D17}"/>
              </a:ext>
            </a:extLst>
          </p:cNvPr>
          <p:cNvSpPr txBox="1"/>
          <p:nvPr/>
        </p:nvSpPr>
        <p:spPr>
          <a:xfrm>
            <a:off x="3395075" y="200395"/>
            <a:ext cx="3103889" cy="7473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порядок уведомления о выполнении иной оплачиваемой работы;</a:t>
            </a:r>
          </a:p>
          <a:p>
            <a:pPr marL="171450" indent="-171450" algn="just"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порядок передачи подарков;</a:t>
            </a:r>
          </a:p>
          <a:p>
            <a:pPr marL="171450" indent="-171450" algn="just"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порядок уведомления о склонении к совершению коррупционных правонарушений;</a:t>
            </a: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порядок обращения в связи с дачей согласия на трудоустройство; </a:t>
            </a:r>
            <a:endParaRPr lang="en-US" sz="10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порядок уведомления о наличии личной заинтересованности; </a:t>
            </a:r>
            <a:endParaRPr lang="en-US" sz="10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план противодействия коррупции;</a:t>
            </a:r>
            <a:endParaRPr lang="en-US" sz="10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кодекс этики и служебного поведения</a:t>
            </a:r>
            <a:r>
              <a:rPr lang="en-US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государственных служащих;</a:t>
            </a:r>
            <a:endParaRPr lang="en-US" sz="10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171450" indent="-171450" algn="just"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иные нормативные акты по вопросам противодействия коррупции, размещение которых руководителем будет признано целесообразным.</a:t>
            </a:r>
            <a:endParaRPr lang="ru-RU" sz="1000" b="1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spcAft>
                <a:spcPts val="400"/>
              </a:spcAft>
            </a:pPr>
            <a:endParaRPr lang="ru-RU" sz="1000" b="1" dirty="0">
              <a:solidFill>
                <a:srgbClr val="C0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spcAft>
                <a:spcPts val="600"/>
              </a:spcAft>
            </a:pPr>
            <a:r>
              <a:rPr lang="ru-RU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Важно! Нормативные и иные акты размещаются в действующей редакции, в виде текста, в формах </a:t>
            </a:r>
            <a:r>
              <a:rPr lang="en-US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DOC</a:t>
            </a:r>
            <a:r>
              <a:rPr lang="ru-RU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,</a:t>
            </a:r>
            <a:r>
              <a:rPr lang="en-US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DOCX</a:t>
            </a:r>
            <a:r>
              <a:rPr lang="ru-RU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,</a:t>
            </a:r>
            <a:r>
              <a:rPr lang="en-US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RTF</a:t>
            </a:r>
            <a:r>
              <a:rPr lang="ru-RU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, </a:t>
            </a:r>
            <a:r>
              <a:rPr lang="en-US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PDF</a:t>
            </a:r>
            <a:r>
              <a:rPr lang="ru-RU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, обеспечивающих возможность поиска и копирования</a:t>
            </a:r>
          </a:p>
          <a:p>
            <a:pPr algn="just">
              <a:spcAft>
                <a:spcPts val="400"/>
              </a:spcAft>
            </a:pPr>
            <a:endParaRPr lang="en-US" sz="900" b="1" dirty="0">
              <a:solidFill>
                <a:srgbClr val="C0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spcAft>
                <a:spcPts val="400"/>
              </a:spcAft>
            </a:pPr>
            <a:endParaRPr lang="en-US" sz="1000" b="1" dirty="0">
              <a:solidFill>
                <a:srgbClr val="C0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spcAft>
                <a:spcPts val="400"/>
              </a:spcAft>
            </a:pPr>
            <a:endParaRPr lang="ru-RU" sz="1000" b="1" dirty="0">
              <a:solidFill>
                <a:srgbClr val="C0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lnSpc>
                <a:spcPct val="110000"/>
              </a:lnSpc>
              <a:spcAft>
                <a:spcPts val="400"/>
              </a:spcAft>
            </a:pPr>
            <a:endParaRPr lang="ru-RU" sz="10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lnSpc>
                <a:spcPct val="110000"/>
              </a:lnSpc>
              <a:spcAft>
                <a:spcPts val="400"/>
              </a:spcAft>
            </a:pPr>
            <a:endParaRPr lang="ru-RU" sz="10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lnSpc>
                <a:spcPct val="110000"/>
              </a:lnSpc>
              <a:spcAft>
                <a:spcPts val="400"/>
              </a:spcAft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осуществляется доступ к официальному сайту, созданному для размещения информации о подготовке государственными (муниципальными) органами проектов нормативных правовых актов и результатов их общественных обсуждений.  </a:t>
            </a:r>
          </a:p>
          <a:p>
            <a:pPr algn="just">
              <a:spcAft>
                <a:spcPts val="400"/>
              </a:spcAft>
            </a:pPr>
            <a:endParaRPr lang="ru-RU" sz="9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spcAft>
                <a:spcPts val="400"/>
              </a:spcAft>
            </a:pPr>
            <a:endParaRPr lang="en-US" sz="9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  <a:cs typeface="Segoe UI Semibold" panose="020B0702040204020203" pitchFamily="34" charset="0"/>
            </a:endParaRPr>
          </a:p>
          <a:p>
            <a:pPr algn="just">
              <a:spcAft>
                <a:spcPts val="400"/>
              </a:spcAft>
            </a:pPr>
            <a:endParaRPr lang="en-US" sz="9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  <a:cs typeface="Segoe UI Semibold" panose="020B0702040204020203" pitchFamily="34" charset="0"/>
            </a:endParaRPr>
          </a:p>
          <a:p>
            <a:pPr algn="just">
              <a:spcAft>
                <a:spcPts val="400"/>
              </a:spcAft>
            </a:pPr>
            <a:endParaRPr lang="en-US" sz="9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  <a:cs typeface="Segoe UI Semibold" panose="020B0702040204020203" pitchFamily="34" charset="0"/>
            </a:endParaRPr>
          </a:p>
          <a:p>
            <a:pPr algn="just">
              <a:spcAft>
                <a:spcPts val="600"/>
              </a:spcAft>
            </a:pPr>
            <a:endParaRPr lang="en-US" sz="9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  <a:cs typeface="Segoe UI Semibold" panose="020B0702040204020203" pitchFamily="34" charset="0"/>
            </a:endParaRPr>
          </a:p>
          <a:p>
            <a:pPr algn="just">
              <a:spcAft>
                <a:spcPts val="600"/>
              </a:spcAft>
            </a:pPr>
            <a:endParaRPr lang="ru-RU" sz="1000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6AA202-2567-48A1-B823-60CA68855739}"/>
              </a:ext>
            </a:extLst>
          </p:cNvPr>
          <p:cNvSpPr txBox="1"/>
          <p:nvPr/>
        </p:nvSpPr>
        <p:spPr>
          <a:xfrm>
            <a:off x="6706005" y="3140968"/>
            <a:ext cx="3070926" cy="4211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400"/>
              </a:spcAft>
            </a:pPr>
            <a:endParaRPr lang="ru-RU" sz="9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spcAft>
                <a:spcPts val="400"/>
              </a:spcAft>
            </a:pPr>
            <a:endParaRPr lang="ru-RU" sz="9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spcAft>
                <a:spcPts val="400"/>
              </a:spcAft>
            </a:pPr>
            <a:endParaRPr lang="ru-RU" sz="900" dirty="0">
              <a:solidFill>
                <a:srgbClr val="00206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Подраздел обеспечивает доступ к списку гиперссылок форм обращений, уведомлений, заявлений, справок о доходах, расходах, об имуществе и обязательствах имущественного характера, заполняемых гражданами, лицами, замещающими государственные должности, служащими (работниками) в рамках реализации законодательства о противодействии коррупции. </a:t>
            </a:r>
          </a:p>
          <a:p>
            <a:pPr algn="just">
              <a:spcAft>
                <a:spcPts val="400"/>
              </a:spcAft>
            </a:pPr>
            <a:endParaRPr lang="ru-RU" sz="1000" b="1" dirty="0">
              <a:solidFill>
                <a:srgbClr val="C0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spcAft>
                <a:spcPts val="800"/>
              </a:spcAft>
            </a:pPr>
            <a:r>
              <a:rPr lang="ru-RU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Важно! Документы для заполнения размещаются в виде электронной формы с возможностью заполнения соответствующих полей и последующей выгрузки файла в одном или нескольких из следующих форматов: </a:t>
            </a:r>
            <a:r>
              <a:rPr lang="en-US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DOC</a:t>
            </a:r>
            <a:r>
              <a:rPr lang="ru-RU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,</a:t>
            </a:r>
            <a:r>
              <a:rPr lang="en-US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DOCX</a:t>
            </a:r>
            <a:r>
              <a:rPr lang="ru-RU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,</a:t>
            </a:r>
            <a:r>
              <a:rPr lang="en-US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RTF</a:t>
            </a:r>
            <a:r>
              <a:rPr lang="ru-RU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,</a:t>
            </a:r>
            <a:r>
              <a:rPr lang="en-US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PDF</a:t>
            </a:r>
            <a:r>
              <a:rPr lang="ru-RU" sz="1000" dirty="0">
                <a:solidFill>
                  <a:srgbClr val="C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(размещение в иных форматах не допускается) </a:t>
            </a:r>
            <a:endParaRPr lang="ru-RU" sz="1000" u="sng" dirty="0">
              <a:solidFill>
                <a:srgbClr val="C00000"/>
              </a:solidFill>
              <a:latin typeface="+mj-lt"/>
            </a:endParaRPr>
          </a:p>
          <a:p>
            <a:pPr algn="just">
              <a:spcAft>
                <a:spcPts val="400"/>
              </a:spcAft>
            </a:pPr>
            <a:r>
              <a:rPr lang="ru-RU" sz="1000" dirty="0">
                <a:latin typeface="Yu Gothic UI" panose="020B0500000000000000" pitchFamily="34" charset="-128"/>
                <a:ea typeface="Yu Gothic UI" panose="020B0500000000000000" pitchFamily="34" charset="-128"/>
              </a:rPr>
              <a:t>      </a:t>
            </a:r>
          </a:p>
          <a:p>
            <a:pPr algn="just">
              <a:spcAft>
                <a:spcPts val="400"/>
              </a:spcAft>
            </a:pPr>
            <a:endParaRPr lang="ru-RU" sz="1000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just">
              <a:spcAft>
                <a:spcPts val="400"/>
              </a:spcAft>
            </a:pPr>
            <a:endParaRPr lang="ru-RU" sz="1000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A2791-D48D-4E7D-AC6E-A9B48BA0FE87}"/>
              </a:ext>
            </a:extLst>
          </p:cNvPr>
          <p:cNvSpPr txBox="1"/>
          <p:nvPr/>
        </p:nvSpPr>
        <p:spPr>
          <a:xfrm>
            <a:off x="175325" y="188639"/>
            <a:ext cx="19693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400"/>
              </a:spcAft>
            </a:pPr>
            <a:r>
              <a:rPr lang="ru-RU" sz="10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Раздел «Противодействие коррупции» включает в себя следующие подразделы: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948F006-5C1B-4111-ADBB-ADE2A0BDAD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944" y="188639"/>
            <a:ext cx="553998" cy="5539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5A8EB74-94C7-4A68-A369-725F96543635}"/>
              </a:ext>
            </a:extLst>
          </p:cNvPr>
          <p:cNvSpPr txBox="1"/>
          <p:nvPr/>
        </p:nvSpPr>
        <p:spPr>
          <a:xfrm>
            <a:off x="798633" y="3975074"/>
            <a:ext cx="24628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400"/>
              </a:spcAft>
            </a:pPr>
            <a:r>
              <a:rPr lang="ru-RU" sz="1000" b="1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1. «Нормативные правовые и иные акты в сфере противодействия коррупции»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2A8EF6B-DC0C-4EBE-B23F-C35B29F291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06" y="3975074"/>
            <a:ext cx="567127" cy="56712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09EC4ED-EB70-487D-A6A5-0ED0A0EE8DBE}"/>
              </a:ext>
            </a:extLst>
          </p:cNvPr>
          <p:cNvSpPr txBox="1"/>
          <p:nvPr/>
        </p:nvSpPr>
        <p:spPr>
          <a:xfrm>
            <a:off x="3959005" y="4507638"/>
            <a:ext cx="24199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400"/>
              </a:spcAft>
            </a:pPr>
            <a:r>
              <a:rPr lang="ru-RU" sz="1000" b="1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2. «Антикоррупционная экспертиза»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C2FCE9F-847D-4DA4-8411-158A6CB42FD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271" y="4554465"/>
            <a:ext cx="600164" cy="60016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78E1B1F-0D6F-4F7F-8527-4705F2813BD1}"/>
              </a:ext>
            </a:extLst>
          </p:cNvPr>
          <p:cNvSpPr txBox="1"/>
          <p:nvPr/>
        </p:nvSpPr>
        <p:spPr>
          <a:xfrm>
            <a:off x="3872925" y="4762123"/>
            <a:ext cx="26260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Подраздел должен содержать гиперссылку, перекрестную с гиперссылкой, при переходе по которой</a:t>
            </a:r>
            <a:endParaRPr lang="ru-RU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BE4E213-CB01-40D7-8A8E-B8A63497F114}"/>
              </a:ext>
            </a:extLst>
          </p:cNvPr>
          <p:cNvSpPr txBox="1"/>
          <p:nvPr/>
        </p:nvSpPr>
        <p:spPr>
          <a:xfrm>
            <a:off x="7395210" y="185729"/>
            <a:ext cx="21474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400"/>
              </a:spcAft>
            </a:pPr>
            <a:r>
              <a:rPr lang="ru-RU" sz="1000" b="1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UI Semibold" panose="020B0702040204020203" pitchFamily="34" charset="0"/>
              </a:rPr>
              <a:t>3. «Методические материалы»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572505FE-38D4-4D0B-ABDE-284747AEDB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710644" y="200395"/>
            <a:ext cx="648752" cy="64875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F1D89ED-296F-412B-B593-EEF423355F3C}"/>
              </a:ext>
            </a:extLst>
          </p:cNvPr>
          <p:cNvSpPr txBox="1"/>
          <p:nvPr/>
        </p:nvSpPr>
        <p:spPr>
          <a:xfrm>
            <a:off x="7426667" y="444715"/>
            <a:ext cx="2354903" cy="127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0000"/>
              </a:lnSpc>
              <a:spcAft>
                <a:spcPts val="400"/>
              </a:spcAft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UI Semibold" panose="020B0702040204020203" pitchFamily="34" charset="0"/>
              </a:rPr>
              <a:t>В этом подразделе содержатся методические рекомендации, обзоры,</a:t>
            </a:r>
            <a:r>
              <a:rPr lang="en-US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UI Semibold" panose="020B0702040204020203" pitchFamily="34" charset="0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UI Semibold" panose="020B0702040204020203" pitchFamily="34" charset="0"/>
              </a:rPr>
              <a:t>разъяснения и иные документы по вопросам противодействия коррупции:</a:t>
            </a:r>
          </a:p>
          <a:p>
            <a:pPr algn="just">
              <a:lnSpc>
                <a:spcPct val="110000"/>
              </a:lnSpc>
            </a:pPr>
            <a:endParaRPr lang="ru-RU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7CAC35-6EB5-4F03-94F8-D7E4EDBD1B2A}"/>
              </a:ext>
            </a:extLst>
          </p:cNvPr>
          <p:cNvSpPr txBox="1"/>
          <p:nvPr/>
        </p:nvSpPr>
        <p:spPr>
          <a:xfrm>
            <a:off x="6706005" y="3256407"/>
            <a:ext cx="23619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400"/>
              </a:spcAft>
            </a:pPr>
            <a:r>
              <a:rPr lang="ru-RU" sz="1000" b="1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4. «Формы документов, связанных с противодействием коррупции (для заполнения)»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353F1FF6-13BD-44AF-A2D8-F094527350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052834" y="3163622"/>
            <a:ext cx="646783" cy="6467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24D632-3C62-4856-B673-610B6F6BF41F}"/>
              </a:ext>
            </a:extLst>
          </p:cNvPr>
          <p:cNvSpPr txBox="1"/>
          <p:nvPr/>
        </p:nvSpPr>
        <p:spPr>
          <a:xfrm>
            <a:off x="6803794" y="1378747"/>
            <a:ext cx="2977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just"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UI Semibold" panose="020B0702040204020203" pitchFamily="34" charset="0"/>
              </a:rPr>
              <a:t>перечень основных обязанностей, запретов и ограничений, который обязан соблюдать государственный (муниципальный) служащий;</a:t>
            </a:r>
          </a:p>
          <a:p>
            <a:pPr marL="171450" lvl="0" indent="-171450" algn="just"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UI Semibold" panose="020B0702040204020203" pitchFamily="34" charset="0"/>
              </a:rPr>
              <a:t>перечень типовых ситуаций и модельных примеров конфликта интересов с учетом специфики деятельности конкретного государственного (муниципального) органа;</a:t>
            </a:r>
          </a:p>
          <a:p>
            <a:pPr marL="171450" lvl="0" indent="-171450" algn="just">
              <a:spcAft>
                <a:spcPts val="600"/>
              </a:spcAft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UI Semibold" panose="020B0702040204020203" pitchFamily="34" charset="0"/>
              </a:rPr>
              <a:t>блок-схемы осуществления отдельных процедур в сфере противодействия коррупции.</a:t>
            </a:r>
          </a:p>
        </p:txBody>
      </p:sp>
    </p:spTree>
    <p:extLst>
      <p:ext uri="{BB962C8B-B14F-4D97-AF65-F5344CB8AC3E}">
        <p14:creationId xmlns:p14="http://schemas.microsoft.com/office/powerpoint/2010/main" val="275393080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6843</TotalTime>
  <Words>902</Words>
  <Application>Microsoft Office PowerPoint</Application>
  <PresentationFormat>Лист A4 (210x297 мм)</PresentationFormat>
  <Paragraphs>102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Yu Gothic UI</vt:lpstr>
      <vt:lpstr>Yu Gothic UI Semibold</vt:lpstr>
      <vt:lpstr>Arial</vt:lpstr>
      <vt:lpstr>Book Antiqua</vt:lpstr>
      <vt:lpstr>Calibri</vt:lpstr>
      <vt:lpstr>Franklin Gothic Book</vt:lpstr>
      <vt:lpstr>Georgia</vt:lpstr>
      <vt:lpstr>Segoe UI Semibold</vt:lpstr>
      <vt:lpstr>Times New Roman</vt:lpstr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павепаорпр</dc:title>
  <dc:creator>Чурина Наталья Геннадьевна</dc:creator>
  <cp:lastModifiedBy>Юнаковский Павел Валерьевич</cp:lastModifiedBy>
  <cp:revision>397</cp:revision>
  <cp:lastPrinted>2023-03-03T07:23:16Z</cp:lastPrinted>
  <dcterms:created xsi:type="dcterms:W3CDTF">2013-09-29T23:29:04Z</dcterms:created>
  <dcterms:modified xsi:type="dcterms:W3CDTF">2023-04-05T04:50:04Z</dcterms:modified>
</cp:coreProperties>
</file>