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2" r:id="rId3"/>
    <p:sldId id="264" r:id="rId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97" autoAdjust="0"/>
    <p:restoredTop sz="94515" autoAdjust="0"/>
  </p:normalViewPr>
  <p:slideViewPr>
    <p:cSldViewPr>
      <p:cViewPr>
        <p:scale>
          <a:sx n="100" d="100"/>
          <a:sy n="100" d="100"/>
        </p:scale>
        <p:origin x="-1956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D101E-D773-418E-B367-4705212E4140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8B82A-4466-4B37-A584-1F73B1B5BE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51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8B82A-4466-4B37-A584-1F73B1B5BE2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247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8B82A-4466-4B37-A584-1F73B1B5BE2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247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8B82A-4466-4B37-A584-1F73B1B5BE2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247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94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65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68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22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43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71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86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24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18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31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76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96A87-8D37-429F-BC98-92974BC918A5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24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251607"/>
              </p:ext>
            </p:extLst>
          </p:nvPr>
        </p:nvGraphicFramePr>
        <p:xfrm>
          <a:off x="0" y="116632"/>
          <a:ext cx="9143999" cy="6367739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5220071"/>
                <a:gridCol w="1224136"/>
                <a:gridCol w="864096"/>
                <a:gridCol w="864096"/>
                <a:gridCol w="971600"/>
              </a:tblGrid>
              <a:tr h="61702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</a:rPr>
                        <a:t>Контроль реализации прогноза социально-экономического развития Чукотского автономного округа </a:t>
                      </a:r>
                      <a:br>
                        <a:rPr lang="ru-RU" sz="1600" b="1" u="none" strike="noStrike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</a:rPr>
                        <a:t>по показателям за </a:t>
                      </a:r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</a:rPr>
                        <a:t>2021 год </a:t>
                      </a:r>
                      <a:r>
                        <a:rPr lang="ru-RU" sz="1600" b="0" i="1" u="none" strike="noStrike" dirty="0" smtClean="0">
                          <a:solidFill>
                            <a:schemeClr val="tx1"/>
                          </a:solidFill>
                        </a:rPr>
                        <a:t>(по </a:t>
                      </a:r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</a:rPr>
                        <a:t>состоянию на </a:t>
                      </a:r>
                      <a:r>
                        <a:rPr lang="ru-RU" sz="1600" b="0" i="1" u="none" strike="noStrike" dirty="0" smtClean="0">
                          <a:solidFill>
                            <a:schemeClr val="tx1"/>
                          </a:solidFill>
                        </a:rPr>
                        <a:t>31 мая 2022 года)</a:t>
                      </a:r>
                      <a:endParaRPr lang="ru-RU" sz="1600" b="0" i="1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95" marR="6695" marT="669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6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оценка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отклонение, 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3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416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Демографические показатели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99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Численность постоянного населения (среднегодовая)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тыс. человек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49,76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49,78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100,04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9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Валовой региональный продукт</a:t>
                      </a: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03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Валовой региональный продукт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114 597,56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114 597,56</a:t>
                      </a:r>
                      <a:r>
                        <a:rPr lang="ru-RU" sz="1100" u="none" strike="noStrike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</a:tr>
              <a:tr h="339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Индекс физического объема валового регионального продукта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% к предыдущему году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103,3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103,3</a:t>
                      </a:r>
                      <a:r>
                        <a:rPr lang="ru-RU" sz="1100" u="none" strike="noStrike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   0,0 </a:t>
                      </a:r>
                      <a:r>
                        <a:rPr lang="ru-RU" sz="1100" b="0" i="0" u="none" strike="noStrike" baseline="0" dirty="0" err="1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п.п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</a:tr>
              <a:tr h="2416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Промышленное производство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40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Объем промышленного производства (РАЗДЕЛ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 Добыча полезных ископаемых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Обрабатывающие производства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Обеспечение электрической энергией, газом и паром; кондиционирование воздуха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 Водоснабжение; водоотведение, организация сбора и утилизации отходов,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деятельность по ликвидации загрязнений)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132 467,39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137 525,24</a:t>
                      </a:r>
                      <a:r>
                        <a:rPr lang="ru-RU" sz="11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103,8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59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Индекс промышленного производства (РАЗДЕЛ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 Добыча полезных ископаемых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Обрабатывающие производства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Обеспечение электрической энергией, газом и паром; кондиционирование воздуха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 Водоснабжение; водоотведение, организация сбора и утилизации отходов,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деятельность по ликвидации загрязнений)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94,4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94,1</a:t>
                      </a:r>
                      <a:r>
                        <a:rPr lang="ru-RU" sz="11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1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-0,3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68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i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Индексы производства по видам экономической </a:t>
                      </a:r>
                      <a:r>
                        <a:rPr lang="ru-RU" sz="1200" i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деятельности:</a:t>
                      </a:r>
                      <a:endParaRPr lang="ru-RU" sz="1200" i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9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Индекс производства - 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Добыча полезных ископаемых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93,1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90,4 </a:t>
                      </a:r>
                      <a:r>
                        <a:rPr lang="ru-RU" sz="11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-2,7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339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Индекс производства - РАЗДЕЛ </a:t>
                      </a: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C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: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Обрабатывающие производства</a:t>
                      </a: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% к предыдущему году</a:t>
                      </a: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102,0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151,2 </a:t>
                      </a:r>
                      <a:r>
                        <a:rPr lang="ru-RU" sz="11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49,2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393835">
                <a:tc>
                  <a:txBody>
                    <a:bodyPr/>
                    <a:lstStyle/>
                    <a:p>
                      <a:pPr marL="36000" algn="l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Индекс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производства - РАЗДЕЛ D: Обеспечение электрической 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энергией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, газом и паром; кондиционирование воздуха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104,5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98,7 </a:t>
                      </a:r>
                      <a:r>
                        <a:rPr lang="ru-RU" sz="11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-5,8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4654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производства - РАЗДЕЛ </a:t>
                      </a:r>
                      <a:r>
                        <a:rPr lang="ru-RU" sz="1100" u="none" strike="noStrike" dirty="0" smtClean="0">
                          <a:latin typeface="+mj-lt"/>
                          <a:cs typeface="Arial" pitchFamily="34" charset="0"/>
                        </a:rPr>
                        <a:t>E: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Водоснабжение; водоотведение, организация сбора и утилизации отходов,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деятельность по ликвидации загрязнений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101,0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109,3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8,3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642305"/>
              </p:ext>
            </p:extLst>
          </p:nvPr>
        </p:nvGraphicFramePr>
        <p:xfrm>
          <a:off x="1" y="0"/>
          <a:ext cx="9143999" cy="6885384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499991"/>
                <a:gridCol w="1800200"/>
                <a:gridCol w="1008112"/>
                <a:gridCol w="936104"/>
                <a:gridCol w="899592"/>
              </a:tblGrid>
              <a:tr h="2106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оценка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отклонение, 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66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701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latin typeface="+mj-lt"/>
                          <a:cs typeface="Arial" pitchFamily="34" charset="0"/>
                        </a:rPr>
                        <a:t>   Сельское хозяйство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7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Объем продукции сельского хозяйства в хозяйствах всех категорий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1 442,71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1 564,5 </a:t>
                      </a:r>
                      <a:r>
                        <a:rPr lang="ru-RU" sz="11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108,4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производства продукции сельского хозяйства в хозяйствах всех категорий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89,0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93,0 </a:t>
                      </a:r>
                      <a:r>
                        <a:rPr lang="ru-RU" sz="11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4,0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3129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Малое и среднее предпринимательство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298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малых и средних предприятий, включая 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микропредприятия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(на конец года)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единиц</a:t>
                      </a: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425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407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95,8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5" marR="6985" marT="6985" marB="0" anchor="ctr">
                    <a:solidFill>
                      <a:srgbClr val="E9F1F5"/>
                    </a:solidFill>
                  </a:tcPr>
                </a:tc>
              </a:tr>
              <a:tr h="38036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Среднесписочная численность работников на предприятиях малого и среднего предпринимательства (включая 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микропредприятия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(без внешних совместителей)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 человек</a:t>
                      </a: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2,26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2,69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119,0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5" marR="6985" marT="6985" marB="0" anchor="ctr">
                    <a:solidFill>
                      <a:srgbClr val="E9F1F5"/>
                    </a:solidFill>
                  </a:tcPr>
                </a:tc>
              </a:tr>
              <a:tr h="27055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Оборот малых и средних предприятий, включая 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микропредприятия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млрд.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руб. </a:t>
                      </a: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14,07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14,07</a:t>
                      </a:r>
                      <a:r>
                        <a:rPr lang="en-US" sz="11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00,0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5" marR="6985" marT="6985" marB="0" anchor="ctr"/>
                </a:tc>
              </a:tr>
              <a:tr h="2701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    </a:t>
                      </a:r>
                      <a:r>
                        <a:rPr lang="ru-RU" sz="1200" b="1" u="none" strike="noStrike" dirty="0"/>
                        <a:t>Инвестиции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68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Инвестиции в основной капитал за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счет всех источников финансирования (с учетом </a:t>
                      </a:r>
                      <a:r>
                        <a:rPr lang="ru-RU" sz="1100" u="none" strike="noStrike" dirty="0"/>
                        <a:t>субъектов малого предпринимательства и объемов инвестиций не наблюдаемых прямыми статистическими методами)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млн. 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60 457,8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47 654,0 </a:t>
                      </a:r>
                      <a:r>
                        <a:rPr lang="ru-RU" sz="11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78,8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0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Индекс физического </a:t>
                      </a:r>
                      <a:r>
                        <a:rPr lang="ru-RU" sz="1100" u="none" strike="noStrike" dirty="0" smtClean="0"/>
                        <a:t>объема инвестиций в основной капитал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 к предыдущему году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173,5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142,6 </a:t>
                      </a:r>
                      <a:r>
                        <a:rPr lang="ru-RU" sz="11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-30,9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3053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  </a:t>
                      </a:r>
                      <a:r>
                        <a:rPr lang="ru-RU" sz="1200" b="1" u="none" strike="noStrike" dirty="0"/>
                        <a:t>Денежные доходы </a:t>
                      </a:r>
                      <a:r>
                        <a:rPr lang="ru-RU" sz="1200" b="1" u="none" strike="noStrike" dirty="0" smtClean="0"/>
                        <a:t>населения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200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Реальные </a:t>
                      </a:r>
                      <a:r>
                        <a:rPr lang="ru-RU" sz="1100" u="none" strike="noStrike" dirty="0" smtClean="0"/>
                        <a:t> располагаемые денежные </a:t>
                      </a:r>
                      <a:r>
                        <a:rPr lang="ru-RU" sz="1100" u="none" strike="noStrike" dirty="0"/>
                        <a:t>доходы населения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105,7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104,5 </a:t>
                      </a:r>
                      <a:r>
                        <a:rPr lang="ru-RU" sz="11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-1,2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4147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Величина прожиточного минимума в среднем на душу населения в </a:t>
                      </a:r>
                      <a:r>
                        <a:rPr lang="ru-RU" sz="1100" u="none" strike="noStrike" dirty="0" smtClean="0"/>
                        <a:t>месяц (в среднем за 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24 164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24 164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43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Численность населения с денежными доходами ниже прожиточного минимума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7,6 </a:t>
                      </a:r>
                      <a:r>
                        <a:rPr lang="ru-RU" sz="11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- 0,4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600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+mj-lt"/>
                          <a:cs typeface="Arial" pitchFamily="34" charset="0"/>
                        </a:rPr>
                        <a:t>   </a:t>
                      </a:r>
                      <a:r>
                        <a:rPr lang="ru-RU" sz="1200" b="1" u="none" strike="noStrike" dirty="0" smtClean="0">
                          <a:latin typeface="+mj-lt"/>
                          <a:cs typeface="Arial" pitchFamily="34" charset="0"/>
                        </a:rPr>
                        <a:t>Торговля </a:t>
                      </a:r>
                      <a:r>
                        <a:rPr lang="ru-RU" sz="1200" b="1" u="none" strike="noStrike" dirty="0">
                          <a:latin typeface="+mj-lt"/>
                          <a:cs typeface="Arial" pitchFamily="34" charset="0"/>
                        </a:rPr>
                        <a:t>и </a:t>
                      </a:r>
                      <a:r>
                        <a:rPr lang="ru-RU" sz="1200" b="1" u="none" strike="noStrike" dirty="0" smtClean="0">
                          <a:latin typeface="+mj-lt"/>
                          <a:cs typeface="Arial" pitchFamily="34" charset="0"/>
                        </a:rPr>
                        <a:t>услуги населению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потребительских цен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декабрь к декабрю предыдущего года,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03,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105,76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2,45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Оборот розничной торговли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млн. 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352,7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11 234,8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99,0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52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физического объема оборота розничной торговли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101,3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101,4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0,1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Объем платных услуг населению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млн. 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4 277,4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4 284,8</a:t>
                      </a:r>
                      <a:r>
                        <a:rPr lang="ru-RU" sz="11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100,2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физического объема платных услуг населению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99,5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97,1 </a:t>
                      </a:r>
                      <a:r>
                        <a:rPr lang="ru-RU" sz="11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-2,4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53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719158"/>
              </p:ext>
            </p:extLst>
          </p:nvPr>
        </p:nvGraphicFramePr>
        <p:xfrm>
          <a:off x="1" y="0"/>
          <a:ext cx="9129099" cy="4731545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564550"/>
                <a:gridCol w="1564061"/>
                <a:gridCol w="875517"/>
                <a:gridCol w="1048501"/>
                <a:gridCol w="1076470"/>
              </a:tblGrid>
              <a:tr h="1995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оценка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200" b="1" u="none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отклонение, 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404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585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  </a:t>
                      </a:r>
                      <a:r>
                        <a:rPr lang="ru-RU" sz="1200" b="1" u="none" strike="noStrike" dirty="0" smtClean="0"/>
                        <a:t>Строительство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00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/>
                        <a:t>Объем</a:t>
                      </a:r>
                      <a:r>
                        <a:rPr lang="ru-RU" sz="1100" u="none" strike="noStrike" baseline="0" dirty="0" smtClean="0"/>
                        <a:t> работ, выполненных по виду  деятельности «Строительство»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млн. руб. 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18 390,67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11 994,0 </a:t>
                      </a:r>
                      <a:r>
                        <a:rPr lang="ru-RU" sz="11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65,2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3329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Ввод в </a:t>
                      </a:r>
                      <a:r>
                        <a:rPr lang="ru-RU" sz="1100" u="none" strike="noStrike" dirty="0" smtClean="0"/>
                        <a:t>действие </a:t>
                      </a:r>
                      <a:r>
                        <a:rPr lang="ru-RU" sz="1100" u="none" strike="noStrike" dirty="0"/>
                        <a:t>жилых </a:t>
                      </a:r>
                      <a:r>
                        <a:rPr lang="ru-RU" sz="1100" u="none" strike="noStrike" dirty="0" smtClean="0"/>
                        <a:t>домов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тыс. кв. м общей площади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60,0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3125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/>
                        <a:t> </a:t>
                      </a:r>
                      <a:r>
                        <a:rPr lang="ru-RU" sz="1100" b="1" u="none" strike="noStrike" dirty="0" smtClean="0"/>
                        <a:t>Труд и занятость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5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Численность занятых в экономике (среднегодовая)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тыс. человек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33,66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33,66 </a:t>
                      </a:r>
                      <a:r>
                        <a:rPr lang="ru-RU" sz="11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33290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/>
                        <a:t>Номинальная начисленная среднемесячная заработная плата работников организаций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руб.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</a:rPr>
                        <a:t> в месяц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132 354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130 738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98,8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6330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/>
                        <a:t>Среднемесячная  начисленная заработная плата наемных работников в организациях, у индивидуальных предпринимателей и физических лиц (среднемесячный доход от трудовой деятельности)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115 412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114 530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99,2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30326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/>
                        <a:t>Реальная заработная плата работников организаций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/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104,6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- 1,6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2893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Уровень безработицы (по методологии МОТ)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- 1,4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3032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Уровень зарегистрированной безработицы на конец 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- 0,2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229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Общая численность безработных граждан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 человек</a:t>
                      </a: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1, 2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66,7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606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Численность безработных, зарегистрированных в  государственных учреждениях службы занятости населения (на конец года)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тыс. человек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0,63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0,56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88,9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538466"/>
              </p:ext>
            </p:extLst>
          </p:nvPr>
        </p:nvGraphicFramePr>
        <p:xfrm>
          <a:off x="-2" y="6381328"/>
          <a:ext cx="9144002" cy="509965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9144002"/>
              </a:tblGrid>
              <a:tr h="457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baseline="30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-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оценка</a:t>
                      </a:r>
                    </a:p>
                    <a:p>
                      <a:pPr marL="228600" indent="-228600" algn="l" fontAlgn="ctr">
                        <a:buAutoNum type="arabicPlain" startAt="2"/>
                      </a:pP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данные за январь-декабрь</a:t>
                      </a:r>
                    </a:p>
                    <a:p>
                      <a:pPr marL="228600" indent="-228600" algn="l" fontAlgn="ctr">
                        <a:buAutoNum type="arabicPlain" startAt="2"/>
                      </a:pP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предварительные данные</a:t>
                      </a:r>
                    </a:p>
                  </a:txBody>
                  <a:tcPr marL="63402" marR="7045" marT="704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8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48185</TotalTime>
  <Words>785</Words>
  <Application>Microsoft Office PowerPoint</Application>
  <PresentationFormat>Экран (4:3)</PresentationFormat>
  <Paragraphs>245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Федичкина Анастасия Владимировна</dc:creator>
  <cp:lastModifiedBy>Меденова Айнагуль Хамидоллаевна</cp:lastModifiedBy>
  <cp:revision>319</cp:revision>
  <cp:lastPrinted>2021-05-24T06:41:41Z</cp:lastPrinted>
  <dcterms:created xsi:type="dcterms:W3CDTF">2016-06-09T05:10:45Z</dcterms:created>
  <dcterms:modified xsi:type="dcterms:W3CDTF">2022-05-30T22:55:44Z</dcterms:modified>
</cp:coreProperties>
</file>