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89" r:id="rId10"/>
    <p:sldId id="265" r:id="rId11"/>
    <p:sldId id="266" r:id="rId12"/>
    <p:sldId id="267" r:id="rId13"/>
    <p:sldId id="268" r:id="rId14"/>
    <p:sldId id="269" r:id="rId15"/>
    <p:sldId id="290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91" r:id="rId29"/>
    <p:sldId id="282" r:id="rId30"/>
    <p:sldId id="283" r:id="rId31"/>
    <p:sldId id="292" r:id="rId32"/>
    <p:sldId id="293" r:id="rId33"/>
    <p:sldId id="284" r:id="rId34"/>
    <p:sldId id="285" r:id="rId35"/>
    <p:sldId id="286" r:id="rId36"/>
    <p:sldId id="288" r:id="rId3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Лист1!$A$2:$A$13</c:f>
              <c:strCache>
                <c:ptCount val="12"/>
                <c:pt idx="0">
                  <c:v>Департамент социальной политики</c:v>
                </c:pt>
                <c:pt idx="1">
                  <c:v>Департамент природных ресурсов и экологии</c:v>
                </c:pt>
                <c:pt idx="2">
                  <c:v>Аппарат Губернатора и Правительства округа</c:v>
                </c:pt>
                <c:pt idx="3">
                  <c:v>Департамент финансов, экономики и имущественных отношений</c:v>
                </c:pt>
                <c:pt idx="4">
                  <c:v>Управление по обеспечению деятельности мировых судей и юридических консультаций</c:v>
                </c:pt>
                <c:pt idx="5">
                  <c:v>Департамент образования и науки</c:v>
                </c:pt>
                <c:pt idx="6">
                  <c:v>Комитет государственного регулирования цен и тарифов</c:v>
                </c:pt>
                <c:pt idx="7">
                  <c:v>Департамент здравоохранения</c:v>
                </c:pt>
                <c:pt idx="8">
                  <c:v>Комитет по охране объектов культурного наследия</c:v>
                </c:pt>
                <c:pt idx="9">
                  <c:v>Департамент сельского хозяйства и продовольствия</c:v>
                </c:pt>
                <c:pt idx="10">
                  <c:v>Департамент промышленной политики</c:v>
                </c:pt>
                <c:pt idx="11">
                  <c:v>Департамент культуры, спорта и туризма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72</c:v>
                </c:pt>
                <c:pt idx="1">
                  <c:v>31</c:v>
                </c:pt>
                <c:pt idx="2">
                  <c:v>28</c:v>
                </c:pt>
                <c:pt idx="3">
                  <c:v>15</c:v>
                </c:pt>
                <c:pt idx="4">
                  <c:v>10</c:v>
                </c:pt>
                <c:pt idx="5">
                  <c:v>10</c:v>
                </c:pt>
                <c:pt idx="6">
                  <c:v>9</c:v>
                </c:pt>
                <c:pt idx="7">
                  <c:v>6</c:v>
                </c:pt>
                <c:pt idx="8">
                  <c:v>4</c:v>
                </c:pt>
                <c:pt idx="9">
                  <c:v>4</c:v>
                </c:pt>
                <c:pt idx="10">
                  <c:v>3</c:v>
                </c:pt>
                <c:pt idx="1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2A-4D43-8946-86ACA247E05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Лист1!$A$2:$A$13</c:f>
              <c:strCache>
                <c:ptCount val="12"/>
                <c:pt idx="0">
                  <c:v>Департамент социальной политики</c:v>
                </c:pt>
                <c:pt idx="1">
                  <c:v>Департамент природных ресурсов и экологии</c:v>
                </c:pt>
                <c:pt idx="2">
                  <c:v>Аппарат Губернатора и Правительства округа</c:v>
                </c:pt>
                <c:pt idx="3">
                  <c:v>Департамент финансов, экономики и имущественных отношений</c:v>
                </c:pt>
                <c:pt idx="4">
                  <c:v>Управление по обеспечению деятельности мировых судей и юридических консультаций</c:v>
                </c:pt>
                <c:pt idx="5">
                  <c:v>Департамент образования и науки</c:v>
                </c:pt>
                <c:pt idx="6">
                  <c:v>Комитет государственного регулирования цен и тарифов</c:v>
                </c:pt>
                <c:pt idx="7">
                  <c:v>Департамент здравоохранения</c:v>
                </c:pt>
                <c:pt idx="8">
                  <c:v>Комитет по охране объектов культурного наследия</c:v>
                </c:pt>
                <c:pt idx="9">
                  <c:v>Департамент сельского хозяйства и продовольствия</c:v>
                </c:pt>
                <c:pt idx="10">
                  <c:v>Департамент промышленной политики</c:v>
                </c:pt>
                <c:pt idx="11">
                  <c:v>Департамент культуры, спорта и туризма</c:v>
                </c:pt>
              </c:strCache>
            </c:strRef>
          </c:cat>
          <c:val>
            <c:numRef>
              <c:f>Лист1!$C$2:$C$13</c:f>
              <c:numCache>
                <c:formatCode>General</c:formatCode>
                <c:ptCount val="12"/>
                <c:pt idx="0">
                  <c:v>60</c:v>
                </c:pt>
                <c:pt idx="1">
                  <c:v>30</c:v>
                </c:pt>
                <c:pt idx="2">
                  <c:v>42</c:v>
                </c:pt>
                <c:pt idx="3">
                  <c:v>44</c:v>
                </c:pt>
                <c:pt idx="4">
                  <c:v>12</c:v>
                </c:pt>
                <c:pt idx="5">
                  <c:v>5</c:v>
                </c:pt>
                <c:pt idx="6">
                  <c:v>5</c:v>
                </c:pt>
                <c:pt idx="7">
                  <c:v>10</c:v>
                </c:pt>
                <c:pt idx="8">
                  <c:v>4</c:v>
                </c:pt>
                <c:pt idx="9">
                  <c:v>0</c:v>
                </c:pt>
                <c:pt idx="10">
                  <c:v>3</c:v>
                </c:pt>
                <c:pt idx="1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B2A-4D43-8946-86ACA247E05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100"/>
        <c:axId val="2011025567"/>
        <c:axId val="1834612943"/>
      </c:barChart>
      <c:catAx>
        <c:axId val="2011025567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834612943"/>
        <c:crosses val="autoZero"/>
        <c:auto val="1"/>
        <c:lblAlgn val="ctr"/>
        <c:lblOffset val="100"/>
        <c:noMultiLvlLbl val="0"/>
      </c:catAx>
      <c:valAx>
        <c:axId val="1834612943"/>
        <c:scaling>
          <c:orientation val="minMax"/>
        </c:scaling>
        <c:delete val="0"/>
        <c:axPos val="t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110255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92519029963184718"/>
          <c:y val="0.44931196699454101"/>
          <c:w val="6.2330499037037988E-2"/>
          <c:h val="0.1013760660109179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solidFill>
        <a:schemeClr val="tx1"/>
      </a:solidFill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8CE4-4FF1-9F83-DEF28CD18AC4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8CE4-4FF1-9F83-DEF28CD18AC4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8CE4-4FF1-9F83-DEF28CD18AC4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8CE4-4FF1-9F83-DEF28CD18AC4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8CE4-4FF1-9F83-DEF28CD18AC4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8CE4-4FF1-9F83-DEF28CD18AC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Чукотский МР</c:v>
                </c:pt>
                <c:pt idx="1">
                  <c:v>Анадырский МР</c:v>
                </c:pt>
                <c:pt idx="2">
                  <c:v>ГО Эгвекинот</c:v>
                </c:pt>
                <c:pt idx="3">
                  <c:v>Билибинский МР</c:v>
                </c:pt>
                <c:pt idx="4">
                  <c:v>ГО Анадырь</c:v>
                </c:pt>
                <c:pt idx="5">
                  <c:v>ГО Певек</c:v>
                </c:pt>
                <c:pt idx="6">
                  <c:v>Провиденский ГО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10</c:v>
                </c:pt>
                <c:pt idx="1">
                  <c:v>7</c:v>
                </c:pt>
                <c:pt idx="2">
                  <c:v>7</c:v>
                </c:pt>
                <c:pt idx="3">
                  <c:v>2</c:v>
                </c:pt>
                <c:pt idx="4">
                  <c:v>1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CE4-4FF1-9F83-DEF28CD18AC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Чукотский МР</c:v>
                </c:pt>
                <c:pt idx="1">
                  <c:v>Анадырский МР</c:v>
                </c:pt>
                <c:pt idx="2">
                  <c:v>ГО Эгвекинот</c:v>
                </c:pt>
                <c:pt idx="3">
                  <c:v>Билибинский МР</c:v>
                </c:pt>
                <c:pt idx="4">
                  <c:v>ГО Анадырь</c:v>
                </c:pt>
                <c:pt idx="5">
                  <c:v>ГО Певек</c:v>
                </c:pt>
                <c:pt idx="6">
                  <c:v>Провиденский ГО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18</c:v>
                </c:pt>
                <c:pt idx="1">
                  <c:v>5</c:v>
                </c:pt>
                <c:pt idx="2">
                  <c:v>3</c:v>
                </c:pt>
                <c:pt idx="3">
                  <c:v>39</c:v>
                </c:pt>
                <c:pt idx="4">
                  <c:v>54</c:v>
                </c:pt>
                <c:pt idx="5">
                  <c:v>1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CE4-4FF1-9F83-DEF28CD18AC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100"/>
        <c:axId val="2011025567"/>
        <c:axId val="1834612943"/>
      </c:barChart>
      <c:catAx>
        <c:axId val="2011025567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834612943"/>
        <c:crosses val="autoZero"/>
        <c:auto val="1"/>
        <c:lblAlgn val="ctr"/>
        <c:lblOffset val="100"/>
        <c:noMultiLvlLbl val="0"/>
      </c:catAx>
      <c:valAx>
        <c:axId val="1834612943"/>
        <c:scaling>
          <c:orientation val="minMax"/>
        </c:scaling>
        <c:delete val="0"/>
        <c:axPos val="t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110255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3165D6-6E1D-4547-84F3-8105B549C207}" type="datetimeFigureOut">
              <a:rPr lang="ru-RU" smtClean="0"/>
              <a:t>19.06.2023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E3612A-0B6C-4325-9350-652E466C51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8110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3612A-0B6C-4325-9350-652E466C51C6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2102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523700-C07A-478A-B00F-13E7AF9980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44278A4-D34D-40D3-9E30-750C495F7E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3BC4821-2D0C-495B-BF4A-17BCCC694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624B6-C294-49C5-9130-041AC6F68161}" type="datetimeFigureOut">
              <a:rPr lang="ru-RU" smtClean="0"/>
              <a:t>19.06.2023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52AE978-CA51-4322-B6FA-1AC96C76E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17FA97B-A316-4597-AC52-DF5331965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D987B-404A-4C1F-81E9-D7ED6B3EBB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1533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3554E2-2190-470B-A574-65B714324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F23441C-E38B-49E1-947B-7AE73C7A18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9490B3-29ED-4F9C-870E-831C430D9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624B6-C294-49C5-9130-041AC6F68161}" type="datetimeFigureOut">
              <a:rPr lang="ru-RU" smtClean="0"/>
              <a:t>19.06.2023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4C350D5-8BDF-4702-ADB2-76697EF5C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DD778BD-EE9E-4EDB-B19A-641B9FCEE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D987B-404A-4C1F-81E9-D7ED6B3EBB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4145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83430D1-B6A3-4A3F-A6EF-D44EC9C939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07DE045-5580-4304-97B7-0D296BD7D8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5F568D2-D306-4EA2-B2E9-717F9E239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624B6-C294-49C5-9130-041AC6F68161}" type="datetimeFigureOut">
              <a:rPr lang="ru-RU" smtClean="0"/>
              <a:t>19.06.2023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B4D2CBA-88FF-4895-9701-A43503F0C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65B9115-9279-4CD8-A9D4-0FBFBA0B9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D987B-404A-4C1F-81E9-D7ED6B3EBB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3016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B558D3-D3F8-4C22-A7F9-FD42C92FE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E19A22A-5E9F-46A3-B56D-26BFDBB189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F07F9ED-5F97-4D29-BA07-986E3B21D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624B6-C294-49C5-9130-041AC6F68161}" type="datetimeFigureOut">
              <a:rPr lang="ru-RU" smtClean="0"/>
              <a:t>19.06.2023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54C68B-76DD-4B2F-8E72-6465F4CB5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C7C9CDD-3724-49FA-BAD1-D05BC0ACE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D987B-404A-4C1F-81E9-D7ED6B3EBB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9181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046DCE-C2E5-4A0B-A890-1AD2A2CC1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DFECAD7-5F84-496F-BB48-91A7953E61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7D12FB-C62B-40B7-ABDA-02DBCB343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624B6-C294-49C5-9130-041AC6F68161}" type="datetimeFigureOut">
              <a:rPr lang="ru-RU" smtClean="0"/>
              <a:t>19.06.2023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8C3D688-F131-4537-81CC-8ED32C2D7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3B4054-B424-432B-B147-42D2A0127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D987B-404A-4C1F-81E9-D7ED6B3EBB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936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3780B2-D45E-4989-BFB9-7A6FDC1B8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6EB299-C82B-40AE-A593-B12E3D5607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9DC85A5-0CD9-4998-8277-9BDAD61D2A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07E11C8-7B7E-426D-AA51-B45231EAF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624B6-C294-49C5-9130-041AC6F68161}" type="datetimeFigureOut">
              <a:rPr lang="ru-RU" smtClean="0"/>
              <a:t>19.06.2023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381AAE7-A430-4B1A-AD2E-82A0D29A5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EE1F9C3-B916-4D84-B6CF-96A1BBD07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D987B-404A-4C1F-81E9-D7ED6B3EBB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0638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32E96F-644F-4C5E-A35B-1E4301BFF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39ABAB5-2E7E-4D93-AB34-962B16AEE6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6CFE83F-F1C3-4003-BFF6-D82CE5DB57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6E1FC37-9E2D-4741-BC78-BA609AD21C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B40AF72-8045-4F56-AC2C-46B9677CD7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BF17F41-537A-4300-832B-F2F25006D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624B6-C294-49C5-9130-041AC6F68161}" type="datetimeFigureOut">
              <a:rPr lang="ru-RU" smtClean="0"/>
              <a:t>19.06.2023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7F1684E-66C9-4C66-BA1B-8C62CD228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BB44CA6-F8C1-414C-8C30-9E66C054C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D987B-404A-4C1F-81E9-D7ED6B3EBB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8536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CFAB1F-F449-42BF-B8A9-1765A3613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19A21BD-A989-4240-8E6E-5FFB5A2B4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624B6-C294-49C5-9130-041AC6F68161}" type="datetimeFigureOut">
              <a:rPr lang="ru-RU" smtClean="0"/>
              <a:t>19.06.2023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B05040C-6FE9-4F5E-B38B-16DB3A800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95BBD6B-F16E-443D-9363-CE30D069C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D987B-404A-4C1F-81E9-D7ED6B3EBB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581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118D1B3-E1E0-4E37-A006-82CF98321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624B6-C294-49C5-9130-041AC6F68161}" type="datetimeFigureOut">
              <a:rPr lang="ru-RU" smtClean="0"/>
              <a:t>19.06.2023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49D3DB4-332A-4646-9FC2-717264E9D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DECE2D0-B9A8-4627-BBF2-992E957DD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D987B-404A-4C1F-81E9-D7ED6B3EBB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078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149A4A-5CC3-46C9-BDD4-1AABF1AA2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73DB50A-C5A7-4549-9644-5D1400C5EC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26357EA-460C-4C93-A0F6-CEC903397D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070AD42-7B74-457C-9955-D3C06B8C5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624B6-C294-49C5-9130-041AC6F68161}" type="datetimeFigureOut">
              <a:rPr lang="ru-RU" smtClean="0"/>
              <a:t>19.06.2023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C112FE1-8A86-4CEF-948D-1BAD3DC37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EA6CBD2-BD99-46DE-B5A1-A8E1CF3F2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D987B-404A-4C1F-81E9-D7ED6B3EBB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9976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523E0F-68F2-4AB4-AC9B-7DD4E4551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983E08B-DEE4-46D1-9075-2861D63B44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F7D0635-3A4F-4375-9CD8-0856A59016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D6656BA-DB77-414E-A004-738D46CC5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624B6-C294-49C5-9130-041AC6F68161}" type="datetimeFigureOut">
              <a:rPr lang="ru-RU" smtClean="0"/>
              <a:t>19.06.2023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62AE09E-DFF5-44E3-88A1-D14566A67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B98E98E-5233-44F8-8B01-AFCE74FDB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D987B-404A-4C1F-81E9-D7ED6B3EBB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0592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B91F3A-B652-42DC-B26B-AF223E3EA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13EEDBD-F643-402E-847D-0B22499A22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768657-EE42-4B5E-804B-438EE6CEEC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C624B6-C294-49C5-9130-041AC6F68161}" type="datetimeFigureOut">
              <a:rPr lang="ru-RU" smtClean="0"/>
              <a:t>19.06.2023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145A82E-64F5-4BB2-8D99-B3E7B8CDDE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06B7411-9C00-4644-82AD-C12BE437D0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2D987B-404A-4C1F-81E9-D7ED6B3EBB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4585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1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gif"/><Relationship Id="rId7" Type="http://schemas.openxmlformats.org/officeDocument/2006/relationships/hyperlink" Target="http://www.pravo.gov.r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5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.pn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.pn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rosmintrud.ru/" TargetMode="External"/><Relationship Id="rId5" Type="http://schemas.openxmlformats.org/officeDocument/2006/relationships/image" Target="../media/image1.pn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.png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.png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1.png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1.png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openxmlformats.org/officeDocument/2006/relationships/image" Target="../media/image2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1.png"/><Relationship Id="rId4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1.png"/><Relationship Id="rId4" Type="http://schemas.microsoft.com/office/2007/relationships/hdphoto" Target="../media/hdphoto1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1.png"/><Relationship Id="rId4" Type="http://schemas.microsoft.com/office/2007/relationships/hdphoto" Target="../media/hdphoto1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microsoft.com/office/2007/relationships/hdphoto" Target="../media/hdphoto1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microsoft.com/office/2007/relationships/hdphoto" Target="../media/hdphoto1.wd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1.png"/><Relationship Id="rId4" Type="http://schemas.microsoft.com/office/2007/relationships/hdphoto" Target="../media/hdphoto1.wd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openxmlformats.org/officeDocument/2006/relationships/image" Target="../media/image1.png"/><Relationship Id="rId4" Type="http://schemas.microsoft.com/office/2007/relationships/hdphoto" Target="../media/hdphoto1.wdp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1.xml"/><Relationship Id="rId5" Type="http://schemas.openxmlformats.org/officeDocument/2006/relationships/image" Target="../media/image1.png"/><Relationship Id="rId4" Type="http://schemas.microsoft.com/office/2007/relationships/hdphoto" Target="../media/hdphoto1.wdp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2.xml"/><Relationship Id="rId5" Type="http://schemas.openxmlformats.org/officeDocument/2006/relationships/image" Target="../media/image1.png"/><Relationship Id="rId4" Type="http://schemas.microsoft.com/office/2007/relationships/hdphoto" Target="../media/hdphoto1.wdp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9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openxmlformats.org/officeDocument/2006/relationships/image" Target="../media/image1.png"/><Relationship Id="rId4" Type="http://schemas.microsoft.com/office/2007/relationships/hdphoto" Target="../media/hdphoto1.wdp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gi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1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1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8000">
              <a:schemeClr val="accent1">
                <a:lumMod val="5000"/>
                <a:lumOff val="95000"/>
              </a:schemeClr>
            </a:gs>
            <a:gs pos="84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ctangle 2">
            <a:extLst>
              <a:ext uri="{FF2B5EF4-FFF2-40B4-BE49-F238E27FC236}">
                <a16:creationId xmlns:a16="http://schemas.microsoft.com/office/drawing/2014/main" id="{E4EA0FE8-2556-41FA-B98A-6073D6EC44DA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 trans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25758"/>
            <a:ext cx="1219200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363CFCD1-0184-40CE-8433-A8718A3A2B8A}"/>
              </a:ext>
            </a:extLst>
          </p:cNvPr>
          <p:cNvGrpSpPr/>
          <p:nvPr/>
        </p:nvGrpSpPr>
        <p:grpSpPr>
          <a:xfrm>
            <a:off x="0" y="-170448"/>
            <a:ext cx="12192000" cy="992579"/>
            <a:chOff x="0" y="-170448"/>
            <a:chExt cx="12192000" cy="992579"/>
          </a:xfrm>
        </p:grpSpPr>
        <p:pic>
          <p:nvPicPr>
            <p:cNvPr id="4" name="Picture 3" descr="C:\Users\A.Utemishev\Desktop\БУКЛЕТЫ, ПАМЯТКИ\chukotka.gif">
              <a:extLst>
                <a:ext uri="{FF2B5EF4-FFF2-40B4-BE49-F238E27FC236}">
                  <a16:creationId xmlns:a16="http://schemas.microsoft.com/office/drawing/2014/main" id="{783CF558-7414-4025-89EE-2CCD8D2760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7543"/>
              <a:ext cx="577592" cy="707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2D6B00C-5DB7-46C0-A8F3-615537BF3623}"/>
                </a:ext>
              </a:extLst>
            </p:cNvPr>
            <p:cNvSpPr txBox="1"/>
            <p:nvPr/>
          </p:nvSpPr>
          <p:spPr>
            <a:xfrm>
              <a:off x="577592" y="-170448"/>
              <a:ext cx="5169348" cy="99257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endParaRPr lang="ru-RU" sz="13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sz="13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Управление по профилактике коррупционных и иных правонарушений Чукотского автономного округа</a:t>
              </a:r>
            </a:p>
            <a:p>
              <a:endParaRPr lang="ru-RU" sz="195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3" name="Rectangle 2">
              <a:extLst>
                <a:ext uri="{FF2B5EF4-FFF2-40B4-BE49-F238E27FC236}">
                  <a16:creationId xmlns:a16="http://schemas.microsoft.com/office/drawing/2014/main" id="{BBE8944E-DE76-44DD-A90E-FEDE5760E105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Photocopy trans="3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592" y="586521"/>
              <a:ext cx="6445060" cy="65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Rectangle 2">
              <a:extLst>
                <a:ext uri="{FF2B5EF4-FFF2-40B4-BE49-F238E27FC236}">
                  <a16:creationId xmlns:a16="http://schemas.microsoft.com/office/drawing/2014/main" id="{CC3454A5-C59B-4D93-8268-9D16E7C75308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Photocopy trans="3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2652" y="0"/>
              <a:ext cx="5169348" cy="651685"/>
            </a:xfrm>
            <a:prstGeom prst="rect">
              <a:avLst/>
            </a:prstGeom>
            <a:noFill/>
            <a:ln>
              <a:noFill/>
            </a:ln>
            <a:effectLst>
              <a:outerShdw blurRad="50800" dist="50800" dir="5400000" algn="ctr" rotWithShape="0">
                <a:schemeClr val="bg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78C6CC3A-5516-45FA-99FB-C2FD7FCD3E5E}"/>
              </a:ext>
            </a:extLst>
          </p:cNvPr>
          <p:cNvSpPr txBox="1">
            <a:spLocks/>
          </p:cNvSpPr>
          <p:nvPr/>
        </p:nvSpPr>
        <p:spPr>
          <a:xfrm>
            <a:off x="723900" y="1454899"/>
            <a:ext cx="10744200" cy="3558121"/>
          </a:xfrm>
          <a:prstGeom prst="rect">
            <a:avLst/>
          </a:prstGeom>
        </p:spPr>
        <p:txBody>
          <a:bodyPr vert="horz" lIns="74295" tIns="37148" rIns="74295" bIns="37148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 – совещание</a:t>
            </a:r>
          </a:p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«Размещение и наполнение подразделов, посвященных вопросам противодействия коррупции официальных сайтов органов исполнительной власти и органов местного самоуправления </a:t>
            </a:r>
          </a:p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Чукотского автономного округа»</a:t>
            </a:r>
          </a:p>
        </p:txBody>
      </p:sp>
    </p:spTree>
    <p:extLst>
      <p:ext uri="{BB962C8B-B14F-4D97-AF65-F5344CB8AC3E}">
        <p14:creationId xmlns:p14="http://schemas.microsoft.com/office/powerpoint/2010/main" val="13640539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8000">
              <a:schemeClr val="accent1">
                <a:lumMod val="5000"/>
                <a:lumOff val="95000"/>
              </a:schemeClr>
            </a:gs>
            <a:gs pos="84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472ECF24-53D7-4DB2-B0FB-918B000ACE84}"/>
              </a:ext>
            </a:extLst>
          </p:cNvPr>
          <p:cNvGrpSpPr/>
          <p:nvPr/>
        </p:nvGrpSpPr>
        <p:grpSpPr>
          <a:xfrm>
            <a:off x="0" y="-152173"/>
            <a:ext cx="12192000" cy="992579"/>
            <a:chOff x="0" y="-170448"/>
            <a:chExt cx="12192000" cy="992579"/>
          </a:xfrm>
        </p:grpSpPr>
        <p:pic>
          <p:nvPicPr>
            <p:cNvPr id="15" name="Picture 3" descr="C:\Users\A.Utemishev\Desktop\БУКЛЕТЫ, ПАМЯТКИ\chukotka.gif">
              <a:extLst>
                <a:ext uri="{FF2B5EF4-FFF2-40B4-BE49-F238E27FC236}">
                  <a16:creationId xmlns:a16="http://schemas.microsoft.com/office/drawing/2014/main" id="{721D6ED8-938E-4600-86F9-7E1FA51DB2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7543"/>
              <a:ext cx="577592" cy="707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33C988A-F5F8-418D-BCC5-96F8042374EE}"/>
                </a:ext>
              </a:extLst>
            </p:cNvPr>
            <p:cNvSpPr txBox="1"/>
            <p:nvPr/>
          </p:nvSpPr>
          <p:spPr>
            <a:xfrm>
              <a:off x="577592" y="-170448"/>
              <a:ext cx="5169348" cy="99257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endParaRPr lang="ru-RU" sz="13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sz="13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Управление по профилактике коррупционных и иных правонарушений Чукотского автономного округа</a:t>
              </a:r>
            </a:p>
            <a:p>
              <a:endParaRPr lang="ru-RU" sz="195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7" name="Rectangle 2">
              <a:extLst>
                <a:ext uri="{FF2B5EF4-FFF2-40B4-BE49-F238E27FC236}">
                  <a16:creationId xmlns:a16="http://schemas.microsoft.com/office/drawing/2014/main" id="{D66F02EE-C958-41D6-B50C-5DC4BAE0C5E9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hotocopy trans="3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592" y="586521"/>
              <a:ext cx="6445060" cy="65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Rectangle 2">
              <a:extLst>
                <a:ext uri="{FF2B5EF4-FFF2-40B4-BE49-F238E27FC236}">
                  <a16:creationId xmlns:a16="http://schemas.microsoft.com/office/drawing/2014/main" id="{68D32C9A-56DD-4CFA-8337-9589FC4A1027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hotocopy trans="3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2652" y="0"/>
              <a:ext cx="5169348" cy="651685"/>
            </a:xfrm>
            <a:prstGeom prst="rect">
              <a:avLst/>
            </a:prstGeom>
            <a:noFill/>
            <a:ln>
              <a:noFill/>
            </a:ln>
            <a:effectLst>
              <a:outerShdw blurRad="50800" dist="50800" dir="5400000" algn="ctr" rotWithShape="0">
                <a:schemeClr val="bg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Rectangle 2">
            <a:extLst>
              <a:ext uri="{FF2B5EF4-FFF2-40B4-BE49-F238E27FC236}">
                <a16:creationId xmlns:a16="http://schemas.microsoft.com/office/drawing/2014/main" id="{E4EA0FE8-2556-41FA-B98A-6073D6EC44DA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trans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08006"/>
            <a:ext cx="1219200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8A89FDF-099C-497A-BB57-C6A572E6E6E7}"/>
              </a:ext>
            </a:extLst>
          </p:cNvPr>
          <p:cNvPicPr/>
          <p:nvPr/>
        </p:nvPicPr>
        <p:blipFill rotWithShape="1">
          <a:blip r:embed="rId6"/>
          <a:srcRect l="19292" t="4338" r="19641" b="4122"/>
          <a:stretch/>
        </p:blipFill>
        <p:spPr bwMode="auto">
          <a:xfrm>
            <a:off x="239396" y="717742"/>
            <a:ext cx="7213533" cy="56287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Овал 8">
            <a:extLst>
              <a:ext uri="{FF2B5EF4-FFF2-40B4-BE49-F238E27FC236}">
                <a16:creationId xmlns:a16="http://schemas.microsoft.com/office/drawing/2014/main" id="{3EAEDE46-41F1-4812-8E14-A14C46175CF1}"/>
              </a:ext>
            </a:extLst>
          </p:cNvPr>
          <p:cNvSpPr/>
          <p:nvPr/>
        </p:nvSpPr>
        <p:spPr>
          <a:xfrm>
            <a:off x="5539905" y="3272531"/>
            <a:ext cx="1569682" cy="11661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 sz="1463"/>
          </a:p>
        </p:txBody>
      </p: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6082CB8E-0E96-47CB-A12E-58D07BE71D3C}"/>
              </a:ext>
            </a:extLst>
          </p:cNvPr>
          <p:cNvCxnSpPr/>
          <p:nvPr/>
        </p:nvCxnSpPr>
        <p:spPr>
          <a:xfrm flipH="1" flipV="1">
            <a:off x="7109587" y="4210457"/>
            <a:ext cx="816213" cy="77958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BA3F17FC-F160-49B9-A4D1-5E723282EBE0}"/>
              </a:ext>
            </a:extLst>
          </p:cNvPr>
          <p:cNvSpPr txBox="1"/>
          <p:nvPr/>
        </p:nvSpPr>
        <p:spPr>
          <a:xfrm>
            <a:off x="7692325" y="2102980"/>
            <a:ext cx="4351654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 в раздел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«Противодействие коррупции»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должен осуществляться с главной страницы сайта путём последовательного перехода по гиперссылке. 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таких переходов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(по кратчайшей последовательности) должно быть не более одного.</a:t>
            </a:r>
          </a:p>
          <a:p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4760001-9292-43C1-9602-3B697F0742BD}"/>
              </a:ext>
            </a:extLst>
          </p:cNvPr>
          <p:cNvSpPr txBox="1"/>
          <p:nvPr/>
        </p:nvSpPr>
        <p:spPr>
          <a:xfrm>
            <a:off x="8146106" y="151510"/>
            <a:ext cx="3193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Приказа № 530н</a:t>
            </a:r>
          </a:p>
        </p:txBody>
      </p:sp>
    </p:spTree>
    <p:extLst>
      <p:ext uri="{BB962C8B-B14F-4D97-AF65-F5344CB8AC3E}">
        <p14:creationId xmlns:p14="http://schemas.microsoft.com/office/powerpoint/2010/main" val="8077958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8000">
              <a:schemeClr val="accent1">
                <a:lumMod val="5000"/>
                <a:lumOff val="95000"/>
              </a:schemeClr>
            </a:gs>
            <a:gs pos="84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B9FDB712-9379-40FF-8E5F-EAB524E6A528}"/>
              </a:ext>
            </a:extLst>
          </p:cNvPr>
          <p:cNvGrpSpPr/>
          <p:nvPr/>
        </p:nvGrpSpPr>
        <p:grpSpPr>
          <a:xfrm>
            <a:off x="0" y="-177056"/>
            <a:ext cx="12192000" cy="992579"/>
            <a:chOff x="0" y="-170448"/>
            <a:chExt cx="12192000" cy="992579"/>
          </a:xfrm>
        </p:grpSpPr>
        <p:pic>
          <p:nvPicPr>
            <p:cNvPr id="21" name="Picture 3" descr="C:\Users\A.Utemishev\Desktop\БУКЛЕТЫ, ПАМЯТКИ\chukotka.gif">
              <a:extLst>
                <a:ext uri="{FF2B5EF4-FFF2-40B4-BE49-F238E27FC236}">
                  <a16:creationId xmlns:a16="http://schemas.microsoft.com/office/drawing/2014/main" id="{2AFE6A71-C2E7-4949-8A1D-D6162C09B5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7543"/>
              <a:ext cx="577592" cy="707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513B6AA-B7DE-4416-B211-841EE988E267}"/>
                </a:ext>
              </a:extLst>
            </p:cNvPr>
            <p:cNvSpPr txBox="1"/>
            <p:nvPr/>
          </p:nvSpPr>
          <p:spPr>
            <a:xfrm>
              <a:off x="577592" y="-170448"/>
              <a:ext cx="5169348" cy="99257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endParaRPr lang="ru-RU" sz="13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sz="13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Управление по профилактике коррупционных и иных правонарушений Чукотского автономного округа</a:t>
              </a:r>
            </a:p>
            <a:p>
              <a:endParaRPr lang="ru-RU" sz="195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3" name="Rectangle 2">
              <a:extLst>
                <a:ext uri="{FF2B5EF4-FFF2-40B4-BE49-F238E27FC236}">
                  <a16:creationId xmlns:a16="http://schemas.microsoft.com/office/drawing/2014/main" id="{CDB3D7B8-7F04-43BC-B35C-9FA37D9C0E8A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hotocopy trans="3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592" y="586521"/>
              <a:ext cx="6445060" cy="65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Rectangle 2">
              <a:extLst>
                <a:ext uri="{FF2B5EF4-FFF2-40B4-BE49-F238E27FC236}">
                  <a16:creationId xmlns:a16="http://schemas.microsoft.com/office/drawing/2014/main" id="{D4C1DEBC-C78F-48F9-A4FA-0712829465C0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hotocopy trans="3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2652" y="0"/>
              <a:ext cx="5169348" cy="651685"/>
            </a:xfrm>
            <a:prstGeom prst="rect">
              <a:avLst/>
            </a:prstGeom>
            <a:noFill/>
            <a:ln>
              <a:noFill/>
            </a:ln>
            <a:effectLst>
              <a:outerShdw blurRad="50800" dist="50800" dir="5400000" algn="ctr" rotWithShape="0">
                <a:schemeClr val="bg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Rectangle 2">
            <a:extLst>
              <a:ext uri="{FF2B5EF4-FFF2-40B4-BE49-F238E27FC236}">
                <a16:creationId xmlns:a16="http://schemas.microsoft.com/office/drawing/2014/main" id="{E4EA0FE8-2556-41FA-B98A-6073D6EC44DA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trans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16883"/>
            <a:ext cx="1219200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CD08AD8-8176-4EC3-AD9F-A46657D0597E}"/>
              </a:ext>
            </a:extLst>
          </p:cNvPr>
          <p:cNvSpPr txBox="1"/>
          <p:nvPr/>
        </p:nvSpPr>
        <p:spPr>
          <a:xfrm>
            <a:off x="5353050" y="815523"/>
            <a:ext cx="5424812" cy="4272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5625" algn="just"/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разделе «Противодействие коррупции» согласно требованиям Приказа 530н должны содержатся последовательные ссылки на следующие подразделы:</a:t>
            </a:r>
          </a:p>
          <a:p>
            <a:pPr indent="365625" algn="just">
              <a:spcBef>
                <a:spcPts val="813"/>
              </a:spcBef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«Нормативные правовые и иные акты в сфере противодействия коррупции»</a:t>
            </a:r>
          </a:p>
          <a:p>
            <a:pPr indent="365625" algn="just">
              <a:spcBef>
                <a:spcPts val="813"/>
              </a:spcBef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«Антикоррупционная экспертиза»</a:t>
            </a:r>
          </a:p>
          <a:p>
            <a:pPr indent="365625" algn="just">
              <a:spcBef>
                <a:spcPts val="813"/>
              </a:spcBef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«Методические материалы»</a:t>
            </a:r>
          </a:p>
          <a:p>
            <a:pPr indent="365625" algn="just">
              <a:spcBef>
                <a:spcPts val="813"/>
              </a:spcBef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«Формы документов, связанных с противодействием коррупции, для заполнения»</a:t>
            </a:r>
          </a:p>
          <a:p>
            <a:pPr indent="365625" algn="just">
              <a:spcBef>
                <a:spcPts val="813"/>
              </a:spcBef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«Сведения о доходах, расходах, об имуществе и обязательствах имущественного характера»</a:t>
            </a:r>
          </a:p>
          <a:p>
            <a:pPr indent="365625" algn="just">
              <a:spcBef>
                <a:spcPts val="813"/>
              </a:spcBef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«Комиссия по соблюдению требований к служебному поведению и урегулированию конфликта интересов»</a:t>
            </a:r>
          </a:p>
          <a:p>
            <a:pPr indent="365625" algn="just">
              <a:spcBef>
                <a:spcPts val="813"/>
              </a:spcBef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«Обратная связь для сообщений о фактах коррупции»</a:t>
            </a:r>
          </a:p>
          <a:p>
            <a:pPr indent="365625" algn="just"/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DA02EA61-1C4D-4ABD-9258-5B0BFA488B64}"/>
              </a:ext>
            </a:extLst>
          </p:cNvPr>
          <p:cNvGrpSpPr/>
          <p:nvPr/>
        </p:nvGrpSpPr>
        <p:grpSpPr>
          <a:xfrm>
            <a:off x="288795" y="805533"/>
            <a:ext cx="4940429" cy="5636957"/>
            <a:chOff x="2947386" y="1584274"/>
            <a:chExt cx="3639845" cy="4408359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39F2FF8E-8B90-484D-9CF6-8C998C8372D3}"/>
                </a:ext>
              </a:extLst>
            </p:cNvPr>
            <p:cNvPicPr/>
            <p:nvPr/>
          </p:nvPicPr>
          <p:blipFill rotWithShape="1">
            <a:blip r:embed="rId6"/>
            <a:srcRect l="26544" t="8676" r="38706" b="16265"/>
            <a:stretch/>
          </p:blipFill>
          <p:spPr bwMode="auto">
            <a:xfrm>
              <a:off x="2947386" y="1584274"/>
              <a:ext cx="3639845" cy="4408359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10" name="Прямая соединительная линия 9">
              <a:extLst>
                <a:ext uri="{FF2B5EF4-FFF2-40B4-BE49-F238E27FC236}">
                  <a16:creationId xmlns:a16="http://schemas.microsoft.com/office/drawing/2014/main" id="{5A799CC1-C745-4853-B823-94FBB38A2F76}"/>
                </a:ext>
              </a:extLst>
            </p:cNvPr>
            <p:cNvCxnSpPr/>
            <p:nvPr/>
          </p:nvCxnSpPr>
          <p:spPr>
            <a:xfrm>
              <a:off x="3238685" y="3788453"/>
              <a:ext cx="2041309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>
              <a:extLst>
                <a:ext uri="{FF2B5EF4-FFF2-40B4-BE49-F238E27FC236}">
                  <a16:creationId xmlns:a16="http://schemas.microsoft.com/office/drawing/2014/main" id="{D7B52118-46B8-4A2B-82FA-12BBA01D9A58}"/>
                </a:ext>
              </a:extLst>
            </p:cNvPr>
            <p:cNvCxnSpPr>
              <a:cxnSpLocks/>
            </p:cNvCxnSpPr>
            <p:nvPr/>
          </p:nvCxnSpPr>
          <p:spPr>
            <a:xfrm>
              <a:off x="3238685" y="3962770"/>
              <a:ext cx="771802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>
              <a:extLst>
                <a:ext uri="{FF2B5EF4-FFF2-40B4-BE49-F238E27FC236}">
                  <a16:creationId xmlns:a16="http://schemas.microsoft.com/office/drawing/2014/main" id="{F5421219-8F6D-4E33-90A2-F97044BC4436}"/>
                </a:ext>
              </a:extLst>
            </p:cNvPr>
            <p:cNvCxnSpPr>
              <a:cxnSpLocks/>
            </p:cNvCxnSpPr>
            <p:nvPr/>
          </p:nvCxnSpPr>
          <p:spPr>
            <a:xfrm>
              <a:off x="3238685" y="4128671"/>
              <a:ext cx="2185571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>
              <a:extLst>
                <a:ext uri="{FF2B5EF4-FFF2-40B4-BE49-F238E27FC236}">
                  <a16:creationId xmlns:a16="http://schemas.microsoft.com/office/drawing/2014/main" id="{39157C55-8AFC-4769-81DA-FFA7FBB3466B}"/>
                </a:ext>
              </a:extLst>
            </p:cNvPr>
            <p:cNvCxnSpPr>
              <a:cxnSpLocks/>
            </p:cNvCxnSpPr>
            <p:nvPr/>
          </p:nvCxnSpPr>
          <p:spPr>
            <a:xfrm>
              <a:off x="3238686" y="4476103"/>
              <a:ext cx="285639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>
              <a:extLst>
                <a:ext uri="{FF2B5EF4-FFF2-40B4-BE49-F238E27FC236}">
                  <a16:creationId xmlns:a16="http://schemas.microsoft.com/office/drawing/2014/main" id="{5B428FAE-1F1B-4E00-9487-7EF16F88C870}"/>
                </a:ext>
              </a:extLst>
            </p:cNvPr>
            <p:cNvCxnSpPr>
              <a:cxnSpLocks/>
            </p:cNvCxnSpPr>
            <p:nvPr/>
          </p:nvCxnSpPr>
          <p:spPr>
            <a:xfrm>
              <a:off x="3238686" y="4642004"/>
              <a:ext cx="2459669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>
              <a:extLst>
                <a:ext uri="{FF2B5EF4-FFF2-40B4-BE49-F238E27FC236}">
                  <a16:creationId xmlns:a16="http://schemas.microsoft.com/office/drawing/2014/main" id="{0373B5F6-7F05-48A7-AF14-13D019A7BAC0}"/>
                </a:ext>
              </a:extLst>
            </p:cNvPr>
            <p:cNvCxnSpPr>
              <a:cxnSpLocks/>
            </p:cNvCxnSpPr>
            <p:nvPr/>
          </p:nvCxnSpPr>
          <p:spPr>
            <a:xfrm>
              <a:off x="3238685" y="4815118"/>
              <a:ext cx="1428195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>
              <a:extLst>
                <a:ext uri="{FF2B5EF4-FFF2-40B4-BE49-F238E27FC236}">
                  <a16:creationId xmlns:a16="http://schemas.microsoft.com/office/drawing/2014/main" id="{BF884BD4-CC20-4FF2-85A9-C4B2F1AC5CB5}"/>
                </a:ext>
              </a:extLst>
            </p:cNvPr>
            <p:cNvCxnSpPr>
              <a:cxnSpLocks/>
            </p:cNvCxnSpPr>
            <p:nvPr/>
          </p:nvCxnSpPr>
          <p:spPr>
            <a:xfrm>
              <a:off x="3238685" y="5457085"/>
              <a:ext cx="916065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4363C0B6-FEBB-43A7-AEC2-143409F03EF9}"/>
              </a:ext>
            </a:extLst>
          </p:cNvPr>
          <p:cNvSpPr txBox="1"/>
          <p:nvPr/>
        </p:nvSpPr>
        <p:spPr>
          <a:xfrm>
            <a:off x="8010671" y="154688"/>
            <a:ext cx="3193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Приказа № 530н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1DC183-60C2-4A3F-A912-5DAF92DDDC71}"/>
              </a:ext>
            </a:extLst>
          </p:cNvPr>
          <p:cNvSpPr txBox="1"/>
          <p:nvPr/>
        </p:nvSpPr>
        <p:spPr>
          <a:xfrm>
            <a:off x="5353050" y="5052592"/>
            <a:ext cx="6677025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55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«Противодействие коррупции» может содержать иные дополнительные подразделы, размещение которых будет признано целесообразным руководителем исполнительного органа власти, руководителем органа местного самоуправления.</a:t>
            </a:r>
          </a:p>
        </p:txBody>
      </p:sp>
    </p:spTree>
    <p:extLst>
      <p:ext uri="{BB962C8B-B14F-4D97-AF65-F5344CB8AC3E}">
        <p14:creationId xmlns:p14="http://schemas.microsoft.com/office/powerpoint/2010/main" val="41315243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8000">
              <a:schemeClr val="accent1">
                <a:lumMod val="5000"/>
                <a:lumOff val="95000"/>
              </a:schemeClr>
            </a:gs>
            <a:gs pos="84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52F2B5DB-7173-48D9-8E01-D868570AEA1F}"/>
              </a:ext>
            </a:extLst>
          </p:cNvPr>
          <p:cNvGrpSpPr/>
          <p:nvPr/>
        </p:nvGrpSpPr>
        <p:grpSpPr>
          <a:xfrm>
            <a:off x="0" y="-170007"/>
            <a:ext cx="12192000" cy="992579"/>
            <a:chOff x="0" y="-170448"/>
            <a:chExt cx="12192000" cy="992579"/>
          </a:xfrm>
        </p:grpSpPr>
        <p:pic>
          <p:nvPicPr>
            <p:cNvPr id="15" name="Picture 3" descr="C:\Users\A.Utemishev\Desktop\БУКЛЕТЫ, ПАМЯТКИ\chukotka.gif">
              <a:extLst>
                <a:ext uri="{FF2B5EF4-FFF2-40B4-BE49-F238E27FC236}">
                  <a16:creationId xmlns:a16="http://schemas.microsoft.com/office/drawing/2014/main" id="{FC047C7D-764D-4281-8883-0A55E38B22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7543"/>
              <a:ext cx="577592" cy="707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6E5BADD-6298-4F53-9FC8-AB0662F88661}"/>
                </a:ext>
              </a:extLst>
            </p:cNvPr>
            <p:cNvSpPr txBox="1"/>
            <p:nvPr/>
          </p:nvSpPr>
          <p:spPr>
            <a:xfrm>
              <a:off x="577592" y="-170448"/>
              <a:ext cx="5169348" cy="99257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endParaRPr lang="ru-RU" sz="13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sz="13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Управление по профилактике коррупционных и иных правонарушений Чукотского автономного округа</a:t>
              </a:r>
            </a:p>
            <a:p>
              <a:endParaRPr lang="ru-RU" sz="195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7" name="Rectangle 2">
              <a:extLst>
                <a:ext uri="{FF2B5EF4-FFF2-40B4-BE49-F238E27FC236}">
                  <a16:creationId xmlns:a16="http://schemas.microsoft.com/office/drawing/2014/main" id="{7084F8EB-D14F-4676-B319-7676B83281AC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hotocopy trans="3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592" y="586521"/>
              <a:ext cx="6445060" cy="65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Rectangle 2">
              <a:extLst>
                <a:ext uri="{FF2B5EF4-FFF2-40B4-BE49-F238E27FC236}">
                  <a16:creationId xmlns:a16="http://schemas.microsoft.com/office/drawing/2014/main" id="{5396ED6B-72BC-45C2-AFC1-327014983E8F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hotocopy trans="3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2652" y="0"/>
              <a:ext cx="5169348" cy="651685"/>
            </a:xfrm>
            <a:prstGeom prst="rect">
              <a:avLst/>
            </a:prstGeom>
            <a:noFill/>
            <a:ln>
              <a:noFill/>
            </a:ln>
            <a:effectLst>
              <a:outerShdw blurRad="50800" dist="50800" dir="5400000" algn="ctr" rotWithShape="0">
                <a:schemeClr val="bg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Rectangle 2">
            <a:extLst>
              <a:ext uri="{FF2B5EF4-FFF2-40B4-BE49-F238E27FC236}">
                <a16:creationId xmlns:a16="http://schemas.microsoft.com/office/drawing/2014/main" id="{E4EA0FE8-2556-41FA-B98A-6073D6EC44DA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trans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08005"/>
            <a:ext cx="1219200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CD08AD8-8176-4EC3-AD9F-A46657D0597E}"/>
              </a:ext>
            </a:extLst>
          </p:cNvPr>
          <p:cNvSpPr txBox="1"/>
          <p:nvPr/>
        </p:nvSpPr>
        <p:spPr>
          <a:xfrm>
            <a:off x="5706123" y="937348"/>
            <a:ext cx="6343002" cy="4991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5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Большинство органов власти Чукотского автономного округа в качестве дополнительных подразделов разместили:</a:t>
            </a:r>
          </a:p>
          <a:p>
            <a:pPr algn="just"/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«Доклады, отчеты, обзоры, статистическая информация»</a:t>
            </a:r>
          </a:p>
          <a:p>
            <a:pPr algn="just"/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«Информация о среднемесячной плате руководителей, их замов и главных бухгалтеров государственных учреждений» </a:t>
            </a:r>
          </a:p>
          <a:p>
            <a:pPr algn="just"/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«Конкурсы и мероприятия, связанные с противодействием коррупции».</a:t>
            </a:r>
            <a:endParaRPr lang="ru-RU" sz="15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1000"/>
              </a:spcBef>
            </a:pPr>
            <a:r>
              <a:rPr lang="ru-RU" sz="15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социальной политики: </a:t>
            </a:r>
          </a:p>
          <a:p>
            <a:pPr algn="just"/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«План – график осуществления мониторинга деятельности по предупреждению коррупции в учреждениях, подведомственных Департаменту»</a:t>
            </a:r>
          </a:p>
          <a:p>
            <a:pPr algn="just"/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«Проверки подведомственных учреждений»</a:t>
            </a:r>
            <a:endParaRPr lang="ru-RU" sz="15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1000"/>
              </a:spcBef>
            </a:pPr>
            <a:r>
              <a:rPr lang="ru-RU" sz="15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образования и науки:</a:t>
            </a:r>
          </a:p>
          <a:p>
            <a:pPr algn="just"/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«Анкеты по вопросам профилактики коррупции» </a:t>
            </a:r>
          </a:p>
          <a:p>
            <a:pPr algn="just"/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«Антикоррупционное правовое просвещение»</a:t>
            </a:r>
            <a:endParaRPr lang="ru-RU" sz="15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1000"/>
              </a:spcBef>
            </a:pPr>
            <a:r>
              <a:rPr lang="ru-RU" sz="15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промышленной политики:</a:t>
            </a:r>
          </a:p>
          <a:p>
            <a:pPr algn="just"/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«Мониторинг организации деятельности по предупреждению коррупции в организациях, находящихся в ведомственном подчинении Департамента».</a:t>
            </a:r>
            <a:endParaRPr lang="ru-RU" sz="15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1000"/>
              </a:spcBef>
            </a:pPr>
            <a:r>
              <a:rPr lang="ru-RU" sz="15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городского округа Эгвекинот: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«Новости».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C1C64B6-DCB7-434E-B8F8-71728D4DCB09}"/>
              </a:ext>
            </a:extLst>
          </p:cNvPr>
          <p:cNvPicPr/>
          <p:nvPr/>
        </p:nvPicPr>
        <p:blipFill rotWithShape="1">
          <a:blip r:embed="rId6"/>
          <a:srcRect l="21353" t="7592" r="34843" b="4985"/>
          <a:stretch/>
        </p:blipFill>
        <p:spPr bwMode="auto">
          <a:xfrm>
            <a:off x="433376" y="699908"/>
            <a:ext cx="4929199" cy="56854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585657DC-4ACB-4815-9C88-DFD751EC2FF9}"/>
              </a:ext>
            </a:extLst>
          </p:cNvPr>
          <p:cNvSpPr/>
          <p:nvPr/>
        </p:nvSpPr>
        <p:spPr>
          <a:xfrm>
            <a:off x="869779" y="4667250"/>
            <a:ext cx="3978445" cy="402015"/>
          </a:xfrm>
          <a:prstGeom prst="round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63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63E13FEF-74B9-4A60-961C-BA5625CF00E1}"/>
              </a:ext>
            </a:extLst>
          </p:cNvPr>
          <p:cNvSpPr/>
          <p:nvPr/>
        </p:nvSpPr>
        <p:spPr>
          <a:xfrm>
            <a:off x="869780" y="3981792"/>
            <a:ext cx="3692695" cy="402014"/>
          </a:xfrm>
          <a:prstGeom prst="round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63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C87C69-9E3E-4861-86F9-D2A1F93F0C0C}"/>
              </a:ext>
            </a:extLst>
          </p:cNvPr>
          <p:cNvSpPr txBox="1"/>
          <p:nvPr/>
        </p:nvSpPr>
        <p:spPr>
          <a:xfrm>
            <a:off x="8091597" y="141616"/>
            <a:ext cx="3193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Приказа № 530н</a:t>
            </a:r>
          </a:p>
        </p:txBody>
      </p:sp>
    </p:spTree>
    <p:extLst>
      <p:ext uri="{BB962C8B-B14F-4D97-AF65-F5344CB8AC3E}">
        <p14:creationId xmlns:p14="http://schemas.microsoft.com/office/powerpoint/2010/main" val="40511687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8000">
              <a:schemeClr val="accent1">
                <a:lumMod val="5000"/>
                <a:lumOff val="95000"/>
              </a:schemeClr>
            </a:gs>
            <a:gs pos="84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D1A91559-C47C-4BB0-A6B7-E8E6978B33C5}"/>
              </a:ext>
            </a:extLst>
          </p:cNvPr>
          <p:cNvGrpSpPr/>
          <p:nvPr/>
        </p:nvGrpSpPr>
        <p:grpSpPr>
          <a:xfrm>
            <a:off x="0" y="-178482"/>
            <a:ext cx="12192000" cy="992579"/>
            <a:chOff x="0" y="-170448"/>
            <a:chExt cx="12192000" cy="992579"/>
          </a:xfrm>
        </p:grpSpPr>
        <p:pic>
          <p:nvPicPr>
            <p:cNvPr id="16" name="Picture 3" descr="C:\Users\A.Utemishev\Desktop\БУКЛЕТЫ, ПАМЯТКИ\chukotka.gif">
              <a:extLst>
                <a:ext uri="{FF2B5EF4-FFF2-40B4-BE49-F238E27FC236}">
                  <a16:creationId xmlns:a16="http://schemas.microsoft.com/office/drawing/2014/main" id="{FD69E899-CBFD-45F3-BBBF-6397ACA7CE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7543"/>
              <a:ext cx="577592" cy="707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D198608-208D-435E-BB7C-2E4E6B42F9E9}"/>
                </a:ext>
              </a:extLst>
            </p:cNvPr>
            <p:cNvSpPr txBox="1"/>
            <p:nvPr/>
          </p:nvSpPr>
          <p:spPr>
            <a:xfrm>
              <a:off x="577592" y="-170448"/>
              <a:ext cx="5169348" cy="99257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endParaRPr lang="ru-RU" sz="13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sz="13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Управление по профилактике коррупционных и иных правонарушений Чукотского автономного округа</a:t>
              </a:r>
            </a:p>
            <a:p>
              <a:endParaRPr lang="ru-RU" sz="195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Rectangle 2">
              <a:extLst>
                <a:ext uri="{FF2B5EF4-FFF2-40B4-BE49-F238E27FC236}">
                  <a16:creationId xmlns:a16="http://schemas.microsoft.com/office/drawing/2014/main" id="{92255CED-1584-44F4-BC19-94F68E9E3A49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Photocopy trans="3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592" y="586521"/>
              <a:ext cx="6445060" cy="65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Rectangle 2">
              <a:extLst>
                <a:ext uri="{FF2B5EF4-FFF2-40B4-BE49-F238E27FC236}">
                  <a16:creationId xmlns:a16="http://schemas.microsoft.com/office/drawing/2014/main" id="{8DF7D7E0-5408-43A7-81E2-3FF86DD448FA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Photocopy trans="3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2652" y="0"/>
              <a:ext cx="5169348" cy="651685"/>
            </a:xfrm>
            <a:prstGeom prst="rect">
              <a:avLst/>
            </a:prstGeom>
            <a:noFill/>
            <a:ln>
              <a:noFill/>
            </a:ln>
            <a:effectLst>
              <a:outerShdw blurRad="50800" dist="50800" dir="5400000" algn="ctr" rotWithShape="0">
                <a:schemeClr val="bg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Rectangle 2">
            <a:extLst>
              <a:ext uri="{FF2B5EF4-FFF2-40B4-BE49-F238E27FC236}">
                <a16:creationId xmlns:a16="http://schemas.microsoft.com/office/drawing/2014/main" id="{E4EA0FE8-2556-41FA-B98A-6073D6EC44DA}"/>
              </a:ext>
            </a:extLst>
          </p:cNvPr>
          <p:cNvPicPr>
            <a:picLocks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 trans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08005"/>
            <a:ext cx="1219200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CD08AD8-8176-4EC3-AD9F-A46657D0597E}"/>
              </a:ext>
            </a:extLst>
          </p:cNvPr>
          <p:cNvSpPr txBox="1"/>
          <p:nvPr/>
        </p:nvSpPr>
        <p:spPr>
          <a:xfrm>
            <a:off x="6081049" y="713506"/>
            <a:ext cx="6013541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5625"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Подраздел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«Нормативные правовые и иные акты в сфере противодействия коррупции»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должен содержать список гиперссылок действующих федеральных законов, указов Президента Российской Федерации, постановлений Правительства Российской Федерации и иных нормативных правовых актов по вопросам противодействия коррупции для последовательного перехода на официальный интернет-портал правовой информации (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www.pravo.gov.ru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pPr indent="365625"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гиперссылок должен быть структурирован по видам нормативных правовых актов. </a:t>
            </a:r>
          </a:p>
          <a:p>
            <a:pPr indent="365625"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гиперссылок нормативных правовых актов и иных актов Чукотского автономного округа (локальных нормативных актов органов исполнительной власти Чукотского автономного округа) по вопросам противодействия коррупции с приложением файлов, содержащих полный текст акта. При этом гиперссылки нормативных правовых и иных актов должны содержать полное реквизиты акта, в том числе наименование органа, принявшего акт, дату принятия, номер, название. Акты размещаются в одном из следующем форматов: .DOC, .DOCX, .RTF, .PDF). </a:t>
            </a:r>
          </a:p>
          <a:p>
            <a:pPr indent="365625"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A927E13-6A5A-40BC-BD48-7DFE1A4D2AED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6964" t="8155" r="34217" b="12966"/>
          <a:stretch/>
        </p:blipFill>
        <p:spPr>
          <a:xfrm>
            <a:off x="36140" y="814097"/>
            <a:ext cx="6013541" cy="5465416"/>
          </a:xfrm>
          <a:prstGeom prst="rect">
            <a:avLst/>
          </a:prstGeom>
        </p:spPr>
      </p:pic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DAFBEBA7-AE47-420F-9886-C0913C4B788F}"/>
              </a:ext>
            </a:extLst>
          </p:cNvPr>
          <p:cNvSpPr/>
          <p:nvPr/>
        </p:nvSpPr>
        <p:spPr>
          <a:xfrm>
            <a:off x="288796" y="2534359"/>
            <a:ext cx="2035304" cy="230774"/>
          </a:xfrm>
          <a:prstGeom prst="round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63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4C307C15-917A-40F7-A5D8-81413F300F29}"/>
              </a:ext>
            </a:extLst>
          </p:cNvPr>
          <p:cNvSpPr/>
          <p:nvPr/>
        </p:nvSpPr>
        <p:spPr>
          <a:xfrm>
            <a:off x="215338" y="5296988"/>
            <a:ext cx="2108761" cy="230774"/>
          </a:xfrm>
          <a:prstGeom prst="round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63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01A618-DA5E-413C-A53B-2D9163710700}"/>
              </a:ext>
            </a:extLst>
          </p:cNvPr>
          <p:cNvSpPr txBox="1"/>
          <p:nvPr/>
        </p:nvSpPr>
        <p:spPr>
          <a:xfrm>
            <a:off x="8109875" y="133141"/>
            <a:ext cx="3193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Приказа № 530н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8B2286-A37F-4E79-8177-9B551920C19C}"/>
              </a:ext>
            </a:extLst>
          </p:cNvPr>
          <p:cNvSpPr txBox="1"/>
          <p:nvPr/>
        </p:nvSpPr>
        <p:spPr>
          <a:xfrm>
            <a:off x="6142320" y="5527762"/>
            <a:ext cx="58343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ВАЖНО!</a:t>
            </a:r>
          </a:p>
          <a:p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Приказом 530н предусмотрено размещение нормативных и иных актов в действующей редакции.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45044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8000">
              <a:schemeClr val="accent1">
                <a:lumMod val="5000"/>
                <a:lumOff val="95000"/>
              </a:schemeClr>
            </a:gs>
            <a:gs pos="84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05B80973-84FB-4003-8AEA-4BF7097721B6}"/>
              </a:ext>
            </a:extLst>
          </p:cNvPr>
          <p:cNvGrpSpPr/>
          <p:nvPr/>
        </p:nvGrpSpPr>
        <p:grpSpPr>
          <a:xfrm>
            <a:off x="0" y="-185257"/>
            <a:ext cx="12192000" cy="992579"/>
            <a:chOff x="0" y="-170448"/>
            <a:chExt cx="12192000" cy="992579"/>
          </a:xfrm>
        </p:grpSpPr>
        <p:pic>
          <p:nvPicPr>
            <p:cNvPr id="19" name="Picture 3" descr="C:\Users\A.Utemishev\Desktop\БУКЛЕТЫ, ПАМЯТКИ\chukotka.gif">
              <a:extLst>
                <a:ext uri="{FF2B5EF4-FFF2-40B4-BE49-F238E27FC236}">
                  <a16:creationId xmlns:a16="http://schemas.microsoft.com/office/drawing/2014/main" id="{B5C9812F-4B53-4843-8956-48B0211538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7543"/>
              <a:ext cx="577592" cy="707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7B821CD-DAA4-4020-827F-89D3F0B594D1}"/>
                </a:ext>
              </a:extLst>
            </p:cNvPr>
            <p:cNvSpPr txBox="1"/>
            <p:nvPr/>
          </p:nvSpPr>
          <p:spPr>
            <a:xfrm>
              <a:off x="577592" y="-170448"/>
              <a:ext cx="5169348" cy="99257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endParaRPr lang="ru-RU" sz="13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sz="13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Управление по профилактике коррупционных и иных правонарушений Чукотского автономного округа</a:t>
              </a:r>
            </a:p>
            <a:p>
              <a:endParaRPr lang="ru-RU" sz="195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1" name="Rectangle 2">
              <a:extLst>
                <a:ext uri="{FF2B5EF4-FFF2-40B4-BE49-F238E27FC236}">
                  <a16:creationId xmlns:a16="http://schemas.microsoft.com/office/drawing/2014/main" id="{6F5A9AAB-E829-475D-9C4C-04B238D1BE47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hotocopy trans="3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592" y="586521"/>
              <a:ext cx="6445060" cy="65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Rectangle 2">
              <a:extLst>
                <a:ext uri="{FF2B5EF4-FFF2-40B4-BE49-F238E27FC236}">
                  <a16:creationId xmlns:a16="http://schemas.microsoft.com/office/drawing/2014/main" id="{804620D1-1FA9-40B9-A9B4-DD4E4C0E04E7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hotocopy trans="3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2652" y="0"/>
              <a:ext cx="5169348" cy="651685"/>
            </a:xfrm>
            <a:prstGeom prst="rect">
              <a:avLst/>
            </a:prstGeom>
            <a:noFill/>
            <a:ln>
              <a:noFill/>
            </a:ln>
            <a:effectLst>
              <a:outerShdw blurRad="50800" dist="50800" dir="5400000" algn="ctr" rotWithShape="0">
                <a:schemeClr val="bg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Rectangle 2">
            <a:extLst>
              <a:ext uri="{FF2B5EF4-FFF2-40B4-BE49-F238E27FC236}">
                <a16:creationId xmlns:a16="http://schemas.microsoft.com/office/drawing/2014/main" id="{E4EA0FE8-2556-41FA-B98A-6073D6EC44DA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trans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08005"/>
            <a:ext cx="1219200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750A3F58-F354-427A-B00B-FDF75C7F5DF5}"/>
              </a:ext>
            </a:extLst>
          </p:cNvPr>
          <p:cNvGrpSpPr/>
          <p:nvPr/>
        </p:nvGrpSpPr>
        <p:grpSpPr>
          <a:xfrm>
            <a:off x="177518" y="847563"/>
            <a:ext cx="5461282" cy="5612660"/>
            <a:chOff x="1177643" y="1146734"/>
            <a:chExt cx="4684163" cy="4745975"/>
          </a:xfrm>
        </p:grpSpPr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0B938833-70F6-4018-B50D-A11856F582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17040" t="8245" r="34216" b="4299"/>
            <a:stretch/>
          </p:blipFill>
          <p:spPr>
            <a:xfrm>
              <a:off x="1177643" y="1146734"/>
              <a:ext cx="4684163" cy="4745975"/>
            </a:xfrm>
            <a:prstGeom prst="rect">
              <a:avLst/>
            </a:prstGeom>
          </p:spPr>
        </p:pic>
        <p:sp>
          <p:nvSpPr>
            <p:cNvPr id="9" name="Прямоугольник: скругленные углы 8">
              <a:extLst>
                <a:ext uri="{FF2B5EF4-FFF2-40B4-BE49-F238E27FC236}">
                  <a16:creationId xmlns:a16="http://schemas.microsoft.com/office/drawing/2014/main" id="{DAFBEBA7-AE47-420F-9886-C0913C4B788F}"/>
                </a:ext>
              </a:extLst>
            </p:cNvPr>
            <p:cNvSpPr/>
            <p:nvPr/>
          </p:nvSpPr>
          <p:spPr>
            <a:xfrm>
              <a:off x="1372389" y="2418244"/>
              <a:ext cx="1572779" cy="158689"/>
            </a:xfrm>
            <a:prstGeom prst="roundRect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463"/>
            </a:p>
          </p:txBody>
        </p:sp>
        <p:sp>
          <p:nvSpPr>
            <p:cNvPr id="12" name="Прямоугольник: скругленные углы 11">
              <a:extLst>
                <a:ext uri="{FF2B5EF4-FFF2-40B4-BE49-F238E27FC236}">
                  <a16:creationId xmlns:a16="http://schemas.microsoft.com/office/drawing/2014/main" id="{A3F01018-4D12-4C31-9D00-5B2138ACCE3A}"/>
                </a:ext>
              </a:extLst>
            </p:cNvPr>
            <p:cNvSpPr/>
            <p:nvPr/>
          </p:nvSpPr>
          <p:spPr>
            <a:xfrm>
              <a:off x="1376271" y="3519722"/>
              <a:ext cx="2430030" cy="158689"/>
            </a:xfrm>
            <a:prstGeom prst="roundRect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463"/>
            </a:p>
          </p:txBody>
        </p:sp>
        <p:sp>
          <p:nvSpPr>
            <p:cNvPr id="15" name="Прямоугольник: скругленные углы 14">
              <a:extLst>
                <a:ext uri="{FF2B5EF4-FFF2-40B4-BE49-F238E27FC236}">
                  <a16:creationId xmlns:a16="http://schemas.microsoft.com/office/drawing/2014/main" id="{7510C83F-0562-4E6B-823E-E23854097488}"/>
                </a:ext>
              </a:extLst>
            </p:cNvPr>
            <p:cNvSpPr/>
            <p:nvPr/>
          </p:nvSpPr>
          <p:spPr>
            <a:xfrm>
              <a:off x="1377378" y="5310887"/>
              <a:ext cx="2340146" cy="158689"/>
            </a:xfrm>
            <a:prstGeom prst="roundRect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463"/>
            </a:p>
          </p:txBody>
        </p:sp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6DCC0EA3-2530-43FF-8E36-8F56FECA4605}"/>
              </a:ext>
            </a:extLst>
          </p:cNvPr>
          <p:cNvGrpSpPr/>
          <p:nvPr/>
        </p:nvGrpSpPr>
        <p:grpSpPr>
          <a:xfrm>
            <a:off x="5746940" y="847563"/>
            <a:ext cx="5902135" cy="5612659"/>
            <a:chOff x="5939871" y="1083076"/>
            <a:chExt cx="5027164" cy="5073466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89DA8D12-191B-4D71-9468-CAEF471F6A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17185" t="8414" r="34393" b="3831"/>
            <a:stretch/>
          </p:blipFill>
          <p:spPr>
            <a:xfrm>
              <a:off x="5939871" y="1083076"/>
              <a:ext cx="5027164" cy="5073466"/>
            </a:xfrm>
            <a:prstGeom prst="rect">
              <a:avLst/>
            </a:prstGeom>
          </p:spPr>
        </p:pic>
        <p:sp>
          <p:nvSpPr>
            <p:cNvPr id="16" name="Прямоугольник: скругленные углы 15">
              <a:extLst>
                <a:ext uri="{FF2B5EF4-FFF2-40B4-BE49-F238E27FC236}">
                  <a16:creationId xmlns:a16="http://schemas.microsoft.com/office/drawing/2014/main" id="{BE849C7C-1275-44D1-80CA-B54E2FE7B52D}"/>
                </a:ext>
              </a:extLst>
            </p:cNvPr>
            <p:cNvSpPr/>
            <p:nvPr/>
          </p:nvSpPr>
          <p:spPr>
            <a:xfrm>
              <a:off x="6096000" y="3373937"/>
              <a:ext cx="2504243" cy="168252"/>
            </a:xfrm>
            <a:prstGeom prst="roundRect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463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77DA7221-0D44-42E2-910C-7AC5D991629A}"/>
              </a:ext>
            </a:extLst>
          </p:cNvPr>
          <p:cNvSpPr txBox="1"/>
          <p:nvPr/>
        </p:nvSpPr>
        <p:spPr>
          <a:xfrm>
            <a:off x="8010671" y="126366"/>
            <a:ext cx="3193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Приказа № 530н</a:t>
            </a:r>
          </a:p>
        </p:txBody>
      </p:sp>
    </p:spTree>
    <p:extLst>
      <p:ext uri="{BB962C8B-B14F-4D97-AF65-F5344CB8AC3E}">
        <p14:creationId xmlns:p14="http://schemas.microsoft.com/office/powerpoint/2010/main" val="848109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8000">
              <a:schemeClr val="accent1">
                <a:lumMod val="5000"/>
                <a:lumOff val="95000"/>
              </a:schemeClr>
            </a:gs>
            <a:gs pos="84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05B80973-84FB-4003-8AEA-4BF7097721B6}"/>
              </a:ext>
            </a:extLst>
          </p:cNvPr>
          <p:cNvGrpSpPr/>
          <p:nvPr/>
        </p:nvGrpSpPr>
        <p:grpSpPr>
          <a:xfrm>
            <a:off x="0" y="-185257"/>
            <a:ext cx="12192000" cy="992579"/>
            <a:chOff x="0" y="-170448"/>
            <a:chExt cx="12192000" cy="992579"/>
          </a:xfrm>
        </p:grpSpPr>
        <p:pic>
          <p:nvPicPr>
            <p:cNvPr id="19" name="Picture 3" descr="C:\Users\A.Utemishev\Desktop\БУКЛЕТЫ, ПАМЯТКИ\chukotka.gif">
              <a:extLst>
                <a:ext uri="{FF2B5EF4-FFF2-40B4-BE49-F238E27FC236}">
                  <a16:creationId xmlns:a16="http://schemas.microsoft.com/office/drawing/2014/main" id="{B5C9812F-4B53-4843-8956-48B0211538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7543"/>
              <a:ext cx="577592" cy="707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7B821CD-DAA4-4020-827F-89D3F0B594D1}"/>
                </a:ext>
              </a:extLst>
            </p:cNvPr>
            <p:cNvSpPr txBox="1"/>
            <p:nvPr/>
          </p:nvSpPr>
          <p:spPr>
            <a:xfrm>
              <a:off x="577592" y="-170448"/>
              <a:ext cx="5169348" cy="99257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endParaRPr lang="ru-RU" sz="13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sz="13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Управление по профилактике коррупционных и иных правонарушений Чукотского автономного округа</a:t>
              </a:r>
            </a:p>
            <a:p>
              <a:endParaRPr lang="ru-RU" sz="195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1" name="Rectangle 2">
              <a:extLst>
                <a:ext uri="{FF2B5EF4-FFF2-40B4-BE49-F238E27FC236}">
                  <a16:creationId xmlns:a16="http://schemas.microsoft.com/office/drawing/2014/main" id="{6F5A9AAB-E829-475D-9C4C-04B238D1BE47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hotocopy trans="3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592" y="586521"/>
              <a:ext cx="6445060" cy="65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Rectangle 2">
              <a:extLst>
                <a:ext uri="{FF2B5EF4-FFF2-40B4-BE49-F238E27FC236}">
                  <a16:creationId xmlns:a16="http://schemas.microsoft.com/office/drawing/2014/main" id="{804620D1-1FA9-40B9-A9B4-DD4E4C0E04E7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hotocopy trans="3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2652" y="0"/>
              <a:ext cx="5169348" cy="651685"/>
            </a:xfrm>
            <a:prstGeom prst="rect">
              <a:avLst/>
            </a:prstGeom>
            <a:noFill/>
            <a:ln>
              <a:noFill/>
            </a:ln>
            <a:effectLst>
              <a:outerShdw blurRad="50800" dist="50800" dir="5400000" algn="ctr" rotWithShape="0">
                <a:schemeClr val="bg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Rectangle 2">
            <a:extLst>
              <a:ext uri="{FF2B5EF4-FFF2-40B4-BE49-F238E27FC236}">
                <a16:creationId xmlns:a16="http://schemas.microsoft.com/office/drawing/2014/main" id="{E4EA0FE8-2556-41FA-B98A-6073D6EC44DA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trans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08005"/>
            <a:ext cx="1219200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7DA7221-0D44-42E2-910C-7AC5D991629A}"/>
              </a:ext>
            </a:extLst>
          </p:cNvPr>
          <p:cNvSpPr txBox="1"/>
          <p:nvPr/>
        </p:nvSpPr>
        <p:spPr>
          <a:xfrm>
            <a:off x="8010671" y="126366"/>
            <a:ext cx="3193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Приказа № 530н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55A21E6-D2E2-411E-A50E-0674C384285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6238" t="13830" r="33665" b="26084"/>
          <a:stretch/>
        </p:blipFill>
        <p:spPr>
          <a:xfrm>
            <a:off x="480920" y="1075710"/>
            <a:ext cx="6976324" cy="470657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35CB764-2BDD-4D7E-8843-ADDC34F02EC9}"/>
              </a:ext>
            </a:extLst>
          </p:cNvPr>
          <p:cNvSpPr txBox="1"/>
          <p:nvPr/>
        </p:nvSpPr>
        <p:spPr>
          <a:xfrm>
            <a:off x="7628907" y="1075710"/>
            <a:ext cx="396533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Подраздел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«Антикоррупционная экспертиза»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содержит гиперссылку, перекрёстную с гиперссылкой, при переходе по которой осуществляется доступ к официальному сайту (подразделу сайта), созданному для размещения информации о подготовке органом исполнительной власти или органом местного самоуправления Чукотского автономного округа проектов нормативных правовых актов и результатах их антикоррупционной экспертизы 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www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regulation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gov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3160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8000">
              <a:schemeClr val="accent1">
                <a:lumMod val="5000"/>
                <a:lumOff val="95000"/>
              </a:schemeClr>
            </a:gs>
            <a:gs pos="84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C9C86E1B-5CE4-4B12-AFC3-5AE56B0BFDA9}"/>
              </a:ext>
            </a:extLst>
          </p:cNvPr>
          <p:cNvGrpSpPr/>
          <p:nvPr/>
        </p:nvGrpSpPr>
        <p:grpSpPr>
          <a:xfrm>
            <a:off x="0" y="-185257"/>
            <a:ext cx="12192000" cy="992579"/>
            <a:chOff x="0" y="-170448"/>
            <a:chExt cx="12192000" cy="992579"/>
          </a:xfrm>
        </p:grpSpPr>
        <p:pic>
          <p:nvPicPr>
            <p:cNvPr id="11" name="Picture 3" descr="C:\Users\A.Utemishev\Desktop\БУКЛЕТЫ, ПАМЯТКИ\chukotka.gif">
              <a:extLst>
                <a:ext uri="{FF2B5EF4-FFF2-40B4-BE49-F238E27FC236}">
                  <a16:creationId xmlns:a16="http://schemas.microsoft.com/office/drawing/2014/main" id="{66D1CA70-B544-4CF2-B88B-BD9BA06069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7543"/>
              <a:ext cx="577592" cy="707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1999E81-051D-495B-8D0B-11C9529D21F2}"/>
                </a:ext>
              </a:extLst>
            </p:cNvPr>
            <p:cNvSpPr txBox="1"/>
            <p:nvPr/>
          </p:nvSpPr>
          <p:spPr>
            <a:xfrm>
              <a:off x="577592" y="-170448"/>
              <a:ext cx="5169348" cy="99257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endParaRPr lang="ru-RU" sz="13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sz="13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Управление по профилактике коррупционных и иных правонарушений Чукотского автономного округа</a:t>
              </a:r>
            </a:p>
            <a:p>
              <a:endParaRPr lang="ru-RU" sz="195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6" name="Rectangle 2">
              <a:extLst>
                <a:ext uri="{FF2B5EF4-FFF2-40B4-BE49-F238E27FC236}">
                  <a16:creationId xmlns:a16="http://schemas.microsoft.com/office/drawing/2014/main" id="{93D51B6E-E6AD-42E3-809C-E7E8FB5B2486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hotocopy trans="3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592" y="586521"/>
              <a:ext cx="6445060" cy="65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Rectangle 2">
              <a:extLst>
                <a:ext uri="{FF2B5EF4-FFF2-40B4-BE49-F238E27FC236}">
                  <a16:creationId xmlns:a16="http://schemas.microsoft.com/office/drawing/2014/main" id="{B04FB8D4-B5D1-4D39-9223-E96FEE003D09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hotocopy trans="3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2652" y="0"/>
              <a:ext cx="5169348" cy="651685"/>
            </a:xfrm>
            <a:prstGeom prst="rect">
              <a:avLst/>
            </a:prstGeom>
            <a:noFill/>
            <a:ln>
              <a:noFill/>
            </a:ln>
            <a:effectLst>
              <a:outerShdw blurRad="50800" dist="50800" dir="5400000" algn="ctr" rotWithShape="0">
                <a:schemeClr val="bg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Rectangle 2">
            <a:extLst>
              <a:ext uri="{FF2B5EF4-FFF2-40B4-BE49-F238E27FC236}">
                <a16:creationId xmlns:a16="http://schemas.microsoft.com/office/drawing/2014/main" id="{E4EA0FE8-2556-41FA-B98A-6073D6EC44DA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trans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08006"/>
            <a:ext cx="1219200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CD08AD8-8176-4EC3-AD9F-A46657D0597E}"/>
              </a:ext>
            </a:extLst>
          </p:cNvPr>
          <p:cNvSpPr txBox="1"/>
          <p:nvPr/>
        </p:nvSpPr>
        <p:spPr>
          <a:xfrm>
            <a:off x="5224091" y="1393843"/>
            <a:ext cx="623448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5625"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подразделе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«Методические материалы»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должны быть размещены  как методические материалы по вопросам противодействия коррупции, самостоятельно разработанные органами власти, так и гиперссылка для последовательного перехода к методическим материалам, одобренным президиумом Совета при Президенте Российской Федерации по противодействию коррупции, методическим рекомендациям, обзорам, разъяснениям и иным документам, подготовленным Минтрудом России и размещённым на его официальном сайте (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www.rosmintrud.ru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indent="365625"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5625"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Предлагаем размещать методические рекомендации, буклеты и памятки, подготовленные Управлением по профилактике коррупционных и иных правонарушений Чукотского автономного округа.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1E169E4-2C3D-43D4-9549-D13FE2E29B3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2063" t="9709" r="36069" b="4478"/>
          <a:stretch/>
        </p:blipFill>
        <p:spPr>
          <a:xfrm>
            <a:off x="130752" y="796929"/>
            <a:ext cx="4927023" cy="568025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66A0E90-3DCE-4916-87DD-372F8DAF36A6}"/>
              </a:ext>
            </a:extLst>
          </p:cNvPr>
          <p:cNvSpPr txBox="1"/>
          <p:nvPr/>
        </p:nvSpPr>
        <p:spPr>
          <a:xfrm>
            <a:off x="8010671" y="126366"/>
            <a:ext cx="3193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Приказа № 530н</a:t>
            </a:r>
          </a:p>
        </p:txBody>
      </p:sp>
    </p:spTree>
    <p:extLst>
      <p:ext uri="{BB962C8B-B14F-4D97-AF65-F5344CB8AC3E}">
        <p14:creationId xmlns:p14="http://schemas.microsoft.com/office/powerpoint/2010/main" val="35246309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8000">
              <a:schemeClr val="accent1">
                <a:lumMod val="5000"/>
                <a:lumOff val="95000"/>
              </a:schemeClr>
            </a:gs>
            <a:gs pos="84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79A47A2D-BA9E-429E-A8CA-F48CC4DD8F11}"/>
              </a:ext>
            </a:extLst>
          </p:cNvPr>
          <p:cNvGrpSpPr/>
          <p:nvPr/>
        </p:nvGrpSpPr>
        <p:grpSpPr>
          <a:xfrm>
            <a:off x="0" y="-185257"/>
            <a:ext cx="12192000" cy="992579"/>
            <a:chOff x="0" y="-170448"/>
            <a:chExt cx="12192000" cy="992579"/>
          </a:xfrm>
        </p:grpSpPr>
        <p:pic>
          <p:nvPicPr>
            <p:cNvPr id="12" name="Picture 3" descr="C:\Users\A.Utemishev\Desktop\БУКЛЕТЫ, ПАМЯТКИ\chukotka.gif">
              <a:extLst>
                <a:ext uri="{FF2B5EF4-FFF2-40B4-BE49-F238E27FC236}">
                  <a16:creationId xmlns:a16="http://schemas.microsoft.com/office/drawing/2014/main" id="{73A11F2B-8C7E-42E1-99D0-DFAF6B331E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7543"/>
              <a:ext cx="577592" cy="707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FE6A98C-674B-4182-9E4E-5BA9B59AAA91}"/>
                </a:ext>
              </a:extLst>
            </p:cNvPr>
            <p:cNvSpPr txBox="1"/>
            <p:nvPr/>
          </p:nvSpPr>
          <p:spPr>
            <a:xfrm>
              <a:off x="577592" y="-170448"/>
              <a:ext cx="5169348" cy="99257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endParaRPr lang="ru-RU" sz="13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sz="13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Управление по профилактике коррупционных и иных правонарушений Чукотского автономного округа</a:t>
              </a:r>
            </a:p>
            <a:p>
              <a:endParaRPr lang="ru-RU" sz="195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6" name="Rectangle 2">
              <a:extLst>
                <a:ext uri="{FF2B5EF4-FFF2-40B4-BE49-F238E27FC236}">
                  <a16:creationId xmlns:a16="http://schemas.microsoft.com/office/drawing/2014/main" id="{32881B40-CC32-4790-8544-34E7833BC059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hotocopy trans="3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592" y="586521"/>
              <a:ext cx="6445060" cy="65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Rectangle 2">
              <a:extLst>
                <a:ext uri="{FF2B5EF4-FFF2-40B4-BE49-F238E27FC236}">
                  <a16:creationId xmlns:a16="http://schemas.microsoft.com/office/drawing/2014/main" id="{557D65A7-65BF-4F6E-80C8-7C642C2413F3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hotocopy trans="3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2652" y="0"/>
              <a:ext cx="5169348" cy="651685"/>
            </a:xfrm>
            <a:prstGeom prst="rect">
              <a:avLst/>
            </a:prstGeom>
            <a:noFill/>
            <a:ln>
              <a:noFill/>
            </a:ln>
            <a:effectLst>
              <a:outerShdw blurRad="50800" dist="50800" dir="5400000" algn="ctr" rotWithShape="0">
                <a:schemeClr val="bg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Rectangle 2">
            <a:extLst>
              <a:ext uri="{FF2B5EF4-FFF2-40B4-BE49-F238E27FC236}">
                <a16:creationId xmlns:a16="http://schemas.microsoft.com/office/drawing/2014/main" id="{E4EA0FE8-2556-41FA-B98A-6073D6EC44DA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trans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08006"/>
            <a:ext cx="1219200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CD08AD8-8176-4EC3-AD9F-A46657D0597E}"/>
              </a:ext>
            </a:extLst>
          </p:cNvPr>
          <p:cNvSpPr txBox="1"/>
          <p:nvPr/>
        </p:nvSpPr>
        <p:spPr>
          <a:xfrm>
            <a:off x="5434130" y="1116341"/>
            <a:ext cx="653879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5625" algn="just"/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Подраздел 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«Формы документов, связанных с противодействием коррупции, для заполнения»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обеспечивает доступ к списку гиперссылок форм обращений, уведомлений, заявлений, заполняемых гражданами, лицами, государственной гражданской и муниципальной службы Чукотского автономного округа, служащими (работниками) в рамках реализации законодательства о противодействии коррупции. </a:t>
            </a: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5625" algn="just"/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5625" algn="just"/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документов для заполнения размещаются в виде электронной формы с возможностью заполнения соответствующих полей и последующей выгрузки в файл в одном или нескольких из следующих форматов: .DOC, .DOCX, .RTF. PDF. – или в виде приложенных файлов. </a:t>
            </a:r>
          </a:p>
          <a:p>
            <a:pPr indent="365625" algn="just"/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5625" algn="just"/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данный подраздел должен содержать гиперссылку, перекрестную с гиперссылкой, при переходе по которой осуществляется доступ к специальному программного обеспечению «Справки БК», размещенному на официальном сайте Президента РФ или на официальном сайте государственной информационной системы в области государственной службы. 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7DF2E770-2323-4D09-B1A2-B92FAD6CDB62}"/>
              </a:ext>
            </a:extLst>
          </p:cNvPr>
          <p:cNvGrpSpPr/>
          <p:nvPr/>
        </p:nvGrpSpPr>
        <p:grpSpPr>
          <a:xfrm>
            <a:off x="219075" y="832608"/>
            <a:ext cx="5086784" cy="5479665"/>
            <a:chOff x="1387541" y="1028341"/>
            <a:chExt cx="4375518" cy="5179961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2C4DAF46-CE16-4264-94E2-44783083F0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23592" t="12275" r="37525" b="5890"/>
            <a:stretch/>
          </p:blipFill>
          <p:spPr>
            <a:xfrm>
              <a:off x="1387541" y="1028341"/>
              <a:ext cx="4375518" cy="5179961"/>
            </a:xfrm>
            <a:prstGeom prst="rect">
              <a:avLst/>
            </a:prstGeom>
          </p:spPr>
        </p:pic>
        <p:sp>
          <p:nvSpPr>
            <p:cNvPr id="9" name="Прямоугольник: скругленные углы 8">
              <a:extLst>
                <a:ext uri="{FF2B5EF4-FFF2-40B4-BE49-F238E27FC236}">
                  <a16:creationId xmlns:a16="http://schemas.microsoft.com/office/drawing/2014/main" id="{458924FC-991C-4B39-BB62-F5C443F06585}"/>
                </a:ext>
              </a:extLst>
            </p:cNvPr>
            <p:cNvSpPr/>
            <p:nvPr/>
          </p:nvSpPr>
          <p:spPr>
            <a:xfrm>
              <a:off x="1497876" y="1591173"/>
              <a:ext cx="4101714" cy="399699"/>
            </a:xfrm>
            <a:prstGeom prst="roundRect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463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86A217DF-70E3-45E9-88D5-7C1151ADC054}"/>
              </a:ext>
            </a:extLst>
          </p:cNvPr>
          <p:cNvSpPr txBox="1"/>
          <p:nvPr/>
        </p:nvSpPr>
        <p:spPr>
          <a:xfrm>
            <a:off x="8010671" y="126366"/>
            <a:ext cx="3193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Приказа № 530н</a:t>
            </a:r>
          </a:p>
        </p:txBody>
      </p:sp>
    </p:spTree>
    <p:extLst>
      <p:ext uri="{BB962C8B-B14F-4D97-AF65-F5344CB8AC3E}">
        <p14:creationId xmlns:p14="http://schemas.microsoft.com/office/powerpoint/2010/main" val="34075527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8000">
              <a:schemeClr val="accent1">
                <a:lumMod val="5000"/>
                <a:lumOff val="95000"/>
              </a:schemeClr>
            </a:gs>
            <a:gs pos="84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24E27AAA-D32E-4591-ADBB-C99F19008585}"/>
              </a:ext>
            </a:extLst>
          </p:cNvPr>
          <p:cNvGrpSpPr/>
          <p:nvPr/>
        </p:nvGrpSpPr>
        <p:grpSpPr>
          <a:xfrm>
            <a:off x="0" y="-185257"/>
            <a:ext cx="12192000" cy="992579"/>
            <a:chOff x="0" y="-170448"/>
            <a:chExt cx="12192000" cy="992579"/>
          </a:xfrm>
        </p:grpSpPr>
        <p:pic>
          <p:nvPicPr>
            <p:cNvPr id="12" name="Picture 3" descr="C:\Users\A.Utemishev\Desktop\БУКЛЕТЫ, ПАМЯТКИ\chukotka.gif">
              <a:extLst>
                <a:ext uri="{FF2B5EF4-FFF2-40B4-BE49-F238E27FC236}">
                  <a16:creationId xmlns:a16="http://schemas.microsoft.com/office/drawing/2014/main" id="{2775A0CF-C945-4BDC-B708-0D41886DF7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7543"/>
              <a:ext cx="577592" cy="707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3809CFD-061F-49BD-A8A4-08DB878D08E6}"/>
                </a:ext>
              </a:extLst>
            </p:cNvPr>
            <p:cNvSpPr txBox="1"/>
            <p:nvPr/>
          </p:nvSpPr>
          <p:spPr>
            <a:xfrm>
              <a:off x="577592" y="-170448"/>
              <a:ext cx="5169348" cy="99257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endParaRPr lang="ru-RU" sz="13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sz="13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Управление по профилактике коррупционных и иных правонарушений Чукотского автономного округа</a:t>
              </a:r>
            </a:p>
            <a:p>
              <a:endParaRPr lang="ru-RU" sz="195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6" name="Rectangle 2">
              <a:extLst>
                <a:ext uri="{FF2B5EF4-FFF2-40B4-BE49-F238E27FC236}">
                  <a16:creationId xmlns:a16="http://schemas.microsoft.com/office/drawing/2014/main" id="{0B6FB7B5-4AB8-4AC6-A0F9-6DF82C8B0CB9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hotocopy trans="3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592" y="586521"/>
              <a:ext cx="6445060" cy="65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Rectangle 2">
              <a:extLst>
                <a:ext uri="{FF2B5EF4-FFF2-40B4-BE49-F238E27FC236}">
                  <a16:creationId xmlns:a16="http://schemas.microsoft.com/office/drawing/2014/main" id="{B4386304-5F22-4F04-A311-13B329927725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hotocopy trans="3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2652" y="0"/>
              <a:ext cx="5169348" cy="651685"/>
            </a:xfrm>
            <a:prstGeom prst="rect">
              <a:avLst/>
            </a:prstGeom>
            <a:noFill/>
            <a:ln>
              <a:noFill/>
            </a:ln>
            <a:effectLst>
              <a:outerShdw blurRad="50800" dist="50800" dir="5400000" algn="ctr" rotWithShape="0">
                <a:schemeClr val="bg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Rectangle 2">
            <a:extLst>
              <a:ext uri="{FF2B5EF4-FFF2-40B4-BE49-F238E27FC236}">
                <a16:creationId xmlns:a16="http://schemas.microsoft.com/office/drawing/2014/main" id="{E4EA0FE8-2556-41FA-B98A-6073D6EC44DA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trans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08006"/>
            <a:ext cx="1219200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CD08AD8-8176-4EC3-AD9F-A46657D0597E}"/>
              </a:ext>
            </a:extLst>
          </p:cNvPr>
          <p:cNvSpPr txBox="1"/>
          <p:nvPr/>
        </p:nvSpPr>
        <p:spPr>
          <a:xfrm>
            <a:off x="176213" y="782562"/>
            <a:ext cx="118395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5625"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Подраздел «Сведения о доходах, расходах, об имуществе и обязательствах имущественного характера» обеспечивает доступ к сведениям о доходах, расходах, об имуществе и обязательствах имущественного характера, отдельных категорий лиц и членов их семей на официальных сайтах органов власти. </a:t>
            </a:r>
          </a:p>
          <a:p>
            <a:pPr indent="365625"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2023 году в соответствии с подпунктом «ж» пункта 1 Указа Президента Российской Федерации от 29 декабря 2022 года № 968 в период проведения СВО и впредь до издания соответствующих нормативных правовых актов Российской Федерации, размещение сведений на официальных сайтах органов публичной власти и организаций в сети «Интернет» не осуществляется. 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89FCD286-DF76-47A8-9B7A-203D1B61B3CA}"/>
              </a:ext>
            </a:extLst>
          </p:cNvPr>
          <p:cNvGrpSpPr/>
          <p:nvPr/>
        </p:nvGrpSpPr>
        <p:grpSpPr>
          <a:xfrm>
            <a:off x="2277039" y="2388092"/>
            <a:ext cx="6695511" cy="4124805"/>
            <a:chOff x="1438839" y="1110457"/>
            <a:chExt cx="4228106" cy="2721786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5F66624A-77A4-4839-AD9C-10EECDF81D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23154" t="8673" r="37161" b="45911"/>
            <a:stretch/>
          </p:blipFill>
          <p:spPr>
            <a:xfrm>
              <a:off x="1438839" y="1110457"/>
              <a:ext cx="4228106" cy="2721786"/>
            </a:xfrm>
            <a:prstGeom prst="rect">
              <a:avLst/>
            </a:prstGeom>
          </p:spPr>
        </p:pic>
        <p:sp>
          <p:nvSpPr>
            <p:cNvPr id="9" name="Прямоугольник: скругленные углы 8">
              <a:extLst>
                <a:ext uri="{FF2B5EF4-FFF2-40B4-BE49-F238E27FC236}">
                  <a16:creationId xmlns:a16="http://schemas.microsoft.com/office/drawing/2014/main" id="{AD9689D8-5E70-4B61-89F5-847FFAC45631}"/>
                </a:ext>
              </a:extLst>
            </p:cNvPr>
            <p:cNvSpPr/>
            <p:nvPr/>
          </p:nvSpPr>
          <p:spPr>
            <a:xfrm>
              <a:off x="1612726" y="1695708"/>
              <a:ext cx="3880333" cy="718975"/>
            </a:xfrm>
            <a:prstGeom prst="roundRect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463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FAC4B3CE-CBD8-4F47-BD63-FEE571176679}"/>
              </a:ext>
            </a:extLst>
          </p:cNvPr>
          <p:cNvSpPr txBox="1"/>
          <p:nvPr/>
        </p:nvSpPr>
        <p:spPr>
          <a:xfrm>
            <a:off x="8010671" y="126366"/>
            <a:ext cx="3193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Приказа № 530н</a:t>
            </a:r>
          </a:p>
        </p:txBody>
      </p:sp>
    </p:spTree>
    <p:extLst>
      <p:ext uri="{BB962C8B-B14F-4D97-AF65-F5344CB8AC3E}">
        <p14:creationId xmlns:p14="http://schemas.microsoft.com/office/powerpoint/2010/main" val="15450730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8000">
              <a:schemeClr val="accent1">
                <a:lumMod val="5000"/>
                <a:lumOff val="95000"/>
              </a:schemeClr>
            </a:gs>
            <a:gs pos="84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547C9AA7-09A2-4150-9E5F-23A70882907A}"/>
              </a:ext>
            </a:extLst>
          </p:cNvPr>
          <p:cNvGrpSpPr/>
          <p:nvPr/>
        </p:nvGrpSpPr>
        <p:grpSpPr>
          <a:xfrm>
            <a:off x="0" y="-185257"/>
            <a:ext cx="12192000" cy="992579"/>
            <a:chOff x="0" y="-170448"/>
            <a:chExt cx="12192000" cy="992579"/>
          </a:xfrm>
        </p:grpSpPr>
        <p:pic>
          <p:nvPicPr>
            <p:cNvPr id="12" name="Picture 3" descr="C:\Users\A.Utemishev\Desktop\БУКЛЕТЫ, ПАМЯТКИ\chukotka.gif">
              <a:extLst>
                <a:ext uri="{FF2B5EF4-FFF2-40B4-BE49-F238E27FC236}">
                  <a16:creationId xmlns:a16="http://schemas.microsoft.com/office/drawing/2014/main" id="{8BEAC10C-A30D-415B-9CBF-CA5E54FAFB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7543"/>
              <a:ext cx="577592" cy="707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3650078-5853-47D8-ABB5-D8002F5736B9}"/>
                </a:ext>
              </a:extLst>
            </p:cNvPr>
            <p:cNvSpPr txBox="1"/>
            <p:nvPr/>
          </p:nvSpPr>
          <p:spPr>
            <a:xfrm>
              <a:off x="577592" y="-170448"/>
              <a:ext cx="5169348" cy="99257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endParaRPr lang="ru-RU" sz="13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sz="13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Управление по профилактике коррупционных и иных правонарушений Чукотского автономного округа</a:t>
              </a:r>
            </a:p>
            <a:p>
              <a:endParaRPr lang="ru-RU" sz="195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6" name="Rectangle 2">
              <a:extLst>
                <a:ext uri="{FF2B5EF4-FFF2-40B4-BE49-F238E27FC236}">
                  <a16:creationId xmlns:a16="http://schemas.microsoft.com/office/drawing/2014/main" id="{9C98C54D-1B7B-43BB-A4E4-7CC1D6368BBD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hotocopy trans="3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592" y="586521"/>
              <a:ext cx="6445060" cy="65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Rectangle 2">
              <a:extLst>
                <a:ext uri="{FF2B5EF4-FFF2-40B4-BE49-F238E27FC236}">
                  <a16:creationId xmlns:a16="http://schemas.microsoft.com/office/drawing/2014/main" id="{34D22EC1-6128-4F25-B8FF-D90B23E45B76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hotocopy trans="3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2652" y="0"/>
              <a:ext cx="5169348" cy="651685"/>
            </a:xfrm>
            <a:prstGeom prst="rect">
              <a:avLst/>
            </a:prstGeom>
            <a:noFill/>
            <a:ln>
              <a:noFill/>
            </a:ln>
            <a:effectLst>
              <a:outerShdw blurRad="50800" dist="50800" dir="5400000" algn="ctr" rotWithShape="0">
                <a:schemeClr val="bg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Rectangle 2">
            <a:extLst>
              <a:ext uri="{FF2B5EF4-FFF2-40B4-BE49-F238E27FC236}">
                <a16:creationId xmlns:a16="http://schemas.microsoft.com/office/drawing/2014/main" id="{E4EA0FE8-2556-41FA-B98A-6073D6EC44DA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trans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08004"/>
            <a:ext cx="1219200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CD08AD8-8176-4EC3-AD9F-A46657D0597E}"/>
              </a:ext>
            </a:extLst>
          </p:cNvPr>
          <p:cNvSpPr txBox="1"/>
          <p:nvPr/>
        </p:nvSpPr>
        <p:spPr>
          <a:xfrm>
            <a:off x="6003200" y="1094588"/>
            <a:ext cx="5946144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5625"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Подраздел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«Комиссия по соблюдению требований к служебному поведению и урегулированию конфликта интересов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обеспечивает доступ к информации о деятельности комиссии. </a:t>
            </a:r>
          </a:p>
          <a:p>
            <a:pPr indent="365625"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5625"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подразделе размещаются:</a:t>
            </a:r>
          </a:p>
          <a:p>
            <a:pPr indent="-232172" algn="just">
              <a:spcBef>
                <a:spcPts val="813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нормативные правовые акты, регулирующие порядок образования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комиссии;</a:t>
            </a:r>
          </a:p>
          <a:p>
            <a:pPr indent="-232172" algn="just">
              <a:spcBef>
                <a:spcPts val="813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комиссии, включая членов комиссии, обладающих правом совещательного голоса, с указанием фамилии и инициалов, занимаемой должности (для представителей научных организаций и образовательных учреждений среднего, высшего и дополнительного профессионального образования - с указанием, также, и места работы);</a:t>
            </a:r>
          </a:p>
          <a:p>
            <a:pPr indent="-232172" algn="just">
              <a:spcBef>
                <a:spcPts val="813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состоявшемся заседании комиссии, принятых решениях. 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F046247-5412-409A-8875-2280BB42CAA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3519" t="24673" r="37597" b="14517"/>
          <a:stretch/>
        </p:blipFill>
        <p:spPr>
          <a:xfrm>
            <a:off x="114300" y="807322"/>
            <a:ext cx="5708948" cy="518579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3B85B9C-18E9-458D-8743-F5B1E64E573D}"/>
              </a:ext>
            </a:extLst>
          </p:cNvPr>
          <p:cNvSpPr txBox="1"/>
          <p:nvPr/>
        </p:nvSpPr>
        <p:spPr>
          <a:xfrm>
            <a:off x="8010671" y="82377"/>
            <a:ext cx="3193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Приказа № 530н</a:t>
            </a:r>
          </a:p>
        </p:txBody>
      </p:sp>
    </p:spTree>
    <p:extLst>
      <p:ext uri="{BB962C8B-B14F-4D97-AF65-F5344CB8AC3E}">
        <p14:creationId xmlns:p14="http://schemas.microsoft.com/office/powerpoint/2010/main" val="3648587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8000">
              <a:schemeClr val="accent1">
                <a:lumMod val="5000"/>
                <a:lumOff val="95000"/>
              </a:schemeClr>
            </a:gs>
            <a:gs pos="84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.Utemishev\Desktop\БУКЛЕТЫ, ПАМЯТКИ\chukotka.gif">
            <a:extLst>
              <a:ext uri="{FF2B5EF4-FFF2-40B4-BE49-F238E27FC236}">
                <a16:creationId xmlns:a16="http://schemas.microsoft.com/office/drawing/2014/main" id="{783CF558-7414-4025-89EE-2CCD8D2760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543"/>
            <a:ext cx="577592" cy="707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2D6B00C-5DB7-46C0-A8F3-615537BF3623}"/>
              </a:ext>
            </a:extLst>
          </p:cNvPr>
          <p:cNvSpPr txBox="1"/>
          <p:nvPr/>
        </p:nvSpPr>
        <p:spPr>
          <a:xfrm>
            <a:off x="577592" y="-170448"/>
            <a:ext cx="5169348" cy="99257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по профилактике коррупционных и иных правонарушений Чукотского автономного округа</a:t>
            </a:r>
          </a:p>
          <a:p>
            <a:endParaRPr lang="ru-RU" sz="19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Rectangle 2">
            <a:extLst>
              <a:ext uri="{FF2B5EF4-FFF2-40B4-BE49-F238E27FC236}">
                <a16:creationId xmlns:a16="http://schemas.microsoft.com/office/drawing/2014/main" id="{E4EA0FE8-2556-41FA-B98A-6073D6EC44DA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trans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25758"/>
            <a:ext cx="1219200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Rectangle 2">
            <a:extLst>
              <a:ext uri="{FF2B5EF4-FFF2-40B4-BE49-F238E27FC236}">
                <a16:creationId xmlns:a16="http://schemas.microsoft.com/office/drawing/2014/main" id="{BBE8944E-DE76-44DD-A90E-FEDE5760E105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trans="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92" y="586521"/>
            <a:ext cx="6445060" cy="65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Rectangle 2">
            <a:extLst>
              <a:ext uri="{FF2B5EF4-FFF2-40B4-BE49-F238E27FC236}">
                <a16:creationId xmlns:a16="http://schemas.microsoft.com/office/drawing/2014/main" id="{CC3454A5-C59B-4D93-8268-9D16E7C75308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trans="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652" y="0"/>
            <a:ext cx="5169348" cy="651685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78C6CC3A-5516-45FA-99FB-C2FD7FCD3E5E}"/>
              </a:ext>
            </a:extLst>
          </p:cNvPr>
          <p:cNvSpPr txBox="1">
            <a:spLocks/>
          </p:cNvSpPr>
          <p:nvPr/>
        </p:nvSpPr>
        <p:spPr>
          <a:xfrm>
            <a:off x="2381250" y="1649940"/>
            <a:ext cx="7429500" cy="3558121"/>
          </a:xfrm>
          <a:prstGeom prst="rect">
            <a:avLst/>
          </a:prstGeom>
        </p:spPr>
        <p:txBody>
          <a:bodyPr vert="horz" lIns="74295" tIns="37148" rIns="74295" bIns="37148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Организационно – правовое обеспечение антикоррупционной деятельности </a:t>
            </a:r>
          </a:p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сфере ведения официальных сайтов </a:t>
            </a:r>
          </a:p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органов исполнительной власти </a:t>
            </a:r>
          </a:p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органов местного самоуправления</a:t>
            </a:r>
          </a:p>
        </p:txBody>
      </p:sp>
    </p:spTree>
    <p:extLst>
      <p:ext uri="{BB962C8B-B14F-4D97-AF65-F5344CB8AC3E}">
        <p14:creationId xmlns:p14="http://schemas.microsoft.com/office/powerpoint/2010/main" val="3117216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8000">
              <a:schemeClr val="accent1">
                <a:lumMod val="5000"/>
                <a:lumOff val="95000"/>
              </a:schemeClr>
            </a:gs>
            <a:gs pos="84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949BC262-DD1B-4F55-8E40-989AD149B09A}"/>
              </a:ext>
            </a:extLst>
          </p:cNvPr>
          <p:cNvGrpSpPr/>
          <p:nvPr/>
        </p:nvGrpSpPr>
        <p:grpSpPr>
          <a:xfrm>
            <a:off x="0" y="-185257"/>
            <a:ext cx="12192000" cy="992579"/>
            <a:chOff x="0" y="-170448"/>
            <a:chExt cx="12192000" cy="992579"/>
          </a:xfrm>
        </p:grpSpPr>
        <p:pic>
          <p:nvPicPr>
            <p:cNvPr id="10" name="Picture 3" descr="C:\Users\A.Utemishev\Desktop\БУКЛЕТЫ, ПАМЯТКИ\chukotka.gif">
              <a:extLst>
                <a:ext uri="{FF2B5EF4-FFF2-40B4-BE49-F238E27FC236}">
                  <a16:creationId xmlns:a16="http://schemas.microsoft.com/office/drawing/2014/main" id="{5B72D2FC-D8EB-48C3-A522-171E85470B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7543"/>
              <a:ext cx="577592" cy="707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DE5F5AA-4C05-4258-8ADE-67F48B2CD9CF}"/>
                </a:ext>
              </a:extLst>
            </p:cNvPr>
            <p:cNvSpPr txBox="1"/>
            <p:nvPr/>
          </p:nvSpPr>
          <p:spPr>
            <a:xfrm>
              <a:off x="577592" y="-170448"/>
              <a:ext cx="5169348" cy="99257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endParaRPr lang="ru-RU" sz="13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sz="13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Управление по профилактике коррупционных и иных правонарушений Чукотского автономного округа</a:t>
              </a:r>
            </a:p>
            <a:p>
              <a:endParaRPr lang="ru-RU" sz="195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2" name="Rectangle 2">
              <a:extLst>
                <a:ext uri="{FF2B5EF4-FFF2-40B4-BE49-F238E27FC236}">
                  <a16:creationId xmlns:a16="http://schemas.microsoft.com/office/drawing/2014/main" id="{603BAD13-66CC-46B7-8669-CEC46A41F637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hotocopy trans="3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592" y="586521"/>
              <a:ext cx="6445060" cy="65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Rectangle 2">
              <a:extLst>
                <a:ext uri="{FF2B5EF4-FFF2-40B4-BE49-F238E27FC236}">
                  <a16:creationId xmlns:a16="http://schemas.microsoft.com/office/drawing/2014/main" id="{D2393351-9E59-483E-9A9E-CBB08F3270F5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hotocopy trans="3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2652" y="0"/>
              <a:ext cx="5169348" cy="651685"/>
            </a:xfrm>
            <a:prstGeom prst="rect">
              <a:avLst/>
            </a:prstGeom>
            <a:noFill/>
            <a:ln>
              <a:noFill/>
            </a:ln>
            <a:effectLst>
              <a:outerShdw blurRad="50800" dist="50800" dir="5400000" algn="ctr" rotWithShape="0">
                <a:schemeClr val="bg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Rectangle 2">
            <a:extLst>
              <a:ext uri="{FF2B5EF4-FFF2-40B4-BE49-F238E27FC236}">
                <a16:creationId xmlns:a16="http://schemas.microsoft.com/office/drawing/2014/main" id="{E4EA0FE8-2556-41FA-B98A-6073D6EC44DA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trans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08004"/>
            <a:ext cx="1219200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CD08AD8-8176-4EC3-AD9F-A46657D0597E}"/>
              </a:ext>
            </a:extLst>
          </p:cNvPr>
          <p:cNvSpPr txBox="1"/>
          <p:nvPr/>
        </p:nvSpPr>
        <p:spPr>
          <a:xfrm>
            <a:off x="171450" y="1109883"/>
            <a:ext cx="11772900" cy="4457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5625"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размещении сведений о принятых комиссиями решениях указываются:</a:t>
            </a:r>
          </a:p>
          <a:p>
            <a:pPr indent="365625" algn="just">
              <a:spcBef>
                <a:spcPts val="975"/>
              </a:spcBef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5625" algn="just">
              <a:spcBef>
                <a:spcPts val="975"/>
              </a:spcBef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 Основание для проведения заседания комиссии;</a:t>
            </a:r>
          </a:p>
          <a:p>
            <a:pPr indent="365625" algn="just">
              <a:spcBef>
                <a:spcPts val="975"/>
              </a:spcBef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Принятое комиссией решение, в том числе ключевые детали рассмотренного комиссией вопроса (например, осуществление в государственном органе мер по предупреждению коррупции); факты, свидетельствующие о предоставлении служащим (работником) неполных и (или) недостоверных сведений о доходах, расходах, об имуществе и обязательствах имущественного характера; причины непредставления служащим (работником) сведений о доходах, об имуществе и обязательствах имущественного характера супруги (супруга) и несовершеннолетних детей; название и род деятельности организации, в которую планирует устроиться на работу бывший служащий, и содержание выполнявшихся им ранее должностных обязанностей.</a:t>
            </a:r>
          </a:p>
          <a:p>
            <a:pPr indent="365625" algn="just">
              <a:spcBef>
                <a:spcPts val="975"/>
              </a:spcBef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5625" algn="just">
              <a:spcBef>
                <a:spcPts val="975"/>
              </a:spcBef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Учитывая, что решения комиссии могут содержать персональные данные, исходя из положения пункта 11 части 1 статьи 6 Федерального закона от 27 июля 2006 года № 152-ФЗ «О персональных данных», опубликование данных решений осуществляется с обезличиванием персональных данных – например, с указанием замещаемой служащим (работником) должности, но без указания фамилии и инициалов, структурного подразделения исполнительного органа государственной власти Чукотского автономного округа, органа местного самоуправления Чукотского автономного округа, организации.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5BFE5F-1862-45A9-AC1D-60728E443D7E}"/>
              </a:ext>
            </a:extLst>
          </p:cNvPr>
          <p:cNvSpPr txBox="1"/>
          <p:nvPr/>
        </p:nvSpPr>
        <p:spPr>
          <a:xfrm>
            <a:off x="8120245" y="146487"/>
            <a:ext cx="3193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Приказа № 530н</a:t>
            </a:r>
          </a:p>
        </p:txBody>
      </p:sp>
    </p:spTree>
    <p:extLst>
      <p:ext uri="{BB962C8B-B14F-4D97-AF65-F5344CB8AC3E}">
        <p14:creationId xmlns:p14="http://schemas.microsoft.com/office/powerpoint/2010/main" val="36035173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8000">
              <a:schemeClr val="accent1">
                <a:lumMod val="5000"/>
                <a:lumOff val="95000"/>
              </a:schemeClr>
            </a:gs>
            <a:gs pos="84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558B51CE-EB5B-4E17-B021-466881C08C6F}"/>
              </a:ext>
            </a:extLst>
          </p:cNvPr>
          <p:cNvGrpSpPr/>
          <p:nvPr/>
        </p:nvGrpSpPr>
        <p:grpSpPr>
          <a:xfrm>
            <a:off x="0" y="-185257"/>
            <a:ext cx="12192000" cy="992579"/>
            <a:chOff x="0" y="-170448"/>
            <a:chExt cx="12192000" cy="992579"/>
          </a:xfrm>
        </p:grpSpPr>
        <p:pic>
          <p:nvPicPr>
            <p:cNvPr id="11" name="Picture 3" descr="C:\Users\A.Utemishev\Desktop\БУКЛЕТЫ, ПАМЯТКИ\chukotka.gif">
              <a:extLst>
                <a:ext uri="{FF2B5EF4-FFF2-40B4-BE49-F238E27FC236}">
                  <a16:creationId xmlns:a16="http://schemas.microsoft.com/office/drawing/2014/main" id="{7AB6CCC6-A010-4601-9C4D-2B77F68EDB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7543"/>
              <a:ext cx="577592" cy="707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8D2C8B4-F340-4D4D-9E77-4281843BC8AA}"/>
                </a:ext>
              </a:extLst>
            </p:cNvPr>
            <p:cNvSpPr txBox="1"/>
            <p:nvPr/>
          </p:nvSpPr>
          <p:spPr>
            <a:xfrm>
              <a:off x="577592" y="-170448"/>
              <a:ext cx="5169348" cy="99257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endParaRPr lang="ru-RU" sz="13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sz="13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Управление по профилактике коррупционных и иных правонарушений Чукотского автономного округа</a:t>
              </a:r>
            </a:p>
            <a:p>
              <a:endParaRPr lang="ru-RU" sz="195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5" name="Rectangle 2">
              <a:extLst>
                <a:ext uri="{FF2B5EF4-FFF2-40B4-BE49-F238E27FC236}">
                  <a16:creationId xmlns:a16="http://schemas.microsoft.com/office/drawing/2014/main" id="{6BDF04BC-5E30-4006-94F5-C9DBF7E233D1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hotocopy trans="3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592" y="586521"/>
              <a:ext cx="6445060" cy="65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Rectangle 2">
              <a:extLst>
                <a:ext uri="{FF2B5EF4-FFF2-40B4-BE49-F238E27FC236}">
                  <a16:creationId xmlns:a16="http://schemas.microsoft.com/office/drawing/2014/main" id="{4BF5BDB7-7F43-4772-83DE-7FA955CE7817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hotocopy trans="3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2652" y="0"/>
              <a:ext cx="5169348" cy="651685"/>
            </a:xfrm>
            <a:prstGeom prst="rect">
              <a:avLst/>
            </a:prstGeom>
            <a:noFill/>
            <a:ln>
              <a:noFill/>
            </a:ln>
            <a:effectLst>
              <a:outerShdw blurRad="50800" dist="50800" dir="5400000" algn="ctr" rotWithShape="0">
                <a:schemeClr val="bg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Rectangle 2">
            <a:extLst>
              <a:ext uri="{FF2B5EF4-FFF2-40B4-BE49-F238E27FC236}">
                <a16:creationId xmlns:a16="http://schemas.microsoft.com/office/drawing/2014/main" id="{E4EA0FE8-2556-41FA-B98A-6073D6EC44DA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trans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08006"/>
            <a:ext cx="1219200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CD08AD8-8176-4EC3-AD9F-A46657D0597E}"/>
              </a:ext>
            </a:extLst>
          </p:cNvPr>
          <p:cNvSpPr txBox="1"/>
          <p:nvPr/>
        </p:nvSpPr>
        <p:spPr>
          <a:xfrm>
            <a:off x="5773045" y="1021579"/>
            <a:ext cx="6266555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5625"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Подраздел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«Обратная связь для сообщений о фактах коррупции»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содержит гиперссылку, перекрёстную с гиперссылкой, при переходе по которой осуществляется доступ к подразделу «Обращения граждан», включающему, в том числе информацию о: </a:t>
            </a:r>
          </a:p>
          <a:p>
            <a:pPr indent="365625"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нормативном правовом акте, регламентирующем порядок рассмотрения обращений граждан; </a:t>
            </a:r>
          </a:p>
          <a:p>
            <a:pPr indent="365625"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установленных формах обращений, заявлений и иных документов, принимаемых органом власти к рассмотрению в соответствии с законами и иными нормативными правовыми актами; </a:t>
            </a:r>
          </a:p>
          <a:p>
            <a:pPr indent="365625"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способах для граждан и юридических лиц беспрепятственно направлять свои обращения в орган власти (информация о работе «горячей линии», «телефона доверия», отправке почтовых сообщений, форма направления сообщений гражданами и организациями через сайт); </a:t>
            </a:r>
          </a:p>
          <a:p>
            <a:pPr indent="365625"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порядке и времени приёма граждан (физических лиц), в том числе представителей организаций (юридических лиц), общественных объединений.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A89F829-02A3-4825-BE45-18F9F87C1AE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3447" t="8764" r="37524" b="15191"/>
          <a:stretch/>
        </p:blipFill>
        <p:spPr>
          <a:xfrm>
            <a:off x="288796" y="757732"/>
            <a:ext cx="5169348" cy="566552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BDC0D83-5859-470D-82A7-19C2C6458467}"/>
              </a:ext>
            </a:extLst>
          </p:cNvPr>
          <p:cNvSpPr txBox="1"/>
          <p:nvPr/>
        </p:nvSpPr>
        <p:spPr>
          <a:xfrm>
            <a:off x="8086871" y="126366"/>
            <a:ext cx="3193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Приказа № 530н</a:t>
            </a:r>
          </a:p>
        </p:txBody>
      </p:sp>
    </p:spTree>
    <p:extLst>
      <p:ext uri="{BB962C8B-B14F-4D97-AF65-F5344CB8AC3E}">
        <p14:creationId xmlns:p14="http://schemas.microsoft.com/office/powerpoint/2010/main" val="13739467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8000">
              <a:schemeClr val="accent1">
                <a:lumMod val="5000"/>
                <a:lumOff val="95000"/>
              </a:schemeClr>
            </a:gs>
            <a:gs pos="84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558B51CE-EB5B-4E17-B021-466881C08C6F}"/>
              </a:ext>
            </a:extLst>
          </p:cNvPr>
          <p:cNvGrpSpPr/>
          <p:nvPr/>
        </p:nvGrpSpPr>
        <p:grpSpPr>
          <a:xfrm>
            <a:off x="0" y="-185257"/>
            <a:ext cx="12192000" cy="992579"/>
            <a:chOff x="0" y="-170448"/>
            <a:chExt cx="12192000" cy="992579"/>
          </a:xfrm>
        </p:grpSpPr>
        <p:pic>
          <p:nvPicPr>
            <p:cNvPr id="11" name="Picture 3" descr="C:\Users\A.Utemishev\Desktop\БУКЛЕТЫ, ПАМЯТКИ\chukotka.gif">
              <a:extLst>
                <a:ext uri="{FF2B5EF4-FFF2-40B4-BE49-F238E27FC236}">
                  <a16:creationId xmlns:a16="http://schemas.microsoft.com/office/drawing/2014/main" id="{7AB6CCC6-A010-4601-9C4D-2B77F68EDB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7543"/>
              <a:ext cx="577592" cy="707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8D2C8B4-F340-4D4D-9E77-4281843BC8AA}"/>
                </a:ext>
              </a:extLst>
            </p:cNvPr>
            <p:cNvSpPr txBox="1"/>
            <p:nvPr/>
          </p:nvSpPr>
          <p:spPr>
            <a:xfrm>
              <a:off x="577592" y="-170448"/>
              <a:ext cx="5169348" cy="99257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endParaRPr lang="ru-RU" sz="13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sz="13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Управление по профилактике коррупционных и иных правонарушений Чукотского автономного округа</a:t>
              </a:r>
            </a:p>
            <a:p>
              <a:endParaRPr lang="ru-RU" sz="195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5" name="Rectangle 2">
              <a:extLst>
                <a:ext uri="{FF2B5EF4-FFF2-40B4-BE49-F238E27FC236}">
                  <a16:creationId xmlns:a16="http://schemas.microsoft.com/office/drawing/2014/main" id="{6BDF04BC-5E30-4006-94F5-C9DBF7E233D1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hotocopy trans="3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592" y="586521"/>
              <a:ext cx="6445060" cy="65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Rectangle 2">
              <a:extLst>
                <a:ext uri="{FF2B5EF4-FFF2-40B4-BE49-F238E27FC236}">
                  <a16:creationId xmlns:a16="http://schemas.microsoft.com/office/drawing/2014/main" id="{4BF5BDB7-7F43-4772-83DE-7FA955CE7817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hotocopy trans="3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2652" y="0"/>
              <a:ext cx="5169348" cy="651685"/>
            </a:xfrm>
            <a:prstGeom prst="rect">
              <a:avLst/>
            </a:prstGeom>
            <a:noFill/>
            <a:ln>
              <a:noFill/>
            </a:ln>
            <a:effectLst>
              <a:outerShdw blurRad="50800" dist="50800" dir="5400000" algn="ctr" rotWithShape="0">
                <a:schemeClr val="bg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Rectangle 2">
            <a:extLst>
              <a:ext uri="{FF2B5EF4-FFF2-40B4-BE49-F238E27FC236}">
                <a16:creationId xmlns:a16="http://schemas.microsoft.com/office/drawing/2014/main" id="{E4EA0FE8-2556-41FA-B98A-6073D6EC44DA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trans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08006"/>
            <a:ext cx="1219200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BBE227D4-A5AE-490E-A904-C46820E2B4C8}"/>
              </a:ext>
            </a:extLst>
          </p:cNvPr>
          <p:cNvSpPr txBox="1">
            <a:spLocks/>
          </p:cNvSpPr>
          <p:nvPr/>
        </p:nvSpPr>
        <p:spPr>
          <a:xfrm>
            <a:off x="1238249" y="1401386"/>
            <a:ext cx="9954683" cy="3558121"/>
          </a:xfrm>
          <a:prstGeom prst="rect">
            <a:avLst/>
          </a:prstGeom>
        </p:spPr>
        <p:txBody>
          <a:bodyPr vert="horz" lIns="74295" tIns="37148" rIns="74295" bIns="37148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мониторинга официальных сайтов органов исполнительной власти, органов местного самоуправления по наполнению раздела «Противодействие коррупции»</a:t>
            </a:r>
          </a:p>
        </p:txBody>
      </p:sp>
    </p:spTree>
    <p:extLst>
      <p:ext uri="{BB962C8B-B14F-4D97-AF65-F5344CB8AC3E}">
        <p14:creationId xmlns:p14="http://schemas.microsoft.com/office/powerpoint/2010/main" val="13145930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8000">
              <a:schemeClr val="accent1">
                <a:lumMod val="5000"/>
                <a:lumOff val="95000"/>
              </a:schemeClr>
            </a:gs>
            <a:gs pos="84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B70CE781-8B41-470A-8113-D5A2DF1F8B7F}"/>
              </a:ext>
            </a:extLst>
          </p:cNvPr>
          <p:cNvGrpSpPr/>
          <p:nvPr/>
        </p:nvGrpSpPr>
        <p:grpSpPr>
          <a:xfrm>
            <a:off x="7213" y="-174762"/>
            <a:ext cx="12192000" cy="992579"/>
            <a:chOff x="0" y="-170448"/>
            <a:chExt cx="12192000" cy="992579"/>
          </a:xfrm>
        </p:grpSpPr>
        <p:pic>
          <p:nvPicPr>
            <p:cNvPr id="15" name="Picture 3" descr="C:\Users\A.Utemishev\Desktop\БУКЛЕТЫ, ПАМЯТКИ\chukotka.gif">
              <a:extLst>
                <a:ext uri="{FF2B5EF4-FFF2-40B4-BE49-F238E27FC236}">
                  <a16:creationId xmlns:a16="http://schemas.microsoft.com/office/drawing/2014/main" id="{1BF7A58B-4312-4F41-B1EA-744B5843F7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7543"/>
              <a:ext cx="577592" cy="707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83E1342-FF51-48FC-8276-F47BFE272766}"/>
                </a:ext>
              </a:extLst>
            </p:cNvPr>
            <p:cNvSpPr txBox="1"/>
            <p:nvPr/>
          </p:nvSpPr>
          <p:spPr>
            <a:xfrm>
              <a:off x="577592" y="-170448"/>
              <a:ext cx="5169348" cy="99257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endParaRPr lang="ru-RU" sz="13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sz="13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Управление по профилактике коррупционных и иных правонарушений Чукотского автономного округа</a:t>
              </a:r>
            </a:p>
            <a:p>
              <a:endParaRPr lang="ru-RU" sz="195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Rectangle 2">
              <a:extLst>
                <a:ext uri="{FF2B5EF4-FFF2-40B4-BE49-F238E27FC236}">
                  <a16:creationId xmlns:a16="http://schemas.microsoft.com/office/drawing/2014/main" id="{36B8030F-C3E2-40EC-B5D9-C1C49BF69932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hotocopy trans="3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592" y="586521"/>
              <a:ext cx="6445060" cy="65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Rectangle 2">
              <a:extLst>
                <a:ext uri="{FF2B5EF4-FFF2-40B4-BE49-F238E27FC236}">
                  <a16:creationId xmlns:a16="http://schemas.microsoft.com/office/drawing/2014/main" id="{27E012CE-608B-4B79-A98D-83897F759556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hotocopy trans="3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2652" y="0"/>
              <a:ext cx="5169348" cy="651685"/>
            </a:xfrm>
            <a:prstGeom prst="rect">
              <a:avLst/>
            </a:prstGeom>
            <a:noFill/>
            <a:ln>
              <a:noFill/>
            </a:ln>
            <a:effectLst>
              <a:outerShdw blurRad="50800" dist="50800" dir="5400000" algn="ctr" rotWithShape="0">
                <a:schemeClr val="bg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Rectangle 2">
            <a:extLst>
              <a:ext uri="{FF2B5EF4-FFF2-40B4-BE49-F238E27FC236}">
                <a16:creationId xmlns:a16="http://schemas.microsoft.com/office/drawing/2014/main" id="{E4EA0FE8-2556-41FA-B98A-6073D6EC44DA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trans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" y="6508006"/>
            <a:ext cx="1219200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CD08AD8-8176-4EC3-AD9F-A46657D0597E}"/>
              </a:ext>
            </a:extLst>
          </p:cNvPr>
          <p:cNvSpPr txBox="1"/>
          <p:nvPr/>
        </p:nvSpPr>
        <p:spPr>
          <a:xfrm>
            <a:off x="352425" y="2033015"/>
            <a:ext cx="6960557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5625"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 квартале 2023 года Управлением был проведен ряд мониторингов официальных сайтов в части размещения:</a:t>
            </a:r>
          </a:p>
          <a:p>
            <a:pPr marL="232172" indent="-232172" algn="just">
              <a:spcBef>
                <a:spcPts val="975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принятых органами власти нормативных правовых и иных актов в сфере противодействие коррупции </a:t>
            </a:r>
          </a:p>
          <a:p>
            <a:pPr marL="232172" indent="-232172" algn="just">
              <a:spcBef>
                <a:spcPts val="975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протоколов проведенных заседаний комиссий по соблюдению требований к служебному поведению и урегулированию конфликта интересов</a:t>
            </a:r>
          </a:p>
          <a:p>
            <a:pPr marL="232172" indent="-232172" algn="just">
              <a:spcBef>
                <a:spcPts val="975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отчетов о реализации мероприятий ведомственных планов (муниципальных программ)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A7F631D-A039-4C98-97E9-1A327ECF49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905" y="1772111"/>
            <a:ext cx="2987987" cy="298798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8371135-F46F-40A6-BAE3-940F512A0BBD}"/>
              </a:ext>
            </a:extLst>
          </p:cNvPr>
          <p:cNvSpPr txBox="1"/>
          <p:nvPr/>
        </p:nvSpPr>
        <p:spPr>
          <a:xfrm>
            <a:off x="8296944" y="118589"/>
            <a:ext cx="24923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сайтов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06593D-B8DC-4BE3-A637-872535E7CCD6}"/>
              </a:ext>
            </a:extLst>
          </p:cNvPr>
          <p:cNvSpPr txBox="1"/>
          <p:nvPr/>
        </p:nvSpPr>
        <p:spPr>
          <a:xfrm>
            <a:off x="171450" y="936503"/>
            <a:ext cx="118586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В соответствии с подпунктом 6.3.7 Программы профилактики и противодействия коррупции в Чукотском автономном округе на 2021-2024 годы, Управлением по профилактике коррупционных и иных Правонарушений Чукотского автономного округа ежеквартально проводится мониторинг официальных сайтов органов власти. </a:t>
            </a:r>
          </a:p>
          <a:p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E188F0-AA07-4351-9214-459623B1CB15}"/>
              </a:ext>
            </a:extLst>
          </p:cNvPr>
          <p:cNvSpPr txBox="1"/>
          <p:nvPr/>
        </p:nvSpPr>
        <p:spPr>
          <a:xfrm>
            <a:off x="171451" y="4989329"/>
            <a:ext cx="118586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В рамках исполнения органами власти статьи 349.5 Трудового кодекса Российской Федерации проведен мониторинг размещения на официальных сайтах информации о среднемесячной заработной плате руководителей, их заместителей и главных бухгалтеров государственных (муниципальных) учреждений и государственных (муниципальных) унитарных предприятий Чукотского автономного округа    </a:t>
            </a:r>
          </a:p>
        </p:txBody>
      </p:sp>
    </p:spTree>
    <p:extLst>
      <p:ext uri="{BB962C8B-B14F-4D97-AF65-F5344CB8AC3E}">
        <p14:creationId xmlns:p14="http://schemas.microsoft.com/office/powerpoint/2010/main" val="32261319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8000">
              <a:schemeClr val="accent1">
                <a:lumMod val="5000"/>
                <a:lumOff val="95000"/>
              </a:schemeClr>
            </a:gs>
            <a:gs pos="84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B21C506C-8E6F-4401-8B4B-9BFF0896AAA5}"/>
              </a:ext>
            </a:extLst>
          </p:cNvPr>
          <p:cNvGrpSpPr/>
          <p:nvPr/>
        </p:nvGrpSpPr>
        <p:grpSpPr>
          <a:xfrm>
            <a:off x="0" y="-185257"/>
            <a:ext cx="12192000" cy="992579"/>
            <a:chOff x="0" y="-170448"/>
            <a:chExt cx="12192000" cy="992579"/>
          </a:xfrm>
        </p:grpSpPr>
        <p:pic>
          <p:nvPicPr>
            <p:cNvPr id="18" name="Rectangle 2">
              <a:extLst>
                <a:ext uri="{FF2B5EF4-FFF2-40B4-BE49-F238E27FC236}">
                  <a16:creationId xmlns:a16="http://schemas.microsoft.com/office/drawing/2014/main" id="{956E95E4-0C5A-4D8C-ABD4-12209575169F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Photocopy trans="3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2652" y="0"/>
              <a:ext cx="5169348" cy="651685"/>
            </a:xfrm>
            <a:prstGeom prst="rect">
              <a:avLst/>
            </a:prstGeom>
            <a:noFill/>
            <a:ln>
              <a:noFill/>
            </a:ln>
            <a:effectLst>
              <a:outerShdw blurRad="50800" dist="50800" dir="5400000" algn="ctr" rotWithShape="0">
                <a:schemeClr val="bg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3" descr="C:\Users\A.Utemishev\Desktop\БУКЛЕТЫ, ПАМЯТКИ\chukotka.gif">
              <a:extLst>
                <a:ext uri="{FF2B5EF4-FFF2-40B4-BE49-F238E27FC236}">
                  <a16:creationId xmlns:a16="http://schemas.microsoft.com/office/drawing/2014/main" id="{E5BF3CE5-D3E9-4DD9-9661-16E61324BC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7543"/>
              <a:ext cx="577592" cy="707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CCF7A42-54E0-41C2-88B8-3F210E35E59F}"/>
                </a:ext>
              </a:extLst>
            </p:cNvPr>
            <p:cNvSpPr txBox="1"/>
            <p:nvPr/>
          </p:nvSpPr>
          <p:spPr>
            <a:xfrm>
              <a:off x="577592" y="-170448"/>
              <a:ext cx="5169348" cy="99257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endParaRPr lang="ru-RU" sz="13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sz="13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Управление по профилактике коррупционных и иных правонарушений Чукотского автономного округа</a:t>
              </a:r>
            </a:p>
            <a:p>
              <a:endParaRPr lang="ru-RU" sz="195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7" name="Rectangle 2">
              <a:extLst>
                <a:ext uri="{FF2B5EF4-FFF2-40B4-BE49-F238E27FC236}">
                  <a16:creationId xmlns:a16="http://schemas.microsoft.com/office/drawing/2014/main" id="{D30218F0-2B87-4D41-9BBF-5931E3FB59EF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Photocopy trans="3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592" y="586521"/>
              <a:ext cx="6445060" cy="65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Rectangle 2">
            <a:extLst>
              <a:ext uri="{FF2B5EF4-FFF2-40B4-BE49-F238E27FC236}">
                <a16:creationId xmlns:a16="http://schemas.microsoft.com/office/drawing/2014/main" id="{E4EA0FE8-2556-41FA-B98A-6073D6EC44DA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 trans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08003"/>
            <a:ext cx="1219200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CD08AD8-8176-4EC3-AD9F-A46657D0597E}"/>
              </a:ext>
            </a:extLst>
          </p:cNvPr>
          <p:cNvSpPr txBox="1"/>
          <p:nvPr/>
        </p:nvSpPr>
        <p:spPr>
          <a:xfrm>
            <a:off x="0" y="1042926"/>
            <a:ext cx="561703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5625"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Распространенными нарушениями в части наполнения подраздела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«Комиссия по соблюдению требований к служебному поведению и урегулированию конфликта интересов»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является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indent="365625"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несвоевременное размещение протоколов проведенных заседаний комиссий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- размещение неактуального состава комиссий 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- отсутствие данного подраздела</a:t>
            </a:r>
          </a:p>
          <a:p>
            <a:pPr indent="365625" algn="just"/>
            <a:r>
              <a:rPr lang="ru-RU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Положительный пример ведения данного подраздела отмечен в следующих органах власти: </a:t>
            </a:r>
          </a:p>
          <a:p>
            <a:pPr indent="365625"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 государственного регулирования цен и тарифов;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Администрация городского округа Певек; 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Администрация городского округа Эгвекинот;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Администрация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Провиденского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городского округа.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E61136-CE8B-4199-8C8A-9872453A4F39}"/>
              </a:ext>
            </a:extLst>
          </p:cNvPr>
          <p:cNvSpPr txBox="1"/>
          <p:nvPr/>
        </p:nvSpPr>
        <p:spPr>
          <a:xfrm>
            <a:off x="8191606" y="110977"/>
            <a:ext cx="24923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сайтов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C8DABB-3291-4723-9712-200FC5AF6EAA}"/>
              </a:ext>
            </a:extLst>
          </p:cNvPr>
          <p:cNvSpPr txBox="1"/>
          <p:nvPr/>
        </p:nvSpPr>
        <p:spPr>
          <a:xfrm>
            <a:off x="79586" y="4940624"/>
            <a:ext cx="54578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наполнении подраздела необходимо руководствоваться пунктами 25-27 Приказа № 530н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9F68FE1-B4A8-45D3-AED2-16B954CC1B2C}"/>
              </a:ext>
            </a:extLst>
          </p:cNvPr>
          <p:cNvSpPr txBox="1"/>
          <p:nvPr/>
        </p:nvSpPr>
        <p:spPr>
          <a:xfrm>
            <a:off x="6096000" y="1042926"/>
            <a:ext cx="5715437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5625"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наполнении подраздела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«Нормативные правовые и иные акты в сфере противодействие коррупции»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лица, ответственные за ведения сайта не размещают нормативные правовые и иных акты, принятые органами власти за прошедший период. </a:t>
            </a:r>
          </a:p>
          <a:p>
            <a:pPr indent="365625" algn="just"/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5625"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последнем мониторинге были выявлены нарушения у следующих органов власти: </a:t>
            </a:r>
          </a:p>
          <a:p>
            <a:pPr indent="365625"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Департамента здравоохранения</a:t>
            </a:r>
          </a:p>
          <a:p>
            <a:pPr indent="365625"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Департамента природных ресурсов и экологии</a:t>
            </a:r>
          </a:p>
          <a:p>
            <a:pPr indent="365625"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Администрации муниципального образования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Билибинский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муниципальный район</a:t>
            </a:r>
          </a:p>
          <a:p>
            <a:pPr indent="365625"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Администрации городского округа Эгвекинот</a:t>
            </a:r>
          </a:p>
          <a:p>
            <a:pPr indent="365625"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Администрации муниципального образования Чукотский муниципальный район</a:t>
            </a:r>
          </a:p>
          <a:p>
            <a:pPr indent="365625" algn="just">
              <a:spcBef>
                <a:spcPts val="813"/>
              </a:spcBef>
            </a:pP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наполнении подраздела необходимо руководствоваться пунктами 8 и 9 Приказа 530н.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indent="365625" algn="just">
              <a:spcBef>
                <a:spcPts val="813"/>
              </a:spcBef>
            </a:pPr>
            <a:endParaRPr lang="en-US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5625" algn="just">
              <a:spcBef>
                <a:spcPts val="813"/>
              </a:spcBef>
            </a:pP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</a:t>
            </a:r>
            <a:r>
              <a:rPr lang="ru-RU" sz="1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размещать акты в действующей редакции и не допускать сокращения в наименованиях гиперссылок.</a:t>
            </a:r>
          </a:p>
        </p:txBody>
      </p:sp>
    </p:spTree>
    <p:extLst>
      <p:ext uri="{BB962C8B-B14F-4D97-AF65-F5344CB8AC3E}">
        <p14:creationId xmlns:p14="http://schemas.microsoft.com/office/powerpoint/2010/main" val="25767634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8000">
              <a:schemeClr val="accent1">
                <a:lumMod val="5000"/>
                <a:lumOff val="95000"/>
              </a:schemeClr>
            </a:gs>
            <a:gs pos="84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3CB22852-6131-47FE-B712-C679EA6BA330}"/>
              </a:ext>
            </a:extLst>
          </p:cNvPr>
          <p:cNvGrpSpPr/>
          <p:nvPr/>
        </p:nvGrpSpPr>
        <p:grpSpPr>
          <a:xfrm>
            <a:off x="0" y="-185257"/>
            <a:ext cx="12192000" cy="992579"/>
            <a:chOff x="0" y="-170448"/>
            <a:chExt cx="12192000" cy="992579"/>
          </a:xfrm>
        </p:grpSpPr>
        <p:pic>
          <p:nvPicPr>
            <p:cNvPr id="12" name="Picture 3" descr="C:\Users\A.Utemishev\Desktop\БУКЛЕТЫ, ПАМЯТКИ\chukotka.gif">
              <a:extLst>
                <a:ext uri="{FF2B5EF4-FFF2-40B4-BE49-F238E27FC236}">
                  <a16:creationId xmlns:a16="http://schemas.microsoft.com/office/drawing/2014/main" id="{7A4FD6AB-5522-422E-8D40-55F3D34609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7543"/>
              <a:ext cx="577592" cy="707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26A6446-26A7-4669-A496-C764BDE8FB77}"/>
                </a:ext>
              </a:extLst>
            </p:cNvPr>
            <p:cNvSpPr txBox="1"/>
            <p:nvPr/>
          </p:nvSpPr>
          <p:spPr>
            <a:xfrm>
              <a:off x="577592" y="-170448"/>
              <a:ext cx="5169348" cy="99257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endParaRPr lang="ru-RU" sz="13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sz="13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Управление по профилактике коррупционных и иных правонарушений Чукотского автономного округа</a:t>
              </a:r>
            </a:p>
            <a:p>
              <a:endParaRPr lang="ru-RU" sz="195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6" name="Rectangle 2">
              <a:extLst>
                <a:ext uri="{FF2B5EF4-FFF2-40B4-BE49-F238E27FC236}">
                  <a16:creationId xmlns:a16="http://schemas.microsoft.com/office/drawing/2014/main" id="{15CCE207-446C-474D-B0C0-D4357C2928F1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hotocopy trans="3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592" y="586521"/>
              <a:ext cx="6445060" cy="65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Rectangle 2">
              <a:extLst>
                <a:ext uri="{FF2B5EF4-FFF2-40B4-BE49-F238E27FC236}">
                  <a16:creationId xmlns:a16="http://schemas.microsoft.com/office/drawing/2014/main" id="{D8FEA9FB-A1AD-4C2A-B210-58157110F764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hotocopy trans="3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2652" y="0"/>
              <a:ext cx="5169348" cy="651685"/>
            </a:xfrm>
            <a:prstGeom prst="rect">
              <a:avLst/>
            </a:prstGeom>
            <a:noFill/>
            <a:ln>
              <a:noFill/>
            </a:ln>
            <a:effectLst>
              <a:outerShdw blurRad="50800" dist="50800" dir="5400000" algn="ctr" rotWithShape="0">
                <a:schemeClr val="bg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Rectangle 2">
            <a:extLst>
              <a:ext uri="{FF2B5EF4-FFF2-40B4-BE49-F238E27FC236}">
                <a16:creationId xmlns:a16="http://schemas.microsoft.com/office/drawing/2014/main" id="{E4EA0FE8-2556-41FA-B98A-6073D6EC44DA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trans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08004"/>
            <a:ext cx="1219200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CD08AD8-8176-4EC3-AD9F-A46657D0597E}"/>
              </a:ext>
            </a:extLst>
          </p:cNvPr>
          <p:cNvSpPr txBox="1"/>
          <p:nvPr/>
        </p:nvSpPr>
        <p:spPr>
          <a:xfrm>
            <a:off x="3800122" y="1223397"/>
            <a:ext cx="8105774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5625"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целях единообразного подхода к оценке наполнения (ведения) раздела «Противодействие коррупции» на официальных сайтах органов исполнительной власти и органов местного самоуправления решением Комиссии по координации работы по противодействию коррупции в Чукотском автономном округе № 27 от 5 июня 2023 года Управлению по профилактике коррупционных и иных правонарушений было поручено разработать и утвердить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оценки эффективности деятельности органов исполнительной власти и органов местного самоуправления по размещению и наполнению подразделов, посвященных противодействию коррупции на их официальных сайтах.</a:t>
            </a:r>
          </a:p>
          <a:p>
            <a:pPr indent="365625"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5625"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критерии оценки по размещению и наполнению раздела «Противодействие коррупции» включены положения Приказа 530н, и соответствующие пункты региональной программы профилактики и противодействия коррупции. </a:t>
            </a:r>
          </a:p>
          <a:p>
            <a:pPr indent="365625"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5625"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оценку вошло 9 разделов, в каждом разделе указаны показатели, по которым органы власти могут набрать необходимое количество баллов. По результатам набранных баллов составляется рейтинг. 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C8969DC-1D63-4FFE-93DF-088831351F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0835" y="1564291"/>
            <a:ext cx="5326254" cy="328491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CCEF563-475F-4E98-ABB0-D086B44C547A}"/>
              </a:ext>
            </a:extLst>
          </p:cNvPr>
          <p:cNvSpPr txBox="1"/>
          <p:nvPr/>
        </p:nvSpPr>
        <p:spPr>
          <a:xfrm>
            <a:off x="8361151" y="110977"/>
            <a:ext cx="24923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сайтов</a:t>
            </a:r>
          </a:p>
        </p:txBody>
      </p:sp>
    </p:spTree>
    <p:extLst>
      <p:ext uri="{BB962C8B-B14F-4D97-AF65-F5344CB8AC3E}">
        <p14:creationId xmlns:p14="http://schemas.microsoft.com/office/powerpoint/2010/main" val="1429126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8000">
              <a:schemeClr val="accent1">
                <a:lumMod val="5000"/>
                <a:lumOff val="95000"/>
              </a:schemeClr>
            </a:gs>
            <a:gs pos="84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423D02FE-95DB-4CBF-A2F0-DA54AC6260DC}"/>
              </a:ext>
            </a:extLst>
          </p:cNvPr>
          <p:cNvGrpSpPr/>
          <p:nvPr/>
        </p:nvGrpSpPr>
        <p:grpSpPr>
          <a:xfrm>
            <a:off x="0" y="-185257"/>
            <a:ext cx="12192000" cy="992579"/>
            <a:chOff x="0" y="-170448"/>
            <a:chExt cx="12192000" cy="992579"/>
          </a:xfrm>
        </p:grpSpPr>
        <p:pic>
          <p:nvPicPr>
            <p:cNvPr id="11" name="Picture 3" descr="C:\Users\A.Utemishev\Desktop\БУКЛЕТЫ, ПАМЯТКИ\chukotka.gif">
              <a:extLst>
                <a:ext uri="{FF2B5EF4-FFF2-40B4-BE49-F238E27FC236}">
                  <a16:creationId xmlns:a16="http://schemas.microsoft.com/office/drawing/2014/main" id="{B24B7F1B-763F-4642-89DF-2626B8CA4B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7543"/>
              <a:ext cx="577592" cy="707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2EA8D44-7E9F-436C-8CA2-11C9C8DEBD02}"/>
                </a:ext>
              </a:extLst>
            </p:cNvPr>
            <p:cNvSpPr txBox="1"/>
            <p:nvPr/>
          </p:nvSpPr>
          <p:spPr>
            <a:xfrm>
              <a:off x="577592" y="-170448"/>
              <a:ext cx="5169348" cy="99257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endParaRPr lang="ru-RU" sz="13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sz="13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Управление по профилактике коррупционных и иных правонарушений Чукотского автономного округа</a:t>
              </a:r>
            </a:p>
            <a:p>
              <a:endParaRPr lang="ru-RU" sz="195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5" name="Rectangle 2">
              <a:extLst>
                <a:ext uri="{FF2B5EF4-FFF2-40B4-BE49-F238E27FC236}">
                  <a16:creationId xmlns:a16="http://schemas.microsoft.com/office/drawing/2014/main" id="{8477ADFA-8FCA-413D-82CC-B6B60369F8D1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hotocopy trans="3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592" y="586521"/>
              <a:ext cx="6445060" cy="65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Rectangle 2">
              <a:extLst>
                <a:ext uri="{FF2B5EF4-FFF2-40B4-BE49-F238E27FC236}">
                  <a16:creationId xmlns:a16="http://schemas.microsoft.com/office/drawing/2014/main" id="{C1742F7E-4836-4DED-83E5-1E2A233BD312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hotocopy trans="3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2652" y="0"/>
              <a:ext cx="5169348" cy="651685"/>
            </a:xfrm>
            <a:prstGeom prst="rect">
              <a:avLst/>
            </a:prstGeom>
            <a:noFill/>
            <a:ln>
              <a:noFill/>
            </a:ln>
            <a:effectLst>
              <a:outerShdw blurRad="50800" dist="50800" dir="5400000" algn="ctr" rotWithShape="0">
                <a:schemeClr val="bg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Rectangle 2">
            <a:extLst>
              <a:ext uri="{FF2B5EF4-FFF2-40B4-BE49-F238E27FC236}">
                <a16:creationId xmlns:a16="http://schemas.microsoft.com/office/drawing/2014/main" id="{E4EA0FE8-2556-41FA-B98A-6073D6EC44DA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trans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08004"/>
            <a:ext cx="1219200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CD08AD8-8176-4EC3-AD9F-A46657D0597E}"/>
              </a:ext>
            </a:extLst>
          </p:cNvPr>
          <p:cNvSpPr txBox="1"/>
          <p:nvPr/>
        </p:nvSpPr>
        <p:spPr>
          <a:xfrm>
            <a:off x="3867150" y="1314564"/>
            <a:ext cx="7924799" cy="370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5625"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результатам предварительной оценки сайтов максимальное количество баллов набрали разделы «Противодействие коррупции» официальных сайтов:</a:t>
            </a:r>
          </a:p>
          <a:p>
            <a:pPr indent="-232172" algn="just">
              <a:spcBef>
                <a:spcPts val="813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Аппарата Губернатора и Правительства</a:t>
            </a:r>
          </a:p>
          <a:p>
            <a:pPr indent="-232172" algn="just">
              <a:spcBef>
                <a:spcPts val="813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Администрации Анадырского муниципального района</a:t>
            </a:r>
          </a:p>
          <a:p>
            <a:pPr indent="-232172" algn="just">
              <a:spcBef>
                <a:spcPts val="813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Комитета государственного регулирования цен и тарифов</a:t>
            </a:r>
          </a:p>
          <a:p>
            <a:pPr indent="-232172" algn="just">
              <a:spcBef>
                <a:spcPts val="813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Департамента природных ресурсов и экологии</a:t>
            </a:r>
          </a:p>
          <a:p>
            <a:pPr indent="-232172" algn="just">
              <a:spcBef>
                <a:spcPts val="813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образования и науки</a:t>
            </a:r>
          </a:p>
          <a:p>
            <a:pPr indent="-232172" algn="just">
              <a:spcBef>
                <a:spcPts val="813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социальной политики </a:t>
            </a:r>
          </a:p>
          <a:p>
            <a:pPr indent="-232172" algn="just">
              <a:spcBef>
                <a:spcPts val="813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финансов, экономики и имущественных отношений</a:t>
            </a:r>
          </a:p>
          <a:p>
            <a:pPr indent="-232172" algn="just">
              <a:spcBef>
                <a:spcPts val="813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городского округа Анадырь </a:t>
            </a:r>
          </a:p>
          <a:p>
            <a:pPr algn="just">
              <a:spcBef>
                <a:spcPts val="813"/>
              </a:spcBef>
            </a:pP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9357A78-EDCA-426E-B6F0-C6C647FE71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5" y="1223397"/>
            <a:ext cx="3483387" cy="348338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E951111-A26C-4176-9E69-ADA15A460039}"/>
              </a:ext>
            </a:extLst>
          </p:cNvPr>
          <p:cNvSpPr txBox="1"/>
          <p:nvPr/>
        </p:nvSpPr>
        <p:spPr>
          <a:xfrm>
            <a:off x="8361151" y="122219"/>
            <a:ext cx="24923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сайтов</a:t>
            </a:r>
          </a:p>
        </p:txBody>
      </p:sp>
    </p:spTree>
    <p:extLst>
      <p:ext uri="{BB962C8B-B14F-4D97-AF65-F5344CB8AC3E}">
        <p14:creationId xmlns:p14="http://schemas.microsoft.com/office/powerpoint/2010/main" val="21823967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8000">
              <a:schemeClr val="accent1">
                <a:lumMod val="5000"/>
                <a:lumOff val="95000"/>
              </a:schemeClr>
            </a:gs>
            <a:gs pos="84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995B5545-892A-4AFB-86E5-1D37391FA87E}"/>
              </a:ext>
            </a:extLst>
          </p:cNvPr>
          <p:cNvGrpSpPr/>
          <p:nvPr/>
        </p:nvGrpSpPr>
        <p:grpSpPr>
          <a:xfrm>
            <a:off x="0" y="-185257"/>
            <a:ext cx="12192000" cy="992579"/>
            <a:chOff x="0" y="-170448"/>
            <a:chExt cx="12192000" cy="992579"/>
          </a:xfrm>
        </p:grpSpPr>
        <p:pic>
          <p:nvPicPr>
            <p:cNvPr id="11" name="Picture 3" descr="C:\Users\A.Utemishev\Desktop\БУКЛЕТЫ, ПАМЯТКИ\chukotka.gif">
              <a:extLst>
                <a:ext uri="{FF2B5EF4-FFF2-40B4-BE49-F238E27FC236}">
                  <a16:creationId xmlns:a16="http://schemas.microsoft.com/office/drawing/2014/main" id="{962541EF-E833-496B-B311-9EB444CC2A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7543"/>
              <a:ext cx="577592" cy="707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ED4442B-4A2B-4DC4-B3BE-858D518DF69B}"/>
                </a:ext>
              </a:extLst>
            </p:cNvPr>
            <p:cNvSpPr txBox="1"/>
            <p:nvPr/>
          </p:nvSpPr>
          <p:spPr>
            <a:xfrm>
              <a:off x="577592" y="-170448"/>
              <a:ext cx="5169348" cy="99257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endParaRPr lang="ru-RU" sz="13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sz="13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Управление по профилактике коррупционных и иных правонарушений Чукотского автономного округа</a:t>
              </a:r>
            </a:p>
            <a:p>
              <a:endParaRPr lang="ru-RU" sz="195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5" name="Rectangle 2">
              <a:extLst>
                <a:ext uri="{FF2B5EF4-FFF2-40B4-BE49-F238E27FC236}">
                  <a16:creationId xmlns:a16="http://schemas.microsoft.com/office/drawing/2014/main" id="{D1BCFEED-D5BE-4803-AB60-E5AB920725D5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hotocopy trans="3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592" y="586521"/>
              <a:ext cx="6445060" cy="65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Rectangle 2">
              <a:extLst>
                <a:ext uri="{FF2B5EF4-FFF2-40B4-BE49-F238E27FC236}">
                  <a16:creationId xmlns:a16="http://schemas.microsoft.com/office/drawing/2014/main" id="{C1E7E33C-6F83-4487-AB4A-A7A112D10A13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hotocopy trans="3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2652" y="0"/>
              <a:ext cx="5169348" cy="651685"/>
            </a:xfrm>
            <a:prstGeom prst="rect">
              <a:avLst/>
            </a:prstGeom>
            <a:noFill/>
            <a:ln>
              <a:noFill/>
            </a:ln>
            <a:effectLst>
              <a:outerShdw blurRad="50800" dist="50800" dir="5400000" algn="ctr" rotWithShape="0">
                <a:schemeClr val="bg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Rectangle 2">
            <a:extLst>
              <a:ext uri="{FF2B5EF4-FFF2-40B4-BE49-F238E27FC236}">
                <a16:creationId xmlns:a16="http://schemas.microsoft.com/office/drawing/2014/main" id="{E4EA0FE8-2556-41FA-B98A-6073D6EC44DA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trans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08004"/>
            <a:ext cx="1219200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3E1F148-48F6-47AD-A578-B0D743DAC25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9320" t="32913" r="5900" b="12121"/>
          <a:stretch/>
        </p:blipFill>
        <p:spPr>
          <a:xfrm>
            <a:off x="286261" y="1843955"/>
            <a:ext cx="11619478" cy="423754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365C2FC-4D64-4D22-B806-22EFF783D29F}"/>
              </a:ext>
            </a:extLst>
          </p:cNvPr>
          <p:cNvSpPr txBox="1"/>
          <p:nvPr/>
        </p:nvSpPr>
        <p:spPr>
          <a:xfrm>
            <a:off x="1647473" y="748732"/>
            <a:ext cx="891147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Предварительный рейтинг </a:t>
            </a:r>
          </a:p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наполнению раздела «Противодействие коррупции» на официальных сайтах органов </a:t>
            </a:r>
          </a:p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исполнительной власти и органов местного самоуправления Чукотского автономного округа </a:t>
            </a:r>
          </a:p>
          <a:p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BC05FC-3492-41A8-A6B5-910A99694049}"/>
              </a:ext>
            </a:extLst>
          </p:cNvPr>
          <p:cNvSpPr txBox="1"/>
          <p:nvPr/>
        </p:nvSpPr>
        <p:spPr>
          <a:xfrm>
            <a:off x="8361151" y="84875"/>
            <a:ext cx="24923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сайтов</a:t>
            </a:r>
          </a:p>
        </p:txBody>
      </p:sp>
    </p:spTree>
    <p:extLst>
      <p:ext uri="{BB962C8B-B14F-4D97-AF65-F5344CB8AC3E}">
        <p14:creationId xmlns:p14="http://schemas.microsoft.com/office/powerpoint/2010/main" val="16156218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8000">
              <a:schemeClr val="accent1">
                <a:lumMod val="5000"/>
                <a:lumOff val="95000"/>
              </a:schemeClr>
            </a:gs>
            <a:gs pos="84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995B5545-892A-4AFB-86E5-1D37391FA87E}"/>
              </a:ext>
            </a:extLst>
          </p:cNvPr>
          <p:cNvGrpSpPr/>
          <p:nvPr/>
        </p:nvGrpSpPr>
        <p:grpSpPr>
          <a:xfrm>
            <a:off x="0" y="-185257"/>
            <a:ext cx="12192000" cy="992579"/>
            <a:chOff x="0" y="-170448"/>
            <a:chExt cx="12192000" cy="992579"/>
          </a:xfrm>
        </p:grpSpPr>
        <p:pic>
          <p:nvPicPr>
            <p:cNvPr id="11" name="Picture 3" descr="C:\Users\A.Utemishev\Desktop\БУКЛЕТЫ, ПАМЯТКИ\chukotka.gif">
              <a:extLst>
                <a:ext uri="{FF2B5EF4-FFF2-40B4-BE49-F238E27FC236}">
                  <a16:creationId xmlns:a16="http://schemas.microsoft.com/office/drawing/2014/main" id="{962541EF-E833-496B-B311-9EB444CC2A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7543"/>
              <a:ext cx="577592" cy="707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ED4442B-4A2B-4DC4-B3BE-858D518DF69B}"/>
                </a:ext>
              </a:extLst>
            </p:cNvPr>
            <p:cNvSpPr txBox="1"/>
            <p:nvPr/>
          </p:nvSpPr>
          <p:spPr>
            <a:xfrm>
              <a:off x="577592" y="-170448"/>
              <a:ext cx="5169348" cy="99257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endParaRPr lang="ru-RU" sz="13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sz="13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Управление по профилактике коррупционных и иных правонарушений Чукотского автономного округа</a:t>
              </a:r>
            </a:p>
            <a:p>
              <a:endParaRPr lang="ru-RU" sz="195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5" name="Rectangle 2">
              <a:extLst>
                <a:ext uri="{FF2B5EF4-FFF2-40B4-BE49-F238E27FC236}">
                  <a16:creationId xmlns:a16="http://schemas.microsoft.com/office/drawing/2014/main" id="{D1BCFEED-D5BE-4803-AB60-E5AB920725D5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hotocopy trans="3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592" y="586521"/>
              <a:ext cx="6445060" cy="65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Rectangle 2">
              <a:extLst>
                <a:ext uri="{FF2B5EF4-FFF2-40B4-BE49-F238E27FC236}">
                  <a16:creationId xmlns:a16="http://schemas.microsoft.com/office/drawing/2014/main" id="{C1E7E33C-6F83-4487-AB4A-A7A112D10A13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hotocopy trans="3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2652" y="0"/>
              <a:ext cx="5169348" cy="651685"/>
            </a:xfrm>
            <a:prstGeom prst="rect">
              <a:avLst/>
            </a:prstGeom>
            <a:noFill/>
            <a:ln>
              <a:noFill/>
            </a:ln>
            <a:effectLst>
              <a:outerShdw blurRad="50800" dist="50800" dir="5400000" algn="ctr" rotWithShape="0">
                <a:schemeClr val="bg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Rectangle 2">
            <a:extLst>
              <a:ext uri="{FF2B5EF4-FFF2-40B4-BE49-F238E27FC236}">
                <a16:creationId xmlns:a16="http://schemas.microsoft.com/office/drawing/2014/main" id="{E4EA0FE8-2556-41FA-B98A-6073D6EC44DA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trans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08004"/>
            <a:ext cx="1219200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7BC05FC-3492-41A8-A6B5-910A99694049}"/>
              </a:ext>
            </a:extLst>
          </p:cNvPr>
          <p:cNvSpPr txBox="1"/>
          <p:nvPr/>
        </p:nvSpPr>
        <p:spPr>
          <a:xfrm>
            <a:off x="8361151" y="84875"/>
            <a:ext cx="24923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сайтов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397172-E327-48C7-9D35-039AEE69563C}"/>
              </a:ext>
            </a:extLst>
          </p:cNvPr>
          <p:cNvSpPr txBox="1"/>
          <p:nvPr/>
        </p:nvSpPr>
        <p:spPr>
          <a:xfrm>
            <a:off x="106870" y="1844032"/>
            <a:ext cx="1171662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Пункт 3 вопроса 2 протокольного решения заседания Комиссии по координации работы по противодействию коррупции в Чукотском автономном округе от 5 июня 2023 года: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Руководителям исполнительных органов государственной власти и главам муниципальных районов, городских округов: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Организовать опрос (анкетирование) граждан об уровне коррупционных проявлений и эффективности принимаемых мер по предупреждению коррупции в профильных сферах деятельности органов исполнительной власти и органах местного самоуправления округа.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Результаты опроса (анкетирования) разместить в соответствующих разделах официальных сайтов органов власти.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Срок исполнение – ежегодно до 1 декабря отчетного года. </a:t>
            </a:r>
          </a:p>
        </p:txBody>
      </p:sp>
    </p:spTree>
    <p:extLst>
      <p:ext uri="{BB962C8B-B14F-4D97-AF65-F5344CB8AC3E}">
        <p14:creationId xmlns:p14="http://schemas.microsoft.com/office/powerpoint/2010/main" val="26868845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8000">
              <a:schemeClr val="accent1">
                <a:lumMod val="5000"/>
                <a:lumOff val="95000"/>
              </a:schemeClr>
            </a:gs>
            <a:gs pos="84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995B5545-892A-4AFB-86E5-1D37391FA87E}"/>
              </a:ext>
            </a:extLst>
          </p:cNvPr>
          <p:cNvGrpSpPr/>
          <p:nvPr/>
        </p:nvGrpSpPr>
        <p:grpSpPr>
          <a:xfrm>
            <a:off x="0" y="-185257"/>
            <a:ext cx="12192000" cy="992579"/>
            <a:chOff x="0" y="-170448"/>
            <a:chExt cx="12192000" cy="992579"/>
          </a:xfrm>
        </p:grpSpPr>
        <p:pic>
          <p:nvPicPr>
            <p:cNvPr id="11" name="Picture 3" descr="C:\Users\A.Utemishev\Desktop\БУКЛЕТЫ, ПАМЯТКИ\chukotka.gif">
              <a:extLst>
                <a:ext uri="{FF2B5EF4-FFF2-40B4-BE49-F238E27FC236}">
                  <a16:creationId xmlns:a16="http://schemas.microsoft.com/office/drawing/2014/main" id="{962541EF-E833-496B-B311-9EB444CC2A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7543"/>
              <a:ext cx="577592" cy="707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ED4442B-4A2B-4DC4-B3BE-858D518DF69B}"/>
                </a:ext>
              </a:extLst>
            </p:cNvPr>
            <p:cNvSpPr txBox="1"/>
            <p:nvPr/>
          </p:nvSpPr>
          <p:spPr>
            <a:xfrm>
              <a:off x="577592" y="-170448"/>
              <a:ext cx="5169348" cy="99257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endParaRPr lang="ru-RU" sz="13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sz="13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Управление по профилактике коррупционных и иных правонарушений Чукотского автономного округа</a:t>
              </a:r>
            </a:p>
            <a:p>
              <a:endParaRPr lang="ru-RU" sz="195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5" name="Rectangle 2">
              <a:extLst>
                <a:ext uri="{FF2B5EF4-FFF2-40B4-BE49-F238E27FC236}">
                  <a16:creationId xmlns:a16="http://schemas.microsoft.com/office/drawing/2014/main" id="{D1BCFEED-D5BE-4803-AB60-E5AB920725D5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hotocopy trans="3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592" y="586521"/>
              <a:ext cx="6445060" cy="65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Rectangle 2">
              <a:extLst>
                <a:ext uri="{FF2B5EF4-FFF2-40B4-BE49-F238E27FC236}">
                  <a16:creationId xmlns:a16="http://schemas.microsoft.com/office/drawing/2014/main" id="{C1E7E33C-6F83-4487-AB4A-A7A112D10A13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hotocopy trans="3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2652" y="0"/>
              <a:ext cx="5169348" cy="651685"/>
            </a:xfrm>
            <a:prstGeom prst="rect">
              <a:avLst/>
            </a:prstGeom>
            <a:noFill/>
            <a:ln>
              <a:noFill/>
            </a:ln>
            <a:effectLst>
              <a:outerShdw blurRad="50800" dist="50800" dir="5400000" algn="ctr" rotWithShape="0">
                <a:schemeClr val="bg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Rectangle 2">
            <a:extLst>
              <a:ext uri="{FF2B5EF4-FFF2-40B4-BE49-F238E27FC236}">
                <a16:creationId xmlns:a16="http://schemas.microsoft.com/office/drawing/2014/main" id="{E4EA0FE8-2556-41FA-B98A-6073D6EC44DA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trans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08004"/>
            <a:ext cx="1219200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E2541F8B-7AF6-4120-BC5C-6DB39EBD3EC3}"/>
              </a:ext>
            </a:extLst>
          </p:cNvPr>
          <p:cNvSpPr txBox="1">
            <a:spLocks/>
          </p:cNvSpPr>
          <p:nvPr/>
        </p:nvSpPr>
        <p:spPr>
          <a:xfrm>
            <a:off x="711200" y="1393843"/>
            <a:ext cx="11159067" cy="3558121"/>
          </a:xfrm>
          <a:prstGeom prst="rect">
            <a:avLst/>
          </a:prstGeom>
        </p:spPr>
        <p:txBody>
          <a:bodyPr vert="horz" lIns="74295" tIns="37148" rIns="74295" bIns="37148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с региональными СМИ и размещение актуальной информации по вопросам противодействия коррупции на официальных сайтах органов исполнительной власти и органов местного самоуправления</a:t>
            </a:r>
          </a:p>
        </p:txBody>
      </p:sp>
    </p:spTree>
    <p:extLst>
      <p:ext uri="{BB962C8B-B14F-4D97-AF65-F5344CB8AC3E}">
        <p14:creationId xmlns:p14="http://schemas.microsoft.com/office/powerpoint/2010/main" val="2421207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8000">
              <a:schemeClr val="accent1">
                <a:lumMod val="5000"/>
                <a:lumOff val="95000"/>
              </a:schemeClr>
            </a:gs>
            <a:gs pos="84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ctangle 2">
            <a:extLst>
              <a:ext uri="{FF2B5EF4-FFF2-40B4-BE49-F238E27FC236}">
                <a16:creationId xmlns:a16="http://schemas.microsoft.com/office/drawing/2014/main" id="{E4EA0FE8-2556-41FA-B98A-6073D6EC44DA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 trans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00207"/>
            <a:ext cx="1219200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CD08AD8-8176-4EC3-AD9F-A46657D0597E}"/>
              </a:ext>
            </a:extLst>
          </p:cNvPr>
          <p:cNvSpPr txBox="1"/>
          <p:nvPr/>
        </p:nvSpPr>
        <p:spPr>
          <a:xfrm>
            <a:off x="149292" y="902103"/>
            <a:ext cx="390603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88000"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Официальный сайт органа власти - основной источник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полной и достоверной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официальной информации о деятельности органов власти по следующим причинам:</a:t>
            </a:r>
          </a:p>
          <a:p>
            <a:pPr indent="288000"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государственные информационные ресурсы сегодня - самые востребованные в обществе;</a:t>
            </a:r>
          </a:p>
          <a:p>
            <a:pPr indent="288000"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государство - владелец самого большого объема социально значимой информации; </a:t>
            </a:r>
          </a:p>
          <a:p>
            <a:pPr indent="288000"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Интернет - самый эффективный современный способ  распространения информации среди неограниченного круга лиц.</a:t>
            </a: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21D303B6-DA41-496A-B727-7E4CE4886229}"/>
              </a:ext>
            </a:extLst>
          </p:cNvPr>
          <p:cNvGrpSpPr/>
          <p:nvPr/>
        </p:nvGrpSpPr>
        <p:grpSpPr>
          <a:xfrm>
            <a:off x="0" y="-163493"/>
            <a:ext cx="12192000" cy="992579"/>
            <a:chOff x="0" y="-163493"/>
            <a:chExt cx="12192000" cy="992579"/>
          </a:xfrm>
        </p:grpSpPr>
        <p:grpSp>
          <p:nvGrpSpPr>
            <p:cNvPr id="11" name="Группа 10">
              <a:extLst>
                <a:ext uri="{FF2B5EF4-FFF2-40B4-BE49-F238E27FC236}">
                  <a16:creationId xmlns:a16="http://schemas.microsoft.com/office/drawing/2014/main" id="{85813A92-A4AE-45A8-AFA8-1403AB99EE55}"/>
                </a:ext>
              </a:extLst>
            </p:cNvPr>
            <p:cNvGrpSpPr/>
            <p:nvPr/>
          </p:nvGrpSpPr>
          <p:grpSpPr>
            <a:xfrm>
              <a:off x="0" y="-163493"/>
              <a:ext cx="12192000" cy="992579"/>
              <a:chOff x="0" y="-170448"/>
              <a:chExt cx="12192000" cy="992579"/>
            </a:xfrm>
          </p:grpSpPr>
          <p:pic>
            <p:nvPicPr>
              <p:cNvPr id="12" name="Picture 3" descr="C:\Users\A.Utemishev\Desktop\БУКЛЕТЫ, ПАМЯТКИ\chukotka.gif">
                <a:extLst>
                  <a:ext uri="{FF2B5EF4-FFF2-40B4-BE49-F238E27FC236}">
                    <a16:creationId xmlns:a16="http://schemas.microsoft.com/office/drawing/2014/main" id="{B37D5B7C-8198-466A-B448-258BF113397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-7543"/>
                <a:ext cx="577592" cy="70701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19AB70F-8855-48F8-9D09-21162AD872C2}"/>
                  </a:ext>
                </a:extLst>
              </p:cNvPr>
              <p:cNvSpPr txBox="1"/>
              <p:nvPr/>
            </p:nvSpPr>
            <p:spPr>
              <a:xfrm>
                <a:off x="577592" y="-170448"/>
                <a:ext cx="5169348" cy="99257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endParaRPr lang="ru-RU" sz="13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1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Управление по профилактике коррупционных и иных правонарушений Чукотского автономного округа</a:t>
                </a:r>
              </a:p>
              <a:p>
                <a:endParaRPr lang="ru-RU" sz="195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16" name="Rectangle 2">
                <a:extLst>
                  <a:ext uri="{FF2B5EF4-FFF2-40B4-BE49-F238E27FC236}">
                    <a16:creationId xmlns:a16="http://schemas.microsoft.com/office/drawing/2014/main" id="{21AC187D-5614-4D22-8944-82DD3C81EA71}"/>
                  </a:ext>
                </a:extLst>
              </p:cNvPr>
              <p:cNvPicPr>
                <a:picLocks noChangeArrowheads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artisticPhotocopy trans="38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7592" y="586521"/>
                <a:ext cx="6445060" cy="651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Rectangle 2">
                <a:extLst>
                  <a:ext uri="{FF2B5EF4-FFF2-40B4-BE49-F238E27FC236}">
                    <a16:creationId xmlns:a16="http://schemas.microsoft.com/office/drawing/2014/main" id="{16D2BCD0-6609-42AA-95AD-BD2B0DB6CC47}"/>
                  </a:ext>
                </a:extLst>
              </p:cNvPr>
              <p:cNvPicPr>
                <a:picLocks noChangeArrowheads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artisticPhotocopy trans="38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22652" y="0"/>
                <a:ext cx="5169348" cy="651685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st="50800" dir="5400000" algn="ctr" rotWithShape="0">
                  <a:schemeClr val="bg1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4CE4151-19E3-4B47-A37F-DEE5E7678126}"/>
                </a:ext>
              </a:extLst>
            </p:cNvPr>
            <p:cNvSpPr txBox="1"/>
            <p:nvPr/>
          </p:nvSpPr>
          <p:spPr>
            <a:xfrm>
              <a:off x="8109883" y="86064"/>
              <a:ext cx="248779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Открытость власти</a:t>
              </a:r>
            </a:p>
          </p:txBody>
        </p:sp>
      </p:grp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35784C9-8245-42B5-BA73-722F814735E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3581" r="13535" b="11961"/>
          <a:stretch/>
        </p:blipFill>
        <p:spPr>
          <a:xfrm>
            <a:off x="4276725" y="902103"/>
            <a:ext cx="7629525" cy="395140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6D780A7-D208-4699-AF64-DFD6ED28BE61}"/>
              </a:ext>
            </a:extLst>
          </p:cNvPr>
          <p:cNvSpPr txBox="1"/>
          <p:nvPr/>
        </p:nvSpPr>
        <p:spPr>
          <a:xfrm>
            <a:off x="68676" y="5131072"/>
            <a:ext cx="1183757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     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информации о деятельности органов власти всех уровней в первую очередь относятся нормативные правовые акты, устанавливающие структуру, полномочия, порядок формирования и деятельности указанных органов и организаций, а также иная информация, касающаяся их деятельности.</a:t>
            </a:r>
          </a:p>
          <a:p>
            <a:pPr algn="just"/>
            <a:r>
              <a:rPr lang="ru-RU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345803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8000">
              <a:schemeClr val="accent1">
                <a:lumMod val="5000"/>
                <a:lumOff val="95000"/>
              </a:schemeClr>
            </a:gs>
            <a:gs pos="84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099E4D97-605A-4750-B048-126FC2A23931}"/>
              </a:ext>
            </a:extLst>
          </p:cNvPr>
          <p:cNvGrpSpPr/>
          <p:nvPr/>
        </p:nvGrpSpPr>
        <p:grpSpPr>
          <a:xfrm>
            <a:off x="0" y="-185257"/>
            <a:ext cx="12192000" cy="992579"/>
            <a:chOff x="0" y="-170448"/>
            <a:chExt cx="12192000" cy="992579"/>
          </a:xfrm>
        </p:grpSpPr>
        <p:pic>
          <p:nvPicPr>
            <p:cNvPr id="11" name="Picture 3" descr="C:\Users\A.Utemishev\Desktop\БУКЛЕТЫ, ПАМЯТКИ\chukotka.gif">
              <a:extLst>
                <a:ext uri="{FF2B5EF4-FFF2-40B4-BE49-F238E27FC236}">
                  <a16:creationId xmlns:a16="http://schemas.microsoft.com/office/drawing/2014/main" id="{E1BA10AD-EFE0-4B40-A290-249E442BC1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7543"/>
              <a:ext cx="577592" cy="707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6DB8C7F-B428-404E-AE85-69D7415A7C1A}"/>
                </a:ext>
              </a:extLst>
            </p:cNvPr>
            <p:cNvSpPr txBox="1"/>
            <p:nvPr/>
          </p:nvSpPr>
          <p:spPr>
            <a:xfrm>
              <a:off x="577592" y="-170448"/>
              <a:ext cx="5169348" cy="99257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endParaRPr lang="ru-RU" sz="13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sz="13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Управление по профилактике коррупционных и иных правонарушений Чукотского автономного округа</a:t>
              </a:r>
            </a:p>
            <a:p>
              <a:endParaRPr lang="ru-RU" sz="195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5" name="Rectangle 2">
              <a:extLst>
                <a:ext uri="{FF2B5EF4-FFF2-40B4-BE49-F238E27FC236}">
                  <a16:creationId xmlns:a16="http://schemas.microsoft.com/office/drawing/2014/main" id="{76A36FD5-746F-467C-A6A5-1D8F03E8A833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hotocopy trans="3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592" y="586521"/>
              <a:ext cx="6445060" cy="65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Rectangle 2">
              <a:extLst>
                <a:ext uri="{FF2B5EF4-FFF2-40B4-BE49-F238E27FC236}">
                  <a16:creationId xmlns:a16="http://schemas.microsoft.com/office/drawing/2014/main" id="{9429C5F9-E143-4E26-856C-A58C2C316CE1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hotocopy trans="3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2652" y="0"/>
              <a:ext cx="5169348" cy="651685"/>
            </a:xfrm>
            <a:prstGeom prst="rect">
              <a:avLst/>
            </a:prstGeom>
            <a:noFill/>
            <a:ln>
              <a:noFill/>
            </a:ln>
            <a:effectLst>
              <a:outerShdw blurRad="50800" dist="50800" dir="5400000" algn="ctr" rotWithShape="0">
                <a:schemeClr val="bg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Rectangle 2">
            <a:extLst>
              <a:ext uri="{FF2B5EF4-FFF2-40B4-BE49-F238E27FC236}">
                <a16:creationId xmlns:a16="http://schemas.microsoft.com/office/drawing/2014/main" id="{E4EA0FE8-2556-41FA-B98A-6073D6EC44DA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trans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08006"/>
            <a:ext cx="1219200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FDA3FDD-DFEC-4AEF-8981-07950D6D1D4E}"/>
              </a:ext>
            </a:extLst>
          </p:cNvPr>
          <p:cNvSpPr txBox="1"/>
          <p:nvPr/>
        </p:nvSpPr>
        <p:spPr>
          <a:xfrm>
            <a:off x="8080080" y="110977"/>
            <a:ext cx="30544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со СМИ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54BBA2-EA5E-42A5-856E-E51F23E1924F}"/>
              </a:ext>
            </a:extLst>
          </p:cNvPr>
          <p:cNvSpPr txBox="1"/>
          <p:nvPr/>
        </p:nvSpPr>
        <p:spPr>
          <a:xfrm>
            <a:off x="390617" y="1964670"/>
            <a:ext cx="114521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Пункт 3 вопроса 1 протокольного решения заседания Комиссии по координации работы по противодействию Коррупции в Чукотском автономном округе от 5 июня 2023 года: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Руководителям исполнительных органов государственной власти, главам администраций муниципальных районов, городских округов: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Организовать взаимодействие органов власти с региональными средствами массовой информации по вопросам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информирования граждан о деятельности органов в области противодействия коррупции.</a:t>
            </a:r>
          </a:p>
        </p:txBody>
      </p:sp>
    </p:spTree>
    <p:extLst>
      <p:ext uri="{BB962C8B-B14F-4D97-AF65-F5344CB8AC3E}">
        <p14:creationId xmlns:p14="http://schemas.microsoft.com/office/powerpoint/2010/main" val="15837887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8000">
              <a:schemeClr val="accent1">
                <a:lumMod val="5000"/>
                <a:lumOff val="95000"/>
              </a:schemeClr>
            </a:gs>
            <a:gs pos="84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099E4D97-605A-4750-B048-126FC2A23931}"/>
              </a:ext>
            </a:extLst>
          </p:cNvPr>
          <p:cNvGrpSpPr/>
          <p:nvPr/>
        </p:nvGrpSpPr>
        <p:grpSpPr>
          <a:xfrm>
            <a:off x="0" y="-185257"/>
            <a:ext cx="12192000" cy="992579"/>
            <a:chOff x="0" y="-170448"/>
            <a:chExt cx="12192000" cy="992579"/>
          </a:xfrm>
        </p:grpSpPr>
        <p:pic>
          <p:nvPicPr>
            <p:cNvPr id="11" name="Picture 3" descr="C:\Users\A.Utemishev\Desktop\БУКЛЕТЫ, ПАМЯТКИ\chukotka.gif">
              <a:extLst>
                <a:ext uri="{FF2B5EF4-FFF2-40B4-BE49-F238E27FC236}">
                  <a16:creationId xmlns:a16="http://schemas.microsoft.com/office/drawing/2014/main" id="{E1BA10AD-EFE0-4B40-A290-249E442BC1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7543"/>
              <a:ext cx="577592" cy="707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6DB8C7F-B428-404E-AE85-69D7415A7C1A}"/>
                </a:ext>
              </a:extLst>
            </p:cNvPr>
            <p:cNvSpPr txBox="1"/>
            <p:nvPr/>
          </p:nvSpPr>
          <p:spPr>
            <a:xfrm>
              <a:off x="577592" y="-170448"/>
              <a:ext cx="5169348" cy="99257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endParaRPr lang="ru-RU" sz="13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sz="13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Управление по профилактике коррупционных и иных правонарушений Чукотского автономного округа</a:t>
              </a:r>
            </a:p>
            <a:p>
              <a:endParaRPr lang="ru-RU" sz="195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5" name="Rectangle 2">
              <a:extLst>
                <a:ext uri="{FF2B5EF4-FFF2-40B4-BE49-F238E27FC236}">
                  <a16:creationId xmlns:a16="http://schemas.microsoft.com/office/drawing/2014/main" id="{76A36FD5-746F-467C-A6A5-1D8F03E8A833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hotocopy trans="3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592" y="586521"/>
              <a:ext cx="6445060" cy="65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Rectangle 2">
              <a:extLst>
                <a:ext uri="{FF2B5EF4-FFF2-40B4-BE49-F238E27FC236}">
                  <a16:creationId xmlns:a16="http://schemas.microsoft.com/office/drawing/2014/main" id="{9429C5F9-E143-4E26-856C-A58C2C316CE1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hotocopy trans="3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2652" y="0"/>
              <a:ext cx="5169348" cy="651685"/>
            </a:xfrm>
            <a:prstGeom prst="rect">
              <a:avLst/>
            </a:prstGeom>
            <a:noFill/>
            <a:ln>
              <a:noFill/>
            </a:ln>
            <a:effectLst>
              <a:outerShdw blurRad="50800" dist="50800" dir="5400000" algn="ctr" rotWithShape="0">
                <a:schemeClr val="bg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Rectangle 2">
            <a:extLst>
              <a:ext uri="{FF2B5EF4-FFF2-40B4-BE49-F238E27FC236}">
                <a16:creationId xmlns:a16="http://schemas.microsoft.com/office/drawing/2014/main" id="{E4EA0FE8-2556-41FA-B98A-6073D6EC44DA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trans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08006"/>
            <a:ext cx="1219200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CD08AD8-8176-4EC3-AD9F-A46657D0597E}"/>
              </a:ext>
            </a:extLst>
          </p:cNvPr>
          <p:cNvSpPr txBox="1"/>
          <p:nvPr/>
        </p:nvSpPr>
        <p:spPr>
          <a:xfrm>
            <a:off x="5879653" y="1330990"/>
            <a:ext cx="6117580" cy="4196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5625"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Тематика материалов для публикации может включать следующие направления:</a:t>
            </a:r>
          </a:p>
          <a:p>
            <a:pPr indent="365625" algn="just">
              <a:spcBef>
                <a:spcPts val="813"/>
              </a:spcBef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официальная информация: нормативно-правовые акты, программы и планы антикоррупционного просвещения, отчеты о выполнении планов антикоррупционной работы</a:t>
            </a:r>
          </a:p>
          <a:p>
            <a:pPr indent="365625" algn="just">
              <a:spcBef>
                <a:spcPts val="813"/>
              </a:spcBef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материалы о текущих просветительских мероприятиях (лекциях, семинарах, беседах) с участием представителей органов исполнительной власти, нацеленные на правовое информирование граждан</a:t>
            </a:r>
          </a:p>
          <a:p>
            <a:pPr indent="365625" algn="just">
              <a:spcBef>
                <a:spcPts val="813"/>
              </a:spcBef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информация о проводимых по инициативе органов исполнительной власти и органов местного самоуправления конкурсах и иных мероприятиях</a:t>
            </a:r>
          </a:p>
          <a:p>
            <a:pPr indent="365625" algn="just">
              <a:spcBef>
                <a:spcPts val="813"/>
              </a:spcBef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организация интервью ответственного должностного лица о деятельности органа исполнительной власти и органа местного самоуправления по противодействию коррупции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39A39AA-F8E4-4711-98CC-EDA64EEDC97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6622" t="7574" r="34040" b="3752"/>
          <a:stretch/>
        </p:blipFill>
        <p:spPr>
          <a:xfrm>
            <a:off x="194767" y="765876"/>
            <a:ext cx="5552173" cy="561312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FDA3FDD-DFEC-4AEF-8981-07950D6D1D4E}"/>
              </a:ext>
            </a:extLst>
          </p:cNvPr>
          <p:cNvSpPr txBox="1"/>
          <p:nvPr/>
        </p:nvSpPr>
        <p:spPr>
          <a:xfrm>
            <a:off x="8080080" y="110977"/>
            <a:ext cx="30544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со СМИ</a:t>
            </a:r>
          </a:p>
        </p:txBody>
      </p:sp>
    </p:spTree>
    <p:extLst>
      <p:ext uri="{BB962C8B-B14F-4D97-AF65-F5344CB8AC3E}">
        <p14:creationId xmlns:p14="http://schemas.microsoft.com/office/powerpoint/2010/main" val="19383956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8000">
              <a:schemeClr val="accent1">
                <a:lumMod val="5000"/>
                <a:lumOff val="95000"/>
              </a:schemeClr>
            </a:gs>
            <a:gs pos="84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19D9A9B9-8B94-4554-9315-F63454335908}"/>
              </a:ext>
            </a:extLst>
          </p:cNvPr>
          <p:cNvGrpSpPr/>
          <p:nvPr/>
        </p:nvGrpSpPr>
        <p:grpSpPr>
          <a:xfrm>
            <a:off x="0" y="-185257"/>
            <a:ext cx="12192000" cy="992579"/>
            <a:chOff x="0" y="-170448"/>
            <a:chExt cx="12192000" cy="992579"/>
          </a:xfrm>
        </p:grpSpPr>
        <p:pic>
          <p:nvPicPr>
            <p:cNvPr id="16" name="Picture 3" descr="C:\Users\A.Utemishev\Desktop\БУКЛЕТЫ, ПАМЯТКИ\chukotka.gif">
              <a:extLst>
                <a:ext uri="{FF2B5EF4-FFF2-40B4-BE49-F238E27FC236}">
                  <a16:creationId xmlns:a16="http://schemas.microsoft.com/office/drawing/2014/main" id="{AC01B51E-F6C7-4F10-8636-741434E0DA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7543"/>
              <a:ext cx="577592" cy="707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FF84CDC-39CA-4AE7-AD17-066EB7441CE0}"/>
                </a:ext>
              </a:extLst>
            </p:cNvPr>
            <p:cNvSpPr txBox="1"/>
            <p:nvPr/>
          </p:nvSpPr>
          <p:spPr>
            <a:xfrm>
              <a:off x="577592" y="-170448"/>
              <a:ext cx="5169348" cy="99257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endParaRPr lang="ru-RU" sz="13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sz="13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Управление по профилактике коррупционных и иных правонарушений Чукотского автономного округа</a:t>
              </a:r>
            </a:p>
            <a:p>
              <a:endParaRPr lang="ru-RU" sz="195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Rectangle 2">
              <a:extLst>
                <a:ext uri="{FF2B5EF4-FFF2-40B4-BE49-F238E27FC236}">
                  <a16:creationId xmlns:a16="http://schemas.microsoft.com/office/drawing/2014/main" id="{DA993971-C834-4D68-9A69-24D9CD02D4E4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hotocopy trans="3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592" y="586521"/>
              <a:ext cx="6445060" cy="65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Rectangle 2">
              <a:extLst>
                <a:ext uri="{FF2B5EF4-FFF2-40B4-BE49-F238E27FC236}">
                  <a16:creationId xmlns:a16="http://schemas.microsoft.com/office/drawing/2014/main" id="{9344BD92-4D6E-49D7-9F66-F15E654CDF3C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hotocopy trans="3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2652" y="0"/>
              <a:ext cx="5169348" cy="651685"/>
            </a:xfrm>
            <a:prstGeom prst="rect">
              <a:avLst/>
            </a:prstGeom>
            <a:noFill/>
            <a:ln>
              <a:noFill/>
            </a:ln>
            <a:effectLst>
              <a:outerShdw blurRad="50800" dist="50800" dir="5400000" algn="ctr" rotWithShape="0">
                <a:schemeClr val="bg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Rectangle 2">
            <a:extLst>
              <a:ext uri="{FF2B5EF4-FFF2-40B4-BE49-F238E27FC236}">
                <a16:creationId xmlns:a16="http://schemas.microsoft.com/office/drawing/2014/main" id="{E4EA0FE8-2556-41FA-B98A-6073D6EC44DA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trans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08005"/>
            <a:ext cx="1219200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C51C75D-BDEA-4317-A2EC-0710FAC3CC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7543" y="-339591"/>
            <a:ext cx="150106" cy="300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4295" tIns="37148" rIns="74295" bIns="37148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463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9436197-A17E-4B9B-8585-C8997AD88147}"/>
              </a:ext>
            </a:extLst>
          </p:cNvPr>
          <p:cNvSpPr/>
          <p:nvPr/>
        </p:nvSpPr>
        <p:spPr>
          <a:xfrm>
            <a:off x="149653" y="807322"/>
            <a:ext cx="5727272" cy="4926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5284" algn="just"/>
            <a:r>
              <a:rPr lang="ru-RU" sz="1500" b="1" dirty="0">
                <a:latin typeface="Times New Roman" panose="02020603050405020304" pitchFamily="18" charset="0"/>
              </a:rPr>
              <a:t>Примеры информационных поводов:</a:t>
            </a:r>
          </a:p>
          <a:p>
            <a:pPr indent="365284" algn="just"/>
            <a:endParaRPr lang="ru-RU" sz="1500" dirty="0">
              <a:latin typeface="Times New Roman" panose="02020603050405020304" pitchFamily="18" charset="0"/>
            </a:endParaRPr>
          </a:p>
          <a:p>
            <a:pPr indent="365284" algn="just"/>
            <a:r>
              <a:rPr lang="ru-RU" sz="1500" dirty="0">
                <a:latin typeface="Times New Roman" panose="02020603050405020304" pitchFamily="18" charset="0"/>
              </a:rPr>
              <a:t>- обеспечение открытости и прозрачности осуществляемых закупок для обеспечения государственных и муниципальных нужд </a:t>
            </a:r>
          </a:p>
          <a:p>
            <a:pPr indent="365284" algn="just">
              <a:spcBef>
                <a:spcPts val="488"/>
              </a:spcBef>
            </a:pPr>
            <a:r>
              <a:rPr lang="ru-RU" sz="1500" dirty="0">
                <a:latin typeface="Times New Roman" panose="02020603050405020304" pitchFamily="18" charset="0"/>
              </a:rPr>
              <a:t>- предоставляемые населению государственные и муниципальные услуги</a:t>
            </a:r>
          </a:p>
          <a:p>
            <a:pPr indent="365284" algn="just">
              <a:spcBef>
                <a:spcPts val="488"/>
              </a:spcBef>
            </a:pPr>
            <a:r>
              <a:rPr lang="ru-RU" sz="1500" dirty="0">
                <a:latin typeface="Times New Roman" panose="02020603050405020304" pitchFamily="18" charset="0"/>
              </a:rPr>
              <a:t>- информирование населения о механизме формирования тарифов на коммунальные услуги</a:t>
            </a:r>
          </a:p>
          <a:p>
            <a:pPr indent="365284" algn="just">
              <a:spcBef>
                <a:spcPts val="488"/>
              </a:spcBef>
            </a:pPr>
            <a:r>
              <a:rPr lang="ru-RU" sz="1500" dirty="0">
                <a:latin typeface="Times New Roman" panose="02020603050405020304" pitchFamily="18" charset="0"/>
              </a:rPr>
              <a:t>- предоставление гражданам необходимых сведений по наиболее актуальным вопросам жилищно-коммунального хозяйства. </a:t>
            </a:r>
          </a:p>
          <a:p>
            <a:pPr indent="365284" algn="just">
              <a:spcBef>
                <a:spcPts val="488"/>
              </a:spcBef>
            </a:pPr>
            <a:r>
              <a:rPr lang="ru-RU" sz="1500" dirty="0">
                <a:latin typeface="Times New Roman" panose="02020603050405020304" pitchFamily="18" charset="0"/>
              </a:rPr>
              <a:t>- информационные поводы об осуществлении контроля за деятельностью государственных, бюджетных, автономных и казенных учреждений.</a:t>
            </a:r>
          </a:p>
          <a:p>
            <a:pPr indent="365284" algn="just">
              <a:spcBef>
                <a:spcPts val="488"/>
              </a:spcBef>
            </a:pPr>
            <a:r>
              <a:rPr lang="ru-RU" sz="1500" dirty="0">
                <a:latin typeface="Times New Roman" panose="02020603050405020304" pitchFamily="18" charset="0"/>
              </a:rPr>
              <a:t>- ввод в эксплуатацию социально значимых объектов.</a:t>
            </a:r>
          </a:p>
          <a:p>
            <a:pPr indent="365284" algn="just">
              <a:spcBef>
                <a:spcPts val="488"/>
              </a:spcBef>
            </a:pPr>
            <a:r>
              <a:rPr lang="ru-RU" sz="1500" dirty="0">
                <a:latin typeface="Times New Roman" panose="02020603050405020304" pitchFamily="18" charset="0"/>
              </a:rPr>
              <a:t>- обеспечение в образовательных учреждениях округа присутствие общественных наблюдателей во время проведения экзаменов. </a:t>
            </a:r>
          </a:p>
          <a:p>
            <a:pPr indent="365284" algn="just">
              <a:spcBef>
                <a:spcPts val="488"/>
              </a:spcBef>
            </a:pPr>
            <a:r>
              <a:rPr lang="ru-RU" sz="1500" dirty="0">
                <a:latin typeface="Times New Roman" panose="02020603050405020304" pitchFamily="18" charset="0"/>
              </a:rPr>
              <a:t>- реализация национальных проектов.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F245861-5680-4A37-8731-1614937EF860}"/>
              </a:ext>
            </a:extLst>
          </p:cNvPr>
          <p:cNvSpPr txBox="1"/>
          <p:nvPr/>
        </p:nvSpPr>
        <p:spPr>
          <a:xfrm>
            <a:off x="8080080" y="110977"/>
            <a:ext cx="30544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со СМИ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AD32937-F6B1-45A1-A840-EB47EDE0F3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4976" y="3620167"/>
            <a:ext cx="1548276" cy="1548276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F4A7B1AF-6238-465B-95E6-173DFFDEC46D}"/>
              </a:ext>
            </a:extLst>
          </p:cNvPr>
          <p:cNvSpPr/>
          <p:nvPr/>
        </p:nvSpPr>
        <p:spPr>
          <a:xfrm>
            <a:off x="6124852" y="1023916"/>
            <a:ext cx="5917495" cy="23750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5284" algn="just"/>
            <a:r>
              <a:rPr lang="ru-RU" sz="1500" dirty="0">
                <a:latin typeface="Times New Roman" panose="02020603050405020304" pitchFamily="18" charset="0"/>
              </a:rPr>
              <a:t>Информация о реализации данного направления деятельности должна быть отражена:</a:t>
            </a:r>
          </a:p>
          <a:p>
            <a:pPr indent="365284" algn="just">
              <a:spcBef>
                <a:spcPts val="813"/>
              </a:spcBef>
            </a:pPr>
            <a:r>
              <a:rPr lang="ru-RU" sz="1500" dirty="0">
                <a:latin typeface="Times New Roman" panose="02020603050405020304" pitchFamily="18" charset="0"/>
              </a:rPr>
              <a:t>1.	В ежеквартальном отчете «Взаимодействие со СМИ по информированию населения и общественности округа о деятельности органов власти в области противодействия коррупции»</a:t>
            </a:r>
          </a:p>
          <a:p>
            <a:pPr indent="365284" algn="just">
              <a:spcBef>
                <a:spcPts val="813"/>
              </a:spcBef>
            </a:pPr>
            <a:r>
              <a:rPr lang="ru-RU" sz="1500" dirty="0">
                <a:latin typeface="Times New Roman" panose="02020603050405020304" pitchFamily="18" charset="0"/>
              </a:rPr>
              <a:t>2.	В </a:t>
            </a:r>
            <a:r>
              <a:rPr lang="ru-RU" sz="1500" dirty="0" err="1">
                <a:latin typeface="Times New Roman" panose="02020603050405020304" pitchFamily="18" charset="0"/>
              </a:rPr>
              <a:t>пп</a:t>
            </a:r>
            <a:r>
              <a:rPr lang="ru-RU" sz="1500" dirty="0">
                <a:latin typeface="Times New Roman" panose="02020603050405020304" pitchFamily="18" charset="0"/>
              </a:rPr>
              <a:t>. 17.1 ежеквартальной формы отчета «Мониторинг-К экспресс» с указанием количества выступлений антикоррупционной направленности официальных представителей органа власти в региональных средствах массовой информации.</a:t>
            </a:r>
          </a:p>
        </p:txBody>
      </p:sp>
    </p:spTree>
    <p:extLst>
      <p:ext uri="{BB962C8B-B14F-4D97-AF65-F5344CB8AC3E}">
        <p14:creationId xmlns:p14="http://schemas.microsoft.com/office/powerpoint/2010/main" val="9053273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8000">
              <a:schemeClr val="accent1">
                <a:lumMod val="5000"/>
                <a:lumOff val="95000"/>
              </a:schemeClr>
            </a:gs>
            <a:gs pos="84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D9476E29-7411-484A-B9F3-83AFE07DE001}"/>
              </a:ext>
            </a:extLst>
          </p:cNvPr>
          <p:cNvGrpSpPr/>
          <p:nvPr/>
        </p:nvGrpSpPr>
        <p:grpSpPr>
          <a:xfrm>
            <a:off x="0" y="-185257"/>
            <a:ext cx="12192000" cy="992579"/>
            <a:chOff x="0" y="-170448"/>
            <a:chExt cx="12192000" cy="992579"/>
          </a:xfrm>
        </p:grpSpPr>
        <p:pic>
          <p:nvPicPr>
            <p:cNvPr id="15" name="Picture 3" descr="C:\Users\A.Utemishev\Desktop\БУКЛЕТЫ, ПАМЯТКИ\chukotka.gif">
              <a:extLst>
                <a:ext uri="{FF2B5EF4-FFF2-40B4-BE49-F238E27FC236}">
                  <a16:creationId xmlns:a16="http://schemas.microsoft.com/office/drawing/2014/main" id="{982857E2-A8CF-4D4E-B46F-CCF98B7042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7543"/>
              <a:ext cx="577592" cy="707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67FAC75-65A3-43C7-BA3A-748B6046E4FA}"/>
                </a:ext>
              </a:extLst>
            </p:cNvPr>
            <p:cNvSpPr txBox="1"/>
            <p:nvPr/>
          </p:nvSpPr>
          <p:spPr>
            <a:xfrm>
              <a:off x="577592" y="-170448"/>
              <a:ext cx="5169348" cy="99257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endParaRPr lang="ru-RU" sz="13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sz="13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Управление по профилактике коррупционных и иных правонарушений Чукотского автономного округа</a:t>
              </a:r>
            </a:p>
            <a:p>
              <a:endParaRPr lang="ru-RU" sz="195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7" name="Rectangle 2">
              <a:extLst>
                <a:ext uri="{FF2B5EF4-FFF2-40B4-BE49-F238E27FC236}">
                  <a16:creationId xmlns:a16="http://schemas.microsoft.com/office/drawing/2014/main" id="{D263DB35-2DFF-473A-9778-CD557F031279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hotocopy trans="3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592" y="586521"/>
              <a:ext cx="6445060" cy="65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Rectangle 2">
              <a:extLst>
                <a:ext uri="{FF2B5EF4-FFF2-40B4-BE49-F238E27FC236}">
                  <a16:creationId xmlns:a16="http://schemas.microsoft.com/office/drawing/2014/main" id="{0B642901-A81D-4A20-8A97-14290F2F5FE0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hotocopy trans="3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2652" y="0"/>
              <a:ext cx="5169348" cy="651685"/>
            </a:xfrm>
            <a:prstGeom prst="rect">
              <a:avLst/>
            </a:prstGeom>
            <a:noFill/>
            <a:ln>
              <a:noFill/>
            </a:ln>
            <a:effectLst>
              <a:outerShdw blurRad="50800" dist="50800" dir="5400000" algn="ctr" rotWithShape="0">
                <a:schemeClr val="bg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Rectangle 2">
            <a:extLst>
              <a:ext uri="{FF2B5EF4-FFF2-40B4-BE49-F238E27FC236}">
                <a16:creationId xmlns:a16="http://schemas.microsoft.com/office/drawing/2014/main" id="{E4EA0FE8-2556-41FA-B98A-6073D6EC44DA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trans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08004"/>
            <a:ext cx="1219200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C51C75D-BDEA-4317-A2EC-0710FAC3CC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7543" y="-339591"/>
            <a:ext cx="150106" cy="300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4295" tIns="37148" rIns="74295" bIns="37148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463"/>
          </a:p>
        </p:txBody>
      </p:sp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9CCC8137-2443-4607-8351-D56AFD9C70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20808573"/>
              </p:ext>
            </p:extLst>
          </p:nvPr>
        </p:nvGraphicFramePr>
        <p:xfrm>
          <a:off x="577591" y="2107817"/>
          <a:ext cx="10080883" cy="42299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D368FA20-591F-4972-BF82-21B231C5D1EE}"/>
              </a:ext>
            </a:extLst>
          </p:cNvPr>
          <p:cNvSpPr txBox="1"/>
          <p:nvPr/>
        </p:nvSpPr>
        <p:spPr>
          <a:xfrm>
            <a:off x="8080080" y="66550"/>
            <a:ext cx="30544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со СМИ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F6F447E-2095-49C3-9012-D23BCFCD2BB4}"/>
              </a:ext>
            </a:extLst>
          </p:cNvPr>
          <p:cNvSpPr txBox="1"/>
          <p:nvPr/>
        </p:nvSpPr>
        <p:spPr>
          <a:xfrm>
            <a:off x="196592" y="807322"/>
            <a:ext cx="11862058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alt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Согласно представленной Губернатору Чукотского автономного округа информации о реализации органами исполнительной власти и органами местного самоуправления мероприятий, предусмотренных региональной программой профилактики и противодействия коррупции в Чукотском автономном округе, в 2022 году органами исполнительной и муниципальной власти проведено 336 мероприятий правовой и антикоррупционной направленности. </a:t>
            </a:r>
          </a:p>
          <a:p>
            <a:pPr algn="just"/>
            <a:r>
              <a:rPr lang="ru-RU" alt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			       В органах исполнительной власти – 309 (АППГ – 376).  </a:t>
            </a:r>
            <a:endParaRPr lang="ru-RU" altLang="ru-RU" sz="1500" b="1" dirty="0">
              <a:latin typeface="Arial" panose="020B0604020202020204" pitchFamily="34" charset="0"/>
            </a:endParaRP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16835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8000">
              <a:schemeClr val="accent1">
                <a:lumMod val="5000"/>
                <a:lumOff val="95000"/>
              </a:schemeClr>
            </a:gs>
            <a:gs pos="84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724F1DD4-C4B0-4ECC-8278-C4509E03A7F1}"/>
              </a:ext>
            </a:extLst>
          </p:cNvPr>
          <p:cNvGrpSpPr/>
          <p:nvPr/>
        </p:nvGrpSpPr>
        <p:grpSpPr>
          <a:xfrm>
            <a:off x="0" y="-185257"/>
            <a:ext cx="12192000" cy="992579"/>
            <a:chOff x="0" y="-170448"/>
            <a:chExt cx="12192000" cy="992579"/>
          </a:xfrm>
        </p:grpSpPr>
        <p:pic>
          <p:nvPicPr>
            <p:cNvPr id="17" name="Picture 3" descr="C:\Users\A.Utemishev\Desktop\БУКЛЕТЫ, ПАМЯТКИ\chukotka.gif">
              <a:extLst>
                <a:ext uri="{FF2B5EF4-FFF2-40B4-BE49-F238E27FC236}">
                  <a16:creationId xmlns:a16="http://schemas.microsoft.com/office/drawing/2014/main" id="{CFD8E3D1-5A21-4573-834D-BE634E5D6D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7543"/>
              <a:ext cx="577592" cy="707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7D1618F-46B8-445D-9177-B3E3652BACDA}"/>
                </a:ext>
              </a:extLst>
            </p:cNvPr>
            <p:cNvSpPr txBox="1"/>
            <p:nvPr/>
          </p:nvSpPr>
          <p:spPr>
            <a:xfrm>
              <a:off x="577592" y="-170448"/>
              <a:ext cx="5169348" cy="99257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endParaRPr lang="ru-RU" sz="13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sz="13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Управление по профилактике коррупционных и иных правонарушений Чукотского автономного округа</a:t>
              </a:r>
            </a:p>
            <a:p>
              <a:endParaRPr lang="ru-RU" sz="195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9" name="Rectangle 2">
              <a:extLst>
                <a:ext uri="{FF2B5EF4-FFF2-40B4-BE49-F238E27FC236}">
                  <a16:creationId xmlns:a16="http://schemas.microsoft.com/office/drawing/2014/main" id="{9FD77209-DD58-45E0-B4B8-4103D52A7456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hotocopy trans="3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592" y="586521"/>
              <a:ext cx="6445060" cy="65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Rectangle 2">
              <a:extLst>
                <a:ext uri="{FF2B5EF4-FFF2-40B4-BE49-F238E27FC236}">
                  <a16:creationId xmlns:a16="http://schemas.microsoft.com/office/drawing/2014/main" id="{4E46A698-E235-4E24-96ED-BF85E9A0C4FC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hotocopy trans="3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2652" y="0"/>
              <a:ext cx="5169348" cy="651685"/>
            </a:xfrm>
            <a:prstGeom prst="rect">
              <a:avLst/>
            </a:prstGeom>
            <a:noFill/>
            <a:ln>
              <a:noFill/>
            </a:ln>
            <a:effectLst>
              <a:outerShdw blurRad="50800" dist="50800" dir="5400000" algn="ctr" rotWithShape="0">
                <a:schemeClr val="bg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B0761ED-2469-485B-BC0F-348FEB76AA0B}"/>
              </a:ext>
            </a:extLst>
          </p:cNvPr>
          <p:cNvSpPr/>
          <p:nvPr/>
        </p:nvSpPr>
        <p:spPr>
          <a:xfrm>
            <a:off x="1537649" y="1526138"/>
            <a:ext cx="8869095" cy="39653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Rectangle 2">
            <a:extLst>
              <a:ext uri="{FF2B5EF4-FFF2-40B4-BE49-F238E27FC236}">
                <a16:creationId xmlns:a16="http://schemas.microsoft.com/office/drawing/2014/main" id="{E4EA0FE8-2556-41FA-B98A-6073D6EC44DA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trans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08003"/>
            <a:ext cx="1219200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C51C75D-BDEA-4317-A2EC-0710FAC3CC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7543" y="-339591"/>
            <a:ext cx="150106" cy="300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4295" tIns="37148" rIns="74295" bIns="37148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463"/>
          </a:p>
        </p:txBody>
      </p:sp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id="{B1FBB50D-229F-4632-BEEB-A13749DF6ED5}"/>
              </a:ext>
            </a:extLst>
          </p:cNvPr>
          <p:cNvGraphicFramePr/>
          <p:nvPr>
            <p:extLst/>
          </p:nvPr>
        </p:nvGraphicFramePr>
        <p:xfrm>
          <a:off x="2582644" y="1423701"/>
          <a:ext cx="7383280" cy="37927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824402E6-53F5-45C1-A89A-6928C5524DBC}"/>
              </a:ext>
            </a:extLst>
          </p:cNvPr>
          <p:cNvSpPr txBox="1"/>
          <p:nvPr/>
        </p:nvSpPr>
        <p:spPr>
          <a:xfrm>
            <a:off x="8438678" y="98284"/>
            <a:ext cx="30544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со СМИ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A02037-1F07-45F0-AF95-B632B45EB211}"/>
              </a:ext>
            </a:extLst>
          </p:cNvPr>
          <p:cNvSpPr txBox="1"/>
          <p:nvPr/>
        </p:nvSpPr>
        <p:spPr>
          <a:xfrm>
            <a:off x="1978780" y="931224"/>
            <a:ext cx="8869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органах местного самоуправления – 27 (АППГ – 120) проведенных мероприятий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B7BA3A9A-DEA7-4BCB-A317-1F273375A45C}"/>
              </a:ext>
            </a:extLst>
          </p:cNvPr>
          <p:cNvSpPr/>
          <p:nvPr/>
        </p:nvSpPr>
        <p:spPr>
          <a:xfrm>
            <a:off x="577592" y="5687577"/>
            <a:ext cx="114014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5284" algn="just"/>
            <a:r>
              <a:rPr lang="ru-RU" sz="1600" b="1" i="1" dirty="0">
                <a:latin typeface="Times New Roman" panose="02020603050405020304" pitchFamily="18" charset="0"/>
              </a:rPr>
              <a:t>В 2022 году органами исполнительной и муниципальной власти округа в региональных средствах массовой информации опубликовано всего 33 информационных сообщения на антикоррупционную тематику. </a:t>
            </a:r>
            <a:endParaRPr lang="ru-RU" sz="1600" b="1" i="1" dirty="0"/>
          </a:p>
        </p:txBody>
      </p:sp>
    </p:spTree>
    <p:extLst>
      <p:ext uri="{BB962C8B-B14F-4D97-AF65-F5344CB8AC3E}">
        <p14:creationId xmlns:p14="http://schemas.microsoft.com/office/powerpoint/2010/main" val="8735742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8000">
              <a:schemeClr val="accent1">
                <a:lumMod val="5000"/>
                <a:lumOff val="95000"/>
              </a:schemeClr>
            </a:gs>
            <a:gs pos="84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55E19808-6B84-4587-9B48-0F1C07A51D19}"/>
              </a:ext>
            </a:extLst>
          </p:cNvPr>
          <p:cNvGrpSpPr/>
          <p:nvPr/>
        </p:nvGrpSpPr>
        <p:grpSpPr>
          <a:xfrm>
            <a:off x="0" y="-185257"/>
            <a:ext cx="12192000" cy="992579"/>
            <a:chOff x="0" y="-170448"/>
            <a:chExt cx="12192000" cy="992579"/>
          </a:xfrm>
        </p:grpSpPr>
        <p:pic>
          <p:nvPicPr>
            <p:cNvPr id="17" name="Picture 3" descr="C:\Users\A.Utemishev\Desktop\БУКЛЕТЫ, ПАМЯТКИ\chukotka.gif">
              <a:extLst>
                <a:ext uri="{FF2B5EF4-FFF2-40B4-BE49-F238E27FC236}">
                  <a16:creationId xmlns:a16="http://schemas.microsoft.com/office/drawing/2014/main" id="{A4F863DA-AB9D-42AF-81DE-531A1877C3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7543"/>
              <a:ext cx="577592" cy="707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3A47BD2-A832-425E-B5A1-5742DEC2FA39}"/>
                </a:ext>
              </a:extLst>
            </p:cNvPr>
            <p:cNvSpPr txBox="1"/>
            <p:nvPr/>
          </p:nvSpPr>
          <p:spPr>
            <a:xfrm>
              <a:off x="577592" y="-170448"/>
              <a:ext cx="5169348" cy="99257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endParaRPr lang="ru-RU" sz="13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sz="13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Управление по профилактике коррупционных и иных правонарушений Чукотского автономного округа</a:t>
              </a:r>
            </a:p>
            <a:p>
              <a:endParaRPr lang="ru-RU" sz="195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9" name="Rectangle 2">
              <a:extLst>
                <a:ext uri="{FF2B5EF4-FFF2-40B4-BE49-F238E27FC236}">
                  <a16:creationId xmlns:a16="http://schemas.microsoft.com/office/drawing/2014/main" id="{8CAB5BF3-5280-459B-91B0-9F76410D98CC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hotocopy trans="3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592" y="586521"/>
              <a:ext cx="6445060" cy="65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Rectangle 2">
              <a:extLst>
                <a:ext uri="{FF2B5EF4-FFF2-40B4-BE49-F238E27FC236}">
                  <a16:creationId xmlns:a16="http://schemas.microsoft.com/office/drawing/2014/main" id="{5B70BA9A-F5DB-4718-8389-5FEED35F455D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hotocopy trans="3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2652" y="0"/>
              <a:ext cx="5169348" cy="651685"/>
            </a:xfrm>
            <a:prstGeom prst="rect">
              <a:avLst/>
            </a:prstGeom>
            <a:noFill/>
            <a:ln>
              <a:noFill/>
            </a:ln>
            <a:effectLst>
              <a:outerShdw blurRad="50800" dist="50800" dir="5400000" algn="ctr" rotWithShape="0">
                <a:schemeClr val="bg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Rectangle 2">
            <a:extLst>
              <a:ext uri="{FF2B5EF4-FFF2-40B4-BE49-F238E27FC236}">
                <a16:creationId xmlns:a16="http://schemas.microsoft.com/office/drawing/2014/main" id="{E4EA0FE8-2556-41FA-B98A-6073D6EC44DA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trans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08004"/>
            <a:ext cx="1219200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C51C75D-BDEA-4317-A2EC-0710FAC3CC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7543" y="-339591"/>
            <a:ext cx="150106" cy="300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4295" tIns="37148" rIns="74295" bIns="37148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463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9436197-A17E-4B9B-8585-C8997AD88147}"/>
              </a:ext>
            </a:extLst>
          </p:cNvPr>
          <p:cNvSpPr/>
          <p:nvPr/>
        </p:nvSpPr>
        <p:spPr>
          <a:xfrm>
            <a:off x="161503" y="926649"/>
            <a:ext cx="560945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5625" algn="just"/>
            <a:r>
              <a:rPr lang="ru-RU" sz="1500" dirty="0">
                <a:latin typeface="Times New Roman" panose="02020603050405020304" pitchFamily="18" charset="0"/>
              </a:rPr>
              <a:t>Анализ данного направления деятельности показал, что, работа по информированию населения о деятельности органа власти по противодействию коррупции не проводится в </a:t>
            </a:r>
            <a:r>
              <a:rPr lang="ru-RU" sz="1500" dirty="0" err="1">
                <a:latin typeface="Times New Roman" panose="02020603050405020304" pitchFamily="18" charset="0"/>
              </a:rPr>
              <a:t>Провиденском</a:t>
            </a:r>
            <a:r>
              <a:rPr lang="ru-RU" sz="1500" dirty="0">
                <a:latin typeface="Times New Roman" panose="02020603050405020304" pitchFamily="18" charset="0"/>
              </a:rPr>
              <a:t> городском округе, городских округа </a:t>
            </a:r>
            <a:r>
              <a:rPr lang="ru-RU" sz="1500" dirty="0" err="1">
                <a:latin typeface="Times New Roman" panose="02020603050405020304" pitchFamily="18" charset="0"/>
              </a:rPr>
              <a:t>Певек</a:t>
            </a:r>
            <a:r>
              <a:rPr lang="ru-RU" sz="1500" dirty="0">
                <a:latin typeface="Times New Roman" panose="02020603050405020304" pitchFamily="18" charset="0"/>
              </a:rPr>
              <a:t> и Анадырь, </a:t>
            </a:r>
            <a:r>
              <a:rPr lang="ru-RU" sz="1500" dirty="0" err="1">
                <a:latin typeface="Times New Roman" panose="02020603050405020304" pitchFamily="18" charset="0"/>
              </a:rPr>
              <a:t>Билибинском</a:t>
            </a:r>
            <a:r>
              <a:rPr lang="ru-RU" sz="1500" dirty="0">
                <a:latin typeface="Times New Roman" panose="02020603050405020304" pitchFamily="18" charset="0"/>
              </a:rPr>
              <a:t> и Чукотском муниципальных районах, Департаменте здравоохранения, Департаменте образования и науки, Департаменте культуры, спорта и туризма, Департаменте природных ресурсов и экологии, Департаменте промышленной политики.</a:t>
            </a:r>
            <a:endParaRPr lang="ru-RU" sz="1500" dirty="0"/>
          </a:p>
          <a:p>
            <a:pPr indent="365625" algn="just"/>
            <a:endParaRPr lang="en-US" sz="1500" dirty="0">
              <a:latin typeface="Times New Roman" panose="02020603050405020304" pitchFamily="18" charset="0"/>
            </a:endParaRPr>
          </a:p>
          <a:p>
            <a:pPr indent="365625" algn="just"/>
            <a:r>
              <a:rPr lang="ru-RU" sz="1500" dirty="0">
                <a:latin typeface="Times New Roman" panose="02020603050405020304" pitchFamily="18" charset="0"/>
              </a:rPr>
              <a:t>Между тем, в соответствии с пунктом 7 статьи 7 Федерального закона «О противодействии коррупции» обеспечение доступа граждан к информации о деятельности органов государственной власти и органов местного самоуправления является одним из основных направлений деятельности в области противодействия коррупции.</a:t>
            </a:r>
            <a:endParaRPr lang="ru-RU" sz="150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98EB57F-ABDF-4666-9B94-7DB580BEBF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8788" y="4831628"/>
            <a:ext cx="1473999" cy="147399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36A386C-690D-4563-BB57-25768494176B}"/>
              </a:ext>
            </a:extLst>
          </p:cNvPr>
          <p:cNvSpPr txBox="1"/>
          <p:nvPr/>
        </p:nvSpPr>
        <p:spPr>
          <a:xfrm>
            <a:off x="8080080" y="134512"/>
            <a:ext cx="30544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со СМИ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BE436011-5472-4597-99AE-80B4CF0923B2}"/>
              </a:ext>
            </a:extLst>
          </p:cNvPr>
          <p:cNvSpPr/>
          <p:nvPr/>
        </p:nvSpPr>
        <p:spPr>
          <a:xfrm>
            <a:off x="6297926" y="1023912"/>
            <a:ext cx="5609459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5284" algn="just"/>
            <a:r>
              <a:rPr lang="ru-RU" sz="1500" dirty="0">
                <a:latin typeface="Times New Roman" panose="02020603050405020304" pitchFamily="18" charset="0"/>
              </a:rPr>
              <a:t>Руководителям органов государственной власти и органов местного самоуправления необходимо организовать взаимодействие с региональными средствами массовой информации по вопросам информирования граждан о деятельности органов власти в области противодействия коррупции. </a:t>
            </a:r>
          </a:p>
          <a:p>
            <a:pPr indent="365284" algn="just"/>
            <a:r>
              <a:rPr lang="ru-RU" sz="1500" dirty="0">
                <a:latin typeface="Times New Roman" panose="02020603050405020304" pitchFamily="18" charset="0"/>
              </a:rPr>
              <a:t>	</a:t>
            </a:r>
          </a:p>
          <a:p>
            <a:pPr indent="365284" algn="just"/>
            <a:r>
              <a:rPr lang="ru-RU" sz="1500" dirty="0">
                <a:latin typeface="Times New Roman" panose="02020603050405020304" pitchFamily="18" charset="0"/>
              </a:rPr>
              <a:t>Информационные поводы для средств массовой информации о деятельности органа власти в области противодействия коррупции включают в себя все мероприятия, которые утверждены Национальным планом о противодействии коррупции, региональным планом и ведомственными планами органов власти.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668BD66-6086-404B-84E1-F3EED654B9F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3452" y="4189721"/>
            <a:ext cx="1527499" cy="1527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6708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8000">
              <a:schemeClr val="accent1">
                <a:lumMod val="5000"/>
                <a:lumOff val="95000"/>
              </a:schemeClr>
            </a:gs>
            <a:gs pos="84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19D9A9B9-8B94-4554-9315-F63454335908}"/>
              </a:ext>
            </a:extLst>
          </p:cNvPr>
          <p:cNvGrpSpPr/>
          <p:nvPr/>
        </p:nvGrpSpPr>
        <p:grpSpPr>
          <a:xfrm>
            <a:off x="0" y="-185257"/>
            <a:ext cx="12192000" cy="992579"/>
            <a:chOff x="0" y="-170448"/>
            <a:chExt cx="12192000" cy="992579"/>
          </a:xfrm>
        </p:grpSpPr>
        <p:pic>
          <p:nvPicPr>
            <p:cNvPr id="16" name="Picture 3" descr="C:\Users\A.Utemishev\Desktop\БУКЛЕТЫ, ПАМЯТКИ\chukotka.gif">
              <a:extLst>
                <a:ext uri="{FF2B5EF4-FFF2-40B4-BE49-F238E27FC236}">
                  <a16:creationId xmlns:a16="http://schemas.microsoft.com/office/drawing/2014/main" id="{AC01B51E-F6C7-4F10-8636-741434E0DA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7543"/>
              <a:ext cx="577592" cy="707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FF84CDC-39CA-4AE7-AD17-066EB7441CE0}"/>
                </a:ext>
              </a:extLst>
            </p:cNvPr>
            <p:cNvSpPr txBox="1"/>
            <p:nvPr/>
          </p:nvSpPr>
          <p:spPr>
            <a:xfrm>
              <a:off x="577592" y="-170448"/>
              <a:ext cx="5169348" cy="99257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endParaRPr lang="ru-RU" sz="13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sz="13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Управление по профилактике коррупционных и иных правонарушений Чукотского автономного округа</a:t>
              </a:r>
            </a:p>
            <a:p>
              <a:endParaRPr lang="ru-RU" sz="195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Rectangle 2">
              <a:extLst>
                <a:ext uri="{FF2B5EF4-FFF2-40B4-BE49-F238E27FC236}">
                  <a16:creationId xmlns:a16="http://schemas.microsoft.com/office/drawing/2014/main" id="{DA993971-C834-4D68-9A69-24D9CD02D4E4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hotocopy trans="3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592" y="586521"/>
              <a:ext cx="6445060" cy="65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Rectangle 2">
              <a:extLst>
                <a:ext uri="{FF2B5EF4-FFF2-40B4-BE49-F238E27FC236}">
                  <a16:creationId xmlns:a16="http://schemas.microsoft.com/office/drawing/2014/main" id="{9344BD92-4D6E-49D7-9F66-F15E654CDF3C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hotocopy trans="3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2652" y="0"/>
              <a:ext cx="5169348" cy="651685"/>
            </a:xfrm>
            <a:prstGeom prst="rect">
              <a:avLst/>
            </a:prstGeom>
            <a:noFill/>
            <a:ln>
              <a:noFill/>
            </a:ln>
            <a:effectLst>
              <a:outerShdw blurRad="50800" dist="50800" dir="5400000" algn="ctr" rotWithShape="0">
                <a:schemeClr val="bg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Rectangle 2">
            <a:extLst>
              <a:ext uri="{FF2B5EF4-FFF2-40B4-BE49-F238E27FC236}">
                <a16:creationId xmlns:a16="http://schemas.microsoft.com/office/drawing/2014/main" id="{E4EA0FE8-2556-41FA-B98A-6073D6EC44DA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trans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08005"/>
            <a:ext cx="1219200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C51C75D-BDEA-4317-A2EC-0710FAC3CC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7543" y="-339591"/>
            <a:ext cx="150106" cy="300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4295" tIns="37148" rIns="74295" bIns="37148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463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8B0CEC-CB91-498B-9693-5ECB3B5B93DE}"/>
              </a:ext>
            </a:extLst>
          </p:cNvPr>
          <p:cNvSpPr txBox="1"/>
          <p:nvPr/>
        </p:nvSpPr>
        <p:spPr>
          <a:xfrm>
            <a:off x="1462596" y="2136338"/>
            <a:ext cx="9197518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опроса (анкетирования) граждан </a:t>
            </a:r>
          </a:p>
          <a:p>
            <a:pPr algn="ctr"/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целью оценки уровня коррупции </a:t>
            </a:r>
          </a:p>
          <a:p>
            <a:pPr algn="ctr"/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сфере деятельности органов исполнительной власти </a:t>
            </a:r>
          </a:p>
          <a:p>
            <a:pPr algn="ctr"/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органов местного самоуправления </a:t>
            </a:r>
          </a:p>
          <a:p>
            <a:pPr algn="ctr"/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эффективности принимаемых мер </a:t>
            </a:r>
          </a:p>
          <a:p>
            <a:pPr algn="ctr"/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официальных сайтах и страницах в социальных сетях</a:t>
            </a:r>
          </a:p>
        </p:txBody>
      </p:sp>
    </p:spTree>
    <p:extLst>
      <p:ext uri="{BB962C8B-B14F-4D97-AF65-F5344CB8AC3E}">
        <p14:creationId xmlns:p14="http://schemas.microsoft.com/office/powerpoint/2010/main" val="11066389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8000">
              <a:schemeClr val="accent1">
                <a:lumMod val="5000"/>
                <a:lumOff val="95000"/>
              </a:schemeClr>
            </a:gs>
            <a:gs pos="84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ctangle 2">
            <a:extLst>
              <a:ext uri="{FF2B5EF4-FFF2-40B4-BE49-F238E27FC236}">
                <a16:creationId xmlns:a16="http://schemas.microsoft.com/office/drawing/2014/main" id="{E4EA0FE8-2556-41FA-B98A-6073D6EC44DA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 trans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90253"/>
            <a:ext cx="1219200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CD08AD8-8176-4EC3-AD9F-A46657D0597E}"/>
              </a:ext>
            </a:extLst>
          </p:cNvPr>
          <p:cNvSpPr txBox="1"/>
          <p:nvPr/>
        </p:nvSpPr>
        <p:spPr>
          <a:xfrm>
            <a:off x="4600575" y="980677"/>
            <a:ext cx="7302629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5625"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ч. 2 ст. 24 Конституции РФ определено, что органы государственной власти и органы местного самоуправления, их должностные лица обязаны обеспечить каждому возможность ознакомления с документами и материалами, непосредственно затрагивающими его права и свободы, если иное не предусмотрено законом. </a:t>
            </a:r>
          </a:p>
          <a:p>
            <a:pPr indent="365625"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5625"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09.02.2009 № 8-ФЗ «Об обеспечении доступа к информации о деятельности государственных органов и органов местного самоуправления» был принят для регулирования открытости информации в сфере государственного и муниципального управления. В статье 4 настоящего закона определены основные принципы обеспечения доступа к информации о деятельности органов:</a:t>
            </a:r>
          </a:p>
          <a:p>
            <a:pPr indent="365625" algn="just">
              <a:spcBef>
                <a:spcPts val="975"/>
              </a:spcBef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открытость и доступность информации, за исключением случаев, предусмотренных федеральным законом; </a:t>
            </a:r>
          </a:p>
          <a:p>
            <a:pPr indent="365625" algn="just">
              <a:spcBef>
                <a:spcPts val="975"/>
              </a:spcBef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достоверность информации и своевременность ее предоставления;</a:t>
            </a:r>
          </a:p>
          <a:p>
            <a:pPr indent="365625" algn="just">
              <a:spcBef>
                <a:spcPts val="975"/>
              </a:spcBef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свобода поиска, получения, передачи и распространения информации любым законным способом.</a:t>
            </a:r>
          </a:p>
          <a:p>
            <a:pPr indent="365625" algn="just"/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3E8C663-3F13-4BF7-A798-5A5457AEF86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49" r="14583" b="51312"/>
          <a:stretch/>
        </p:blipFill>
        <p:spPr>
          <a:xfrm>
            <a:off x="288796" y="980677"/>
            <a:ext cx="2675128" cy="255905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77F5E8D-271C-4EE3-A773-5C568F6BB3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785" y="2918165"/>
            <a:ext cx="2675128" cy="2559050"/>
          </a:xfrm>
          <a:prstGeom prst="rect">
            <a:avLst/>
          </a:prstGeom>
        </p:spPr>
      </p:pic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73FFF466-7EC9-45F7-91A4-070693429EC6}"/>
              </a:ext>
            </a:extLst>
          </p:cNvPr>
          <p:cNvGrpSpPr/>
          <p:nvPr/>
        </p:nvGrpSpPr>
        <p:grpSpPr>
          <a:xfrm>
            <a:off x="0" y="-170448"/>
            <a:ext cx="12192000" cy="992579"/>
            <a:chOff x="0" y="-170448"/>
            <a:chExt cx="12192000" cy="992579"/>
          </a:xfrm>
        </p:grpSpPr>
        <p:pic>
          <p:nvPicPr>
            <p:cNvPr id="15" name="Picture 3" descr="C:\Users\A.Utemishev\Desktop\БУКЛЕТЫ, ПАМЯТКИ\chukotka.gif">
              <a:extLst>
                <a:ext uri="{FF2B5EF4-FFF2-40B4-BE49-F238E27FC236}">
                  <a16:creationId xmlns:a16="http://schemas.microsoft.com/office/drawing/2014/main" id="{3426E954-D43A-4F74-83A6-6A4D07AE85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7543"/>
              <a:ext cx="577592" cy="707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262F018-13C2-4505-98D3-C8B05867A9F8}"/>
                </a:ext>
              </a:extLst>
            </p:cNvPr>
            <p:cNvSpPr txBox="1"/>
            <p:nvPr/>
          </p:nvSpPr>
          <p:spPr>
            <a:xfrm>
              <a:off x="577592" y="-170448"/>
              <a:ext cx="5169348" cy="99257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endParaRPr lang="ru-RU" sz="13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sz="13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Управление по профилактике коррупционных и иных правонарушений Чукотского автономного округа</a:t>
              </a:r>
            </a:p>
            <a:p>
              <a:endParaRPr lang="ru-RU" sz="195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7" name="Rectangle 2">
              <a:extLst>
                <a:ext uri="{FF2B5EF4-FFF2-40B4-BE49-F238E27FC236}">
                  <a16:creationId xmlns:a16="http://schemas.microsoft.com/office/drawing/2014/main" id="{36C1ACB7-8897-4969-8902-B72CC1ECFFF3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Photocopy trans="3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592" y="586521"/>
              <a:ext cx="6445060" cy="65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Rectangle 2">
              <a:extLst>
                <a:ext uri="{FF2B5EF4-FFF2-40B4-BE49-F238E27FC236}">
                  <a16:creationId xmlns:a16="http://schemas.microsoft.com/office/drawing/2014/main" id="{A51129A1-ACB0-4331-82E9-4CF2097FDAB8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Photocopy trans="3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2652" y="0"/>
              <a:ext cx="5169348" cy="651685"/>
            </a:xfrm>
            <a:prstGeom prst="rect">
              <a:avLst/>
            </a:prstGeom>
            <a:noFill/>
            <a:ln>
              <a:noFill/>
            </a:ln>
            <a:effectLst>
              <a:outerShdw blurRad="50800" dist="50800" dir="5400000" algn="ctr" rotWithShape="0">
                <a:schemeClr val="bg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8BD6D9A-8C15-4003-8C73-5768F28DE293}"/>
              </a:ext>
            </a:extLst>
          </p:cNvPr>
          <p:cNvSpPr txBox="1"/>
          <p:nvPr/>
        </p:nvSpPr>
        <p:spPr>
          <a:xfrm>
            <a:off x="8237935" y="75735"/>
            <a:ext cx="24877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Открытость власти</a:t>
            </a:r>
          </a:p>
        </p:txBody>
      </p:sp>
    </p:spTree>
    <p:extLst>
      <p:ext uri="{BB962C8B-B14F-4D97-AF65-F5344CB8AC3E}">
        <p14:creationId xmlns:p14="http://schemas.microsoft.com/office/powerpoint/2010/main" val="12755782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8000">
              <a:schemeClr val="accent1">
                <a:lumMod val="5000"/>
                <a:lumOff val="95000"/>
              </a:schemeClr>
            </a:gs>
            <a:gs pos="84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318FEF5A-26F7-4D4E-B6D5-43B5A55E22EF}"/>
              </a:ext>
            </a:extLst>
          </p:cNvPr>
          <p:cNvGrpSpPr/>
          <p:nvPr/>
        </p:nvGrpSpPr>
        <p:grpSpPr>
          <a:xfrm>
            <a:off x="0" y="-188140"/>
            <a:ext cx="12192000" cy="992579"/>
            <a:chOff x="0" y="-170448"/>
            <a:chExt cx="12192000" cy="992579"/>
          </a:xfrm>
        </p:grpSpPr>
        <p:pic>
          <p:nvPicPr>
            <p:cNvPr id="16" name="Picture 3" descr="C:\Users\A.Utemishev\Desktop\БУКЛЕТЫ, ПАМЯТКИ\chukotka.gif">
              <a:extLst>
                <a:ext uri="{FF2B5EF4-FFF2-40B4-BE49-F238E27FC236}">
                  <a16:creationId xmlns:a16="http://schemas.microsoft.com/office/drawing/2014/main" id="{D0384D69-95C5-4DE1-B4D8-7DA0D298D7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7543"/>
              <a:ext cx="577592" cy="707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EF95A2C-9F88-45FF-B5F6-B656E036E8A5}"/>
                </a:ext>
              </a:extLst>
            </p:cNvPr>
            <p:cNvSpPr txBox="1"/>
            <p:nvPr/>
          </p:nvSpPr>
          <p:spPr>
            <a:xfrm>
              <a:off x="577592" y="-170448"/>
              <a:ext cx="5169348" cy="99257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endParaRPr lang="ru-RU" sz="13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sz="13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Управление по профилактике коррупционных и иных правонарушений Чукотского автономного округа</a:t>
              </a:r>
            </a:p>
            <a:p>
              <a:endParaRPr lang="ru-RU" sz="195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Rectangle 2">
              <a:extLst>
                <a:ext uri="{FF2B5EF4-FFF2-40B4-BE49-F238E27FC236}">
                  <a16:creationId xmlns:a16="http://schemas.microsoft.com/office/drawing/2014/main" id="{072741F2-238C-453D-8638-2DC69AE1086C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hotocopy trans="3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592" y="586521"/>
              <a:ext cx="6445060" cy="65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Rectangle 2">
              <a:extLst>
                <a:ext uri="{FF2B5EF4-FFF2-40B4-BE49-F238E27FC236}">
                  <a16:creationId xmlns:a16="http://schemas.microsoft.com/office/drawing/2014/main" id="{507920D7-4151-4F54-9939-F9C5DF72C881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hotocopy trans="3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2652" y="0"/>
              <a:ext cx="5169348" cy="651685"/>
            </a:xfrm>
            <a:prstGeom prst="rect">
              <a:avLst/>
            </a:prstGeom>
            <a:noFill/>
            <a:ln>
              <a:noFill/>
            </a:ln>
            <a:effectLst>
              <a:outerShdw blurRad="50800" dist="50800" dir="5400000" algn="ctr" rotWithShape="0">
                <a:schemeClr val="bg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Rectangle 2">
            <a:extLst>
              <a:ext uri="{FF2B5EF4-FFF2-40B4-BE49-F238E27FC236}">
                <a16:creationId xmlns:a16="http://schemas.microsoft.com/office/drawing/2014/main" id="{E4EA0FE8-2556-41FA-B98A-6073D6EC44DA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trans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81368"/>
            <a:ext cx="1219200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CD08AD8-8176-4EC3-AD9F-A46657D0597E}"/>
              </a:ext>
            </a:extLst>
          </p:cNvPr>
          <p:cNvSpPr txBox="1"/>
          <p:nvPr/>
        </p:nvSpPr>
        <p:spPr>
          <a:xfrm>
            <a:off x="5153026" y="1088134"/>
            <a:ext cx="66198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5625"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 органами государственной власти и органами местного самоуправления поставлена задача – обеспечить информационную открытость деятельности по противодействию коррупции. </a:t>
            </a:r>
          </a:p>
          <a:p>
            <a:pPr indent="365625"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5625"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Важность и значимость использования официальных сайтов органов власти всех уровней в антикоррупционном просвещении населения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неоднократно упоминалась в Национальных планах противодействия коррупции.  </a:t>
            </a:r>
          </a:p>
          <a:p>
            <a:pPr indent="365625"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659FB47-14D5-4461-81EB-F85A665D0F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96" y="1751415"/>
            <a:ext cx="4503568" cy="325559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B901198-1D31-4F05-9AB0-5F9B613D4576}"/>
              </a:ext>
            </a:extLst>
          </p:cNvPr>
          <p:cNvSpPr txBox="1"/>
          <p:nvPr/>
        </p:nvSpPr>
        <p:spPr>
          <a:xfrm>
            <a:off x="8363427" y="42063"/>
            <a:ext cx="24877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Открытость власти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1A3652-69C5-4109-BCD3-0C3E2C32BADC}"/>
              </a:ext>
            </a:extLst>
          </p:cNvPr>
          <p:cNvSpPr txBox="1"/>
          <p:nvPr/>
        </p:nvSpPr>
        <p:spPr>
          <a:xfrm flipH="1">
            <a:off x="1712360" y="5200984"/>
            <a:ext cx="154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  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58EDEF-B676-4E5D-9A75-72FBC156A008}"/>
              </a:ext>
            </a:extLst>
          </p:cNvPr>
          <p:cNvSpPr txBox="1"/>
          <p:nvPr/>
        </p:nvSpPr>
        <p:spPr>
          <a:xfrm>
            <a:off x="2039645" y="5007006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 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A266988-93E7-41CC-B4AB-30CA270A099B}"/>
              </a:ext>
            </a:extLst>
          </p:cNvPr>
          <p:cNvSpPr txBox="1"/>
          <p:nvPr/>
        </p:nvSpPr>
        <p:spPr>
          <a:xfrm>
            <a:off x="5153025" y="3260980"/>
            <a:ext cx="661987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Мероприятия по информированию граждан о проводимой деятельности органов исполнительной  власти и органов местного самоуправления по противодействию коррупции, посредством опубликования соответствующей информации на официальных сайтах утверждено Программой профилактики и противодействия коррупции в Чукотском автономном округе на 2021-2024 годы.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2052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8DCBCA03-F12A-4EBD-A0EF-81F3C05242CE}"/>
              </a:ext>
            </a:extLst>
          </p:cNvPr>
          <p:cNvGrpSpPr/>
          <p:nvPr/>
        </p:nvGrpSpPr>
        <p:grpSpPr>
          <a:xfrm>
            <a:off x="0" y="-185257"/>
            <a:ext cx="12192000" cy="992579"/>
            <a:chOff x="0" y="-170448"/>
            <a:chExt cx="12192000" cy="992579"/>
          </a:xfrm>
        </p:grpSpPr>
        <p:pic>
          <p:nvPicPr>
            <p:cNvPr id="15" name="Picture 3" descr="C:\Users\A.Utemishev\Desktop\БУКЛЕТЫ, ПАМЯТКИ\chukotka.gif">
              <a:extLst>
                <a:ext uri="{FF2B5EF4-FFF2-40B4-BE49-F238E27FC236}">
                  <a16:creationId xmlns:a16="http://schemas.microsoft.com/office/drawing/2014/main" id="{A0DE441A-6FC9-49D7-ACF5-4F68163938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7543"/>
              <a:ext cx="577592" cy="707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D3B7EBA-BC9D-43EC-90B3-A5F04B1AE467}"/>
                </a:ext>
              </a:extLst>
            </p:cNvPr>
            <p:cNvSpPr txBox="1"/>
            <p:nvPr/>
          </p:nvSpPr>
          <p:spPr>
            <a:xfrm>
              <a:off x="577592" y="-170448"/>
              <a:ext cx="5169348" cy="99257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endParaRPr lang="ru-RU" sz="13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sz="13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Управление по профилактике коррупционных и иных правонарушений Чукотского автономного округа</a:t>
              </a:r>
            </a:p>
            <a:p>
              <a:endParaRPr lang="ru-RU" sz="195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7" name="Rectangle 2">
              <a:extLst>
                <a:ext uri="{FF2B5EF4-FFF2-40B4-BE49-F238E27FC236}">
                  <a16:creationId xmlns:a16="http://schemas.microsoft.com/office/drawing/2014/main" id="{230A827B-B160-4834-A9E4-323C4719564A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hotocopy trans="3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592" y="586521"/>
              <a:ext cx="6445060" cy="65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Rectangle 2">
              <a:extLst>
                <a:ext uri="{FF2B5EF4-FFF2-40B4-BE49-F238E27FC236}">
                  <a16:creationId xmlns:a16="http://schemas.microsoft.com/office/drawing/2014/main" id="{4FEDF85E-5E0B-44F2-8CBD-FB904468420F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hotocopy trans="3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2652" y="0"/>
              <a:ext cx="5169348" cy="651685"/>
            </a:xfrm>
            <a:prstGeom prst="rect">
              <a:avLst/>
            </a:prstGeom>
            <a:noFill/>
            <a:ln>
              <a:noFill/>
            </a:ln>
            <a:effectLst>
              <a:outerShdw blurRad="50800" dist="50800" dir="5400000" algn="ctr" rotWithShape="0">
                <a:schemeClr val="bg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Rectangle 2">
            <a:extLst>
              <a:ext uri="{FF2B5EF4-FFF2-40B4-BE49-F238E27FC236}">
                <a16:creationId xmlns:a16="http://schemas.microsoft.com/office/drawing/2014/main" id="{E4EA0FE8-2556-41FA-B98A-6073D6EC44DA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trans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99128"/>
            <a:ext cx="1219200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CD08AD8-8176-4EC3-AD9F-A46657D0597E}"/>
              </a:ext>
            </a:extLst>
          </p:cNvPr>
          <p:cNvSpPr txBox="1"/>
          <p:nvPr/>
        </p:nvSpPr>
        <p:spPr>
          <a:xfrm>
            <a:off x="6324529" y="1033582"/>
            <a:ext cx="577221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5625"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Изначально в качестве основных целей антикоррупционного информирования с использованием официальных сайтов органов власти в информационно-телекоммуникационной сети «Интернет» законодателем были предусмотрены возможность приема электронных сообщений о злоупотреблениях служебным положением государственными или муниципальными служащими, а также обеспечение доступа граждан к информации о типичных случаях неправомерного поведения служащих в отношениях с гражданами и организациями, о способах защиты граждан и организаций от такого поведения.</a:t>
            </a:r>
            <a:endParaRPr lang="ru-RU" sz="1600" dirty="0"/>
          </a:p>
          <a:p>
            <a:pPr indent="365625"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FB5204C-E66F-40F5-8413-918C9DF4822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7543" t="16408" r="34593" b="14991"/>
          <a:stretch/>
        </p:blipFill>
        <p:spPr>
          <a:xfrm>
            <a:off x="95251" y="923242"/>
            <a:ext cx="6112004" cy="492757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BD8292E-7947-465E-B199-1D2CD911CC5E}"/>
              </a:ext>
            </a:extLst>
          </p:cNvPr>
          <p:cNvSpPr txBox="1"/>
          <p:nvPr/>
        </p:nvSpPr>
        <p:spPr>
          <a:xfrm>
            <a:off x="8363427" y="131098"/>
            <a:ext cx="24877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Открытость власти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98A32D-3C6F-4744-AD82-295D7A93E1C2}"/>
              </a:ext>
            </a:extLst>
          </p:cNvPr>
          <p:cNvSpPr txBox="1"/>
          <p:nvPr/>
        </p:nvSpPr>
        <p:spPr>
          <a:xfrm>
            <a:off x="6324530" y="4080570"/>
            <a:ext cx="5772217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В 2013 году содержание информации на официальных сайтах органов власти было определено приказом Министерства труда и социальной защиты Российской Федерации № 530н, которым было установлено необходимость создания на официальных сайтах органов власти раздела «Противодействие коррупции» с последующим переходом на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обязательных подразделов.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87074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8000">
              <a:schemeClr val="accent1">
                <a:lumMod val="5000"/>
                <a:lumOff val="95000"/>
              </a:schemeClr>
            </a:gs>
            <a:gs pos="84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8DCBCA03-F12A-4EBD-A0EF-81F3C05242CE}"/>
              </a:ext>
            </a:extLst>
          </p:cNvPr>
          <p:cNvGrpSpPr/>
          <p:nvPr/>
        </p:nvGrpSpPr>
        <p:grpSpPr>
          <a:xfrm>
            <a:off x="0" y="-185257"/>
            <a:ext cx="12192000" cy="992579"/>
            <a:chOff x="0" y="-170448"/>
            <a:chExt cx="12192000" cy="992579"/>
          </a:xfrm>
        </p:grpSpPr>
        <p:pic>
          <p:nvPicPr>
            <p:cNvPr id="15" name="Picture 3" descr="C:\Users\A.Utemishev\Desktop\БУКЛЕТЫ, ПАМЯТКИ\chukotka.gif">
              <a:extLst>
                <a:ext uri="{FF2B5EF4-FFF2-40B4-BE49-F238E27FC236}">
                  <a16:creationId xmlns:a16="http://schemas.microsoft.com/office/drawing/2014/main" id="{A0DE441A-6FC9-49D7-ACF5-4F68163938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7543"/>
              <a:ext cx="577592" cy="707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D3B7EBA-BC9D-43EC-90B3-A5F04B1AE467}"/>
                </a:ext>
              </a:extLst>
            </p:cNvPr>
            <p:cNvSpPr txBox="1"/>
            <p:nvPr/>
          </p:nvSpPr>
          <p:spPr>
            <a:xfrm>
              <a:off x="577592" y="-170448"/>
              <a:ext cx="5169348" cy="99257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endParaRPr lang="ru-RU" sz="13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sz="13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Управление по профилактике коррупционных и иных правонарушений Чукотского автономного округа</a:t>
              </a:r>
            </a:p>
            <a:p>
              <a:endParaRPr lang="ru-RU" sz="195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7" name="Rectangle 2">
              <a:extLst>
                <a:ext uri="{FF2B5EF4-FFF2-40B4-BE49-F238E27FC236}">
                  <a16:creationId xmlns:a16="http://schemas.microsoft.com/office/drawing/2014/main" id="{230A827B-B160-4834-A9E4-323C4719564A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hotocopy trans="3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592" y="586521"/>
              <a:ext cx="6445060" cy="65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Rectangle 2">
              <a:extLst>
                <a:ext uri="{FF2B5EF4-FFF2-40B4-BE49-F238E27FC236}">
                  <a16:creationId xmlns:a16="http://schemas.microsoft.com/office/drawing/2014/main" id="{4FEDF85E-5E0B-44F2-8CBD-FB904468420F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hotocopy trans="3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2652" y="0"/>
              <a:ext cx="5169348" cy="651685"/>
            </a:xfrm>
            <a:prstGeom prst="rect">
              <a:avLst/>
            </a:prstGeom>
            <a:noFill/>
            <a:ln>
              <a:noFill/>
            </a:ln>
            <a:effectLst>
              <a:outerShdw blurRad="50800" dist="50800" dir="5400000" algn="ctr" rotWithShape="0">
                <a:schemeClr val="bg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Rectangle 2">
            <a:extLst>
              <a:ext uri="{FF2B5EF4-FFF2-40B4-BE49-F238E27FC236}">
                <a16:creationId xmlns:a16="http://schemas.microsoft.com/office/drawing/2014/main" id="{E4EA0FE8-2556-41FA-B98A-6073D6EC44DA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trans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99128"/>
            <a:ext cx="1219200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DAA3BDE-ED05-4FEC-BF08-B23B1D00D30A}"/>
              </a:ext>
            </a:extLst>
          </p:cNvPr>
          <p:cNvSpPr txBox="1"/>
          <p:nvPr/>
        </p:nvSpPr>
        <p:spPr>
          <a:xfrm>
            <a:off x="971550" y="1997839"/>
            <a:ext cx="102489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приказа Министерства труда </a:t>
            </a:r>
          </a:p>
          <a:p>
            <a:pPr algn="ctr"/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социальной защиты Российской Федерации </a:t>
            </a:r>
          </a:p>
          <a:p>
            <a:pPr algn="ctr"/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7 октября 2013 года № 530н по размещению </a:t>
            </a:r>
          </a:p>
          <a:p>
            <a:pPr algn="ctr"/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наполнению подразделов, посвященных вопросам противодействия коррупции </a:t>
            </a:r>
          </a:p>
          <a:p>
            <a:pPr algn="ctr"/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официальных сайтов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7160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8000">
              <a:schemeClr val="accent1">
                <a:lumMod val="5000"/>
                <a:lumOff val="95000"/>
              </a:schemeClr>
            </a:gs>
            <a:gs pos="84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65E22F48-F84C-4D67-A19A-F6F62900AD61}"/>
              </a:ext>
            </a:extLst>
          </p:cNvPr>
          <p:cNvGrpSpPr/>
          <p:nvPr/>
        </p:nvGrpSpPr>
        <p:grpSpPr>
          <a:xfrm>
            <a:off x="0" y="-170422"/>
            <a:ext cx="12192000" cy="992579"/>
            <a:chOff x="0" y="-170448"/>
            <a:chExt cx="12192000" cy="992579"/>
          </a:xfrm>
        </p:grpSpPr>
        <p:pic>
          <p:nvPicPr>
            <p:cNvPr id="15" name="Picture 3" descr="C:\Users\A.Utemishev\Desktop\БУКЛЕТЫ, ПАМЯТКИ\chukotka.gif">
              <a:extLst>
                <a:ext uri="{FF2B5EF4-FFF2-40B4-BE49-F238E27FC236}">
                  <a16:creationId xmlns:a16="http://schemas.microsoft.com/office/drawing/2014/main" id="{8C6DE6A9-71F8-4B3C-9C6E-004AA895B3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7543"/>
              <a:ext cx="577592" cy="707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37DAF97-759A-435A-865D-D03BA617C43E}"/>
                </a:ext>
              </a:extLst>
            </p:cNvPr>
            <p:cNvSpPr txBox="1"/>
            <p:nvPr/>
          </p:nvSpPr>
          <p:spPr>
            <a:xfrm>
              <a:off x="577592" y="-170448"/>
              <a:ext cx="5169348" cy="99257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endParaRPr lang="ru-RU" sz="13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sz="13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Управление по профилактике коррупционных и иных правонарушений Чукотского автономного округа</a:t>
              </a:r>
            </a:p>
            <a:p>
              <a:endParaRPr lang="ru-RU" sz="195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7" name="Rectangle 2">
              <a:extLst>
                <a:ext uri="{FF2B5EF4-FFF2-40B4-BE49-F238E27FC236}">
                  <a16:creationId xmlns:a16="http://schemas.microsoft.com/office/drawing/2014/main" id="{547E87C6-3E29-45EC-896E-193327DDB69F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hotocopy trans="3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592" y="586521"/>
              <a:ext cx="6445060" cy="65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Rectangle 2">
              <a:extLst>
                <a:ext uri="{FF2B5EF4-FFF2-40B4-BE49-F238E27FC236}">
                  <a16:creationId xmlns:a16="http://schemas.microsoft.com/office/drawing/2014/main" id="{09FA15C4-393D-4FE8-9498-BD95E0BB6EAB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hotocopy trans="3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2652" y="0"/>
              <a:ext cx="5169348" cy="651685"/>
            </a:xfrm>
            <a:prstGeom prst="rect">
              <a:avLst/>
            </a:prstGeom>
            <a:noFill/>
            <a:ln>
              <a:noFill/>
            </a:ln>
            <a:effectLst>
              <a:outerShdw blurRad="50800" dist="50800" dir="5400000" algn="ctr" rotWithShape="0">
                <a:schemeClr val="bg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Rectangle 2">
            <a:extLst>
              <a:ext uri="{FF2B5EF4-FFF2-40B4-BE49-F238E27FC236}">
                <a16:creationId xmlns:a16="http://schemas.microsoft.com/office/drawing/2014/main" id="{E4EA0FE8-2556-41FA-B98A-6073D6EC44DA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trans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08004"/>
            <a:ext cx="1219200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CD08AD8-8176-4EC3-AD9F-A46657D0597E}"/>
              </a:ext>
            </a:extLst>
          </p:cNvPr>
          <p:cNvSpPr txBox="1"/>
          <p:nvPr/>
        </p:nvSpPr>
        <p:spPr>
          <a:xfrm>
            <a:off x="1540091" y="851901"/>
            <a:ext cx="9880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5625"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профилактики и противодействия коррупции в Чукотском автономном округе </a:t>
            </a:r>
          </a:p>
          <a:p>
            <a:pPr indent="365625"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2021 – 2024 годы</a:t>
            </a: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DFC925EC-B11A-43D0-A946-86B018CF8A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2699131"/>
              </p:ext>
            </p:extLst>
          </p:nvPr>
        </p:nvGraphicFramePr>
        <p:xfrm>
          <a:off x="962024" y="1476910"/>
          <a:ext cx="10791825" cy="188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4272">
                  <a:extLst>
                    <a:ext uri="{9D8B030D-6E8A-4147-A177-3AD203B41FA5}">
                      <a16:colId xmlns:a16="http://schemas.microsoft.com/office/drawing/2014/main" val="4098473254"/>
                    </a:ext>
                  </a:extLst>
                </a:gridCol>
                <a:gridCol w="5180046">
                  <a:extLst>
                    <a:ext uri="{9D8B030D-6E8A-4147-A177-3AD203B41FA5}">
                      <a16:colId xmlns:a16="http://schemas.microsoft.com/office/drawing/2014/main" val="56858284"/>
                    </a:ext>
                  </a:extLst>
                </a:gridCol>
                <a:gridCol w="1912309">
                  <a:extLst>
                    <a:ext uri="{9D8B030D-6E8A-4147-A177-3AD203B41FA5}">
                      <a16:colId xmlns:a16="http://schemas.microsoft.com/office/drawing/2014/main" val="1071379395"/>
                    </a:ext>
                  </a:extLst>
                </a:gridCol>
                <a:gridCol w="3025198">
                  <a:extLst>
                    <a:ext uri="{9D8B030D-6E8A-4147-A177-3AD203B41FA5}">
                      <a16:colId xmlns:a16="http://schemas.microsoft.com/office/drawing/2014/main" val="2024313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мероприятия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 исполнения мероприятия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Ответственный исполнитель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7616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6.3.7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размещения актуальной информации об антикоррупционной деятельности в подразделе «противодействие коррупции» на официальных сайтах органов исполнительной власти, органов местного самоуправления, с учетом требований Министерства труда и социальной защиты РФ, установленных приказом № 530н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Постоянно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Органы исполнительной власти Чукотского автономного округа, органы местного самоуправления, подведомственные государственные (муниципальные) учреждения и предприятия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587613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A7DA37B-2682-4D77-BE7A-7B4F0CFA8A7E}"/>
              </a:ext>
            </a:extLst>
          </p:cNvPr>
          <p:cNvSpPr txBox="1"/>
          <p:nvPr/>
        </p:nvSpPr>
        <p:spPr>
          <a:xfrm>
            <a:off x="8083151" y="93770"/>
            <a:ext cx="3193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Приказа № 530н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CCC0FE-88AA-4767-B639-63C6BA48BC8A}"/>
              </a:ext>
            </a:extLst>
          </p:cNvPr>
          <p:cNvSpPr txBox="1"/>
          <p:nvPr/>
        </p:nvSpPr>
        <p:spPr>
          <a:xfrm>
            <a:off x="577592" y="3604436"/>
            <a:ext cx="1148714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5625"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Необходимость применения в работе требований Приказа 530н обусловлена обеспечением открытости мер, принимаемых органами власти в области противодействия коррупции и соблюдением единых подходов к размещению и наполнению раздела «Противодействие коррупции» на официальных сайтах. </a:t>
            </a:r>
          </a:p>
          <a:p>
            <a:pPr indent="365625"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размещении информационных разделов должна быть обеспечена достоверность размещаемой информации, а в случае обнаружения неточностей – оперативное их устранение. </a:t>
            </a:r>
          </a:p>
          <a:p>
            <a:pPr indent="365625"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5625" algn="just"/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допускается размещение информации, отнесённой к государственной тайне, или сведений конфиденциального характера и размещение нормативных и иных актов в форматах, требующих дополнительного распознавания.</a:t>
            </a:r>
          </a:p>
          <a:p>
            <a:pPr indent="365625" algn="just"/>
            <a:endParaRPr lang="ru-RU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5625"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187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8000">
              <a:schemeClr val="accent1">
                <a:lumMod val="5000"/>
                <a:lumOff val="95000"/>
              </a:schemeClr>
            </a:gs>
            <a:gs pos="84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65E22F48-F84C-4D67-A19A-F6F62900AD61}"/>
              </a:ext>
            </a:extLst>
          </p:cNvPr>
          <p:cNvGrpSpPr/>
          <p:nvPr/>
        </p:nvGrpSpPr>
        <p:grpSpPr>
          <a:xfrm>
            <a:off x="0" y="-170422"/>
            <a:ext cx="12192000" cy="992579"/>
            <a:chOff x="0" y="-170448"/>
            <a:chExt cx="12192000" cy="992579"/>
          </a:xfrm>
        </p:grpSpPr>
        <p:pic>
          <p:nvPicPr>
            <p:cNvPr id="15" name="Picture 3" descr="C:\Users\A.Utemishev\Desktop\БУКЛЕТЫ, ПАМЯТКИ\chukotka.gif">
              <a:extLst>
                <a:ext uri="{FF2B5EF4-FFF2-40B4-BE49-F238E27FC236}">
                  <a16:creationId xmlns:a16="http://schemas.microsoft.com/office/drawing/2014/main" id="{8C6DE6A9-71F8-4B3C-9C6E-004AA895B3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7543"/>
              <a:ext cx="577592" cy="707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37DAF97-759A-435A-865D-D03BA617C43E}"/>
                </a:ext>
              </a:extLst>
            </p:cNvPr>
            <p:cNvSpPr txBox="1"/>
            <p:nvPr/>
          </p:nvSpPr>
          <p:spPr>
            <a:xfrm>
              <a:off x="577592" y="-170448"/>
              <a:ext cx="5169348" cy="99257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endParaRPr lang="ru-RU" sz="13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sz="13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Управление по профилактике коррупционных и иных правонарушений Чукотского автономного округа</a:t>
              </a:r>
            </a:p>
            <a:p>
              <a:endParaRPr lang="ru-RU" sz="195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7" name="Rectangle 2">
              <a:extLst>
                <a:ext uri="{FF2B5EF4-FFF2-40B4-BE49-F238E27FC236}">
                  <a16:creationId xmlns:a16="http://schemas.microsoft.com/office/drawing/2014/main" id="{547E87C6-3E29-45EC-896E-193327DDB69F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hotocopy trans="3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592" y="586521"/>
              <a:ext cx="6445060" cy="65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Rectangle 2">
              <a:extLst>
                <a:ext uri="{FF2B5EF4-FFF2-40B4-BE49-F238E27FC236}">
                  <a16:creationId xmlns:a16="http://schemas.microsoft.com/office/drawing/2014/main" id="{09FA15C4-393D-4FE8-9498-BD95E0BB6EAB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hotocopy trans="3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2652" y="0"/>
              <a:ext cx="5169348" cy="651685"/>
            </a:xfrm>
            <a:prstGeom prst="rect">
              <a:avLst/>
            </a:prstGeom>
            <a:noFill/>
            <a:ln>
              <a:noFill/>
            </a:ln>
            <a:effectLst>
              <a:outerShdw blurRad="50800" dist="50800" dir="5400000" algn="ctr" rotWithShape="0">
                <a:schemeClr val="bg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Rectangle 2">
            <a:extLst>
              <a:ext uri="{FF2B5EF4-FFF2-40B4-BE49-F238E27FC236}">
                <a16:creationId xmlns:a16="http://schemas.microsoft.com/office/drawing/2014/main" id="{E4EA0FE8-2556-41FA-B98A-6073D6EC44DA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trans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08004"/>
            <a:ext cx="1219200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A7DA37B-2682-4D77-BE7A-7B4F0CFA8A7E}"/>
              </a:ext>
            </a:extLst>
          </p:cNvPr>
          <p:cNvSpPr txBox="1"/>
          <p:nvPr/>
        </p:nvSpPr>
        <p:spPr>
          <a:xfrm>
            <a:off x="8083151" y="93770"/>
            <a:ext cx="3193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Приказа № 530н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5C8B9B-7DDE-4AFA-BD56-89B0BFFAE587}"/>
              </a:ext>
            </a:extLst>
          </p:cNvPr>
          <p:cNvSpPr txBox="1"/>
          <p:nvPr/>
        </p:nvSpPr>
        <p:spPr>
          <a:xfrm>
            <a:off x="6560927" y="2431083"/>
            <a:ext cx="52702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Гиперссылка – это цветной подчеркнутый текст или графический объект, по щелчку которого выполняется переход к файлу, фрагменту файла или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Web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-странице в Интернете. </a:t>
            </a:r>
          </a:p>
          <a:p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27266D1-FACF-4F93-A4A8-66C80B4470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25" y="1213236"/>
            <a:ext cx="6082478" cy="4561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315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3547</Words>
  <Application>Microsoft Office PowerPoint</Application>
  <PresentationFormat>Широкоэкранный</PresentationFormat>
  <Paragraphs>299</Paragraphs>
  <Slides>36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1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Степина Екатерина Владимировна</dc:creator>
  <cp:lastModifiedBy>Юнаковский Павел Валерьевич</cp:lastModifiedBy>
  <cp:revision>15</cp:revision>
  <dcterms:created xsi:type="dcterms:W3CDTF">2023-06-18T04:44:14Z</dcterms:created>
  <dcterms:modified xsi:type="dcterms:W3CDTF">2023-06-19T00:43:16Z</dcterms:modified>
</cp:coreProperties>
</file>