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10"/>
  </p:notesMasterIdLst>
  <p:sldIdLst>
    <p:sldId id="256" r:id="rId2"/>
    <p:sldId id="258" r:id="rId3"/>
    <p:sldId id="259" r:id="rId4"/>
    <p:sldId id="272" r:id="rId5"/>
    <p:sldId id="262" r:id="rId6"/>
    <p:sldId id="270" r:id="rId7"/>
    <p:sldId id="263" r:id="rId8"/>
    <p:sldId id="27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BEB4EFD-5F1B-4895-8F26-069760110C2B}">
          <p14:sldIdLst>
            <p14:sldId id="256"/>
            <p14:sldId id="258"/>
            <p14:sldId id="259"/>
          </p14:sldIdLst>
        </p14:section>
        <p14:section name="Раздел без заголовка" id="{7E8B324A-C908-47C6-ACAD-1A23F99D2945}">
          <p14:sldIdLst>
            <p14:sldId id="272"/>
            <p14:sldId id="262"/>
            <p14:sldId id="270"/>
            <p14:sldId id="263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CDD7"/>
    <a:srgbClr val="0000FF"/>
    <a:srgbClr val="A00202"/>
    <a:srgbClr val="3DF12F"/>
    <a:srgbClr val="43CE0C"/>
    <a:srgbClr val="69E36C"/>
    <a:srgbClr val="AC2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74" autoAdjust="0"/>
  </p:normalViewPr>
  <p:slideViewPr>
    <p:cSldViewPr>
      <p:cViewPr>
        <p:scale>
          <a:sx n="100" d="100"/>
          <a:sy n="100" d="100"/>
        </p:scale>
        <p:origin x="-1908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hPercent val="70"/>
      <c:rotY val="50"/>
      <c:depthPercent val="6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656277134255849"/>
          <c:y val="5.3469813627250083E-2"/>
          <c:w val="0.76183705623122489"/>
          <c:h val="0.6721660801979891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01.03.2019</c:v>
                </c:pt>
              </c:strCache>
            </c:strRef>
          </c:tx>
          <c:spPr>
            <a:gradFill>
              <a:gsLst>
                <a:gs pos="11000">
                  <a:srgbClr val="FFC0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cat>
            <c:strRef>
              <c:f>Лист1!$A$2:$A$6</c:f>
              <c:strCache>
                <c:ptCount val="5"/>
                <c:pt idx="0">
                  <c:v>Издание правового акта об организации АК</c:v>
                </c:pt>
                <c:pt idx="1">
                  <c:v>Утверждение карты рисков нарушения АЗ</c:v>
                </c:pt>
                <c:pt idx="2">
                  <c:v>Утверждение плана мероприятий по снижению рисков нарушения АЗ</c:v>
                </c:pt>
                <c:pt idx="3">
                  <c:v>Утверждение ключевых показателей эффективности функционирования АК</c:v>
                </c:pt>
                <c:pt idx="4">
                  <c:v>Утверждение и размещение  Доклада об АК за 2019 год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01.03.2020</c:v>
                </c:pt>
              </c:strCache>
            </c:strRef>
          </c:tx>
          <c:spPr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cat>
            <c:strRef>
              <c:f>Лист1!$A$2:$A$6</c:f>
              <c:strCache>
                <c:ptCount val="5"/>
                <c:pt idx="0">
                  <c:v>Издание правового акта об организации АК</c:v>
                </c:pt>
                <c:pt idx="1">
                  <c:v>Утверждение карты рисков нарушения АЗ</c:v>
                </c:pt>
                <c:pt idx="2">
                  <c:v>Утверждение плана мероприятий по снижению рисков нарушения АЗ</c:v>
                </c:pt>
                <c:pt idx="3">
                  <c:v>Утверждение ключевых показателей эффективности функционирования АК</c:v>
                </c:pt>
                <c:pt idx="4">
                  <c:v>Утверждение и размещение  Доклада об АК за 2019 год 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10</c:v>
                </c:pt>
                <c:pt idx="4">
                  <c:v>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01.01.2021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43CE0C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43CE0C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43CE0C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11000">
                    <a:srgbClr val="3DF12F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60000">
                    <a:srgbClr val="ABDCC6"/>
                  </a:gs>
                  <a:gs pos="23000">
                    <a:srgbClr val="69E36C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cat>
            <c:strRef>
              <c:f>Лист1!$A$2:$A$6</c:f>
              <c:strCache>
                <c:ptCount val="5"/>
                <c:pt idx="0">
                  <c:v>Издание правового акта об организации АК</c:v>
                </c:pt>
                <c:pt idx="1">
                  <c:v>Утверждение карты рисков нарушения АЗ</c:v>
                </c:pt>
                <c:pt idx="2">
                  <c:v>Утверждение плана мероприятий по снижению рисков нарушения АЗ</c:v>
                </c:pt>
                <c:pt idx="3">
                  <c:v>Утверждение ключевых показателей эффективности функционирования АК</c:v>
                </c:pt>
                <c:pt idx="4">
                  <c:v>Утверждение и размещение  Доклада об АК за 2019 год 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6430336"/>
        <c:axId val="266431872"/>
        <c:axId val="266693248"/>
      </c:bar3DChart>
      <c:catAx>
        <c:axId val="266430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1020000"/>
          <a:lstStyle/>
          <a:p>
            <a:pPr>
              <a:defRPr sz="800" b="1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66431872"/>
        <c:crosses val="autoZero"/>
        <c:auto val="0"/>
        <c:lblAlgn val="ctr"/>
        <c:lblOffset val="100"/>
        <c:tickLblSkip val="1"/>
        <c:noMultiLvlLbl val="0"/>
      </c:catAx>
      <c:valAx>
        <c:axId val="266431872"/>
        <c:scaling>
          <c:orientation val="minMax"/>
          <c:max val="12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266430336"/>
        <c:crosses val="autoZero"/>
        <c:crossBetween val="between"/>
      </c:valAx>
      <c:serAx>
        <c:axId val="26669324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66431872"/>
        <c:crosses val="autoZero"/>
      </c:serAx>
    </c:plotArea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внедрения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01.03.2020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5530703045612967"/>
          <c:y val="8.3757162420616912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 внедрения на 01.11.2020</c:v>
                </c:pt>
              </c:strCache>
            </c:strRef>
          </c:tx>
          <c:spPr>
            <a:gradFill>
              <a:gsLst>
                <a:gs pos="11000">
                  <a:schemeClr val="accent6">
                    <a:lumMod val="60000"/>
                    <a:lumOff val="4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dPt>
            <c:idx val="0"/>
            <c:bubble3D val="0"/>
            <c:explosion val="16"/>
            <c:spPr>
              <a:gradFill>
                <a:gsLst>
                  <a:gs pos="42000">
                    <a:srgbClr val="43CE0C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dPt>
            <c:idx val="1"/>
            <c:bubble3D val="0"/>
            <c:spPr>
              <a:gradFill>
                <a:gsLst>
                  <a:gs pos="35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реализовано этапов</c:v>
                </c:pt>
                <c:pt idx="1">
                  <c:v>осталось реализовать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86.67</c:v>
                </c:pt>
                <c:pt idx="1">
                  <c:v>13.33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1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6131469971444714"/>
          <c:y val="0.33207065311831446"/>
          <c:w val="0.42062493600658324"/>
          <c:h val="0.57419297323732954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spPr>
    <a:gradFill>
      <a:gsLst>
        <a:gs pos="51000">
          <a:schemeClr val="tx2">
            <a:lumMod val="20000"/>
            <a:lumOff val="80000"/>
          </a:schemeClr>
        </a:gs>
        <a:gs pos="100000">
          <a:schemeClr val="accent1">
            <a:tint val="23500"/>
            <a:satMod val="160000"/>
          </a:schemeClr>
        </a:gs>
      </a:gsLst>
      <a:path path="circle">
        <a:fillToRect l="100000" t="100000"/>
      </a:path>
    </a:gradFill>
    <a:ln>
      <a:noFill/>
    </a:ln>
    <a:scene3d>
      <a:camera prst="orthographicFront"/>
      <a:lightRig rig="threePt" dir="t"/>
    </a:scene3d>
    <a:sp3d>
      <a:bevelT w="165100" prst="coolSlant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внедрения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01.01.2021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2816742971049924"/>
          <c:y val="8.3756998014713341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 внедрения на 01.01.2021</c:v>
                </c:pt>
              </c:strCache>
            </c:strRef>
          </c:tx>
          <c:spPr>
            <a:gradFill>
              <a:gsLst>
                <a:gs pos="11000">
                  <a:schemeClr val="accent6">
                    <a:lumMod val="60000"/>
                    <a:lumOff val="4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dPt>
            <c:idx val="0"/>
            <c:bubble3D val="0"/>
            <c:explosion val="16"/>
            <c:spPr>
              <a:gradFill>
                <a:gsLst>
                  <a:gs pos="42000">
                    <a:srgbClr val="43CE0C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dPt>
            <c:idx val="1"/>
            <c:bubble3D val="0"/>
            <c:spPr>
              <a:gradFill>
                <a:gsLst>
                  <a:gs pos="35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реализовано этапов</c:v>
                </c:pt>
                <c:pt idx="1">
                  <c:v>осталось реализовать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1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9313853906085031"/>
          <c:y val="0.34563734371394633"/>
          <c:w val="0.42062493600658324"/>
          <c:h val="0.56900984431681512"/>
        </c:manualLayout>
      </c:layout>
      <c:overlay val="0"/>
      <c:txPr>
        <a:bodyPr/>
        <a:lstStyle/>
        <a:p>
          <a:pPr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51000">
          <a:schemeClr val="tx2">
            <a:lumMod val="20000"/>
            <a:lumOff val="80000"/>
          </a:schemeClr>
        </a:gs>
        <a:gs pos="100000">
          <a:schemeClr val="accent1">
            <a:tint val="23500"/>
            <a:satMod val="160000"/>
          </a:schemeClr>
        </a:gs>
      </a:gsLst>
      <a:path path="circle">
        <a:fillToRect l="100000" t="100000"/>
      </a:path>
    </a:gradFill>
    <a:scene3d>
      <a:camera prst="orthographicFront"/>
      <a:lightRig rig="threePt" dir="t"/>
    </a:scene3d>
    <a:sp3d>
      <a:bevelT w="165100" prst="coolSlant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 внедрения АК 
на 01.03.2019</c:v>
                </c:pt>
              </c:strCache>
            </c:strRef>
          </c:tx>
          <c:spPr>
            <a:gradFill>
              <a:gsLst>
                <a:gs pos="8000">
                  <a:srgbClr val="A00202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</a:gradFill>
            <a:ln w="28575">
              <a:noFill/>
            </a:ln>
          </c:spPr>
          <c:invertIfNegative val="0"/>
          <c:cat>
            <c:strRef>
              <c:f>Лист1!$A$2:$A$13</c:f>
              <c:strCache>
                <c:ptCount val="12"/>
                <c:pt idx="0">
                  <c:v>Аппарат Губернатора и Правительства  Чукотского АО</c:v>
                </c:pt>
                <c:pt idx="1">
                  <c:v>Департамент промышленной политики Чукотского АО</c:v>
                </c:pt>
                <c:pt idx="2">
                  <c:v>Департамент финансов, экономики  и имущественных отношений Чукотского АО</c:v>
                </c:pt>
                <c:pt idx="3">
                  <c:v>Департамент социальной политики Чкотского АО</c:v>
                </c:pt>
                <c:pt idx="4">
                  <c:v>Департамент здравоохранения Чукотского АО</c:v>
                </c:pt>
                <c:pt idx="5">
                  <c:v>Департамент сельского хозяйства и продовольствия Чукотского АО</c:v>
                </c:pt>
                <c:pt idx="6">
                  <c:v>Департамент образования Чукотского АО</c:v>
                </c:pt>
                <c:pt idx="7">
                  <c:v>Департамент культуры, спорта и туризма Чукотского АО</c:v>
                </c:pt>
                <c:pt idx="8">
                  <c:v>Департамент  природных ресурсов и экологии Чукотского АО</c:v>
                </c:pt>
                <c:pt idx="9">
                  <c:v>Комитет государственного регулирования цен и тарифов Чукотского АО</c:v>
                </c:pt>
                <c:pt idx="10">
                  <c:v>Комитет по охране объектов культурного наследия Чукотского АО</c:v>
                </c:pt>
                <c:pt idx="11">
                  <c:v>Упр. по обеспеч. деятельности мировых судей 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20</c:v>
                </c:pt>
                <c:pt idx="1">
                  <c:v>0</c:v>
                </c:pt>
                <c:pt idx="2">
                  <c:v>20</c:v>
                </c:pt>
                <c:pt idx="3">
                  <c:v>20</c:v>
                </c:pt>
                <c:pt idx="4">
                  <c:v>0</c:v>
                </c:pt>
                <c:pt idx="5">
                  <c:v>20</c:v>
                </c:pt>
                <c:pt idx="6">
                  <c:v>20</c:v>
                </c:pt>
                <c:pt idx="7">
                  <c:v>0</c:v>
                </c:pt>
                <c:pt idx="8">
                  <c:v>80</c:v>
                </c:pt>
                <c:pt idx="9">
                  <c:v>20</c:v>
                </c:pt>
                <c:pt idx="10">
                  <c:v>0</c:v>
                </c:pt>
                <c:pt idx="11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Процент внедрения АК 
на 01.03.2020</c:v>
                </c:pt>
              </c:strCache>
            </c:strRef>
          </c:tx>
          <c:spPr>
            <a:gradFill>
              <a:gsLst>
                <a:gs pos="33000">
                  <a:schemeClr val="accent6">
                    <a:lumMod val="60000"/>
                    <a:lumOff val="4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</a:gradFill>
          </c:spPr>
          <c:invertIfNegative val="0"/>
          <c:cat>
            <c:strRef>
              <c:f>Лист1!$A$2:$A$13</c:f>
              <c:strCache>
                <c:ptCount val="12"/>
                <c:pt idx="0">
                  <c:v>Аппарат Губернатора и Правительства  Чукотского АО</c:v>
                </c:pt>
                <c:pt idx="1">
                  <c:v>Департамент промышленной политики Чукотского АО</c:v>
                </c:pt>
                <c:pt idx="2">
                  <c:v>Департамент финансов, экономики  и имущественных отношений Чукотского АО</c:v>
                </c:pt>
                <c:pt idx="3">
                  <c:v>Департамент социальной политики Чкотского АО</c:v>
                </c:pt>
                <c:pt idx="4">
                  <c:v>Департамент здравоохранения Чукотского АО</c:v>
                </c:pt>
                <c:pt idx="5">
                  <c:v>Департамент сельского хозяйства и продовольствия Чукотского АО</c:v>
                </c:pt>
                <c:pt idx="6">
                  <c:v>Департамент образования Чукотского АО</c:v>
                </c:pt>
                <c:pt idx="7">
                  <c:v>Департамент культуры, спорта и туризма Чукотского АО</c:v>
                </c:pt>
                <c:pt idx="8">
                  <c:v>Департамент  природных ресурсов и экологии Чукотского АО</c:v>
                </c:pt>
                <c:pt idx="9">
                  <c:v>Комитет государственного регулирования цен и тарифов Чукотского АО</c:v>
                </c:pt>
                <c:pt idx="10">
                  <c:v>Комитет по охране объектов культурного наследия Чукотского АО</c:v>
                </c:pt>
                <c:pt idx="11">
                  <c:v>Упр. по обеспеч. деятельности мировых судей 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60</c:v>
                </c:pt>
                <c:pt idx="1">
                  <c:v>80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80</c:v>
                </c:pt>
                <c:pt idx="9">
                  <c:v>80</c:v>
                </c:pt>
                <c:pt idx="10">
                  <c:v>100</c:v>
                </c:pt>
                <c:pt idx="11">
                  <c:v>80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Процент внедрения АК на 01.01.2021</c:v>
                </c:pt>
              </c:strCache>
            </c:strRef>
          </c:tx>
          <c:spPr>
            <a:gradFill>
              <a:gsLst>
                <a:gs pos="11000">
                  <a:srgbClr val="43CE0C"/>
                </a:gs>
                <a:gs pos="100000">
                  <a:srgbClr val="A5E8AF"/>
                </a:gs>
                <a:gs pos="40000">
                  <a:srgbClr val="69E36C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</a:gradFill>
          </c:spPr>
          <c:invertIfNegative val="0"/>
          <c:cat>
            <c:strRef>
              <c:f>Лист1!$A$2:$A$13</c:f>
              <c:strCache>
                <c:ptCount val="12"/>
                <c:pt idx="0">
                  <c:v>Аппарат Губернатора и Правительства  Чукотского АО</c:v>
                </c:pt>
                <c:pt idx="1">
                  <c:v>Департамент промышленной политики Чукотского АО</c:v>
                </c:pt>
                <c:pt idx="2">
                  <c:v>Департамент финансов, экономики  и имущественных отношений Чукотского АО</c:v>
                </c:pt>
                <c:pt idx="3">
                  <c:v>Департамент социальной политики Чкотского АО</c:v>
                </c:pt>
                <c:pt idx="4">
                  <c:v>Департамент здравоохранения Чукотского АО</c:v>
                </c:pt>
                <c:pt idx="5">
                  <c:v>Департамент сельского хозяйства и продовольствия Чукотского АО</c:v>
                </c:pt>
                <c:pt idx="6">
                  <c:v>Департамент образования Чукотского АО</c:v>
                </c:pt>
                <c:pt idx="7">
                  <c:v>Департамент культуры, спорта и туризма Чукотского АО</c:v>
                </c:pt>
                <c:pt idx="8">
                  <c:v>Департамент  природных ресурсов и экологии Чукотского АО</c:v>
                </c:pt>
                <c:pt idx="9">
                  <c:v>Комитет государственного регулирования цен и тарифов Чукотского АО</c:v>
                </c:pt>
                <c:pt idx="10">
                  <c:v>Комитет по охране объектов культурного наследия Чукотского АО</c:v>
                </c:pt>
                <c:pt idx="11">
                  <c:v>Упр. по обеспеч. деятельности мировых судей 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3685248"/>
        <c:axId val="263687552"/>
      </c:barChart>
      <c:catAx>
        <c:axId val="26368524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63687552"/>
        <c:crosses val="autoZero"/>
        <c:auto val="1"/>
        <c:lblAlgn val="ctr"/>
        <c:lblOffset val="100"/>
        <c:noMultiLvlLbl val="0"/>
      </c:catAx>
      <c:valAx>
        <c:axId val="263687552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3685248"/>
        <c:crosses val="autoZero"/>
        <c:crossBetween val="between"/>
        <c:minorUnit val="20"/>
      </c:valAx>
      <c:spPr>
        <a:scene3d>
          <a:camera prst="orthographicFront"/>
          <a:lightRig rig="threePt" dir="t"/>
        </a:scene3d>
        <a:sp3d>
          <a:bevelT w="6350"/>
        </a:sp3d>
      </c:spPr>
    </c:plotArea>
    <c:legend>
      <c:legendPos val="r"/>
      <c:layout>
        <c:manualLayout>
          <c:xMode val="edge"/>
          <c:yMode val="edge"/>
          <c:x val="0.69173886841542231"/>
          <c:y val="0.5940108167214293"/>
          <c:w val="0.2911949443540246"/>
          <c:h val="0.30887858260776402"/>
        </c:manualLayout>
      </c:layout>
      <c:overlay val="0"/>
      <c:txPr>
        <a:bodyPr/>
        <a:lstStyle/>
        <a:p>
          <a:pPr>
            <a:defRPr sz="14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0.79826</cdr:x>
      <cdr:y>0.64391</cdr:y>
    </cdr:from>
    <cdr:to>
      <cdr:x>0.91215</cdr:x>
      <cdr:y>0.79854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08712" y="380772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0.19269</cdr:x>
      <cdr:y>0.05496</cdr:y>
    </cdr:from>
    <cdr:to>
      <cdr:x>0.66917</cdr:x>
      <cdr:y>0.44662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1572474" y="248816"/>
          <a:ext cx="3888399" cy="1773010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rgbClr val="A00202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D94DD-D294-42C0-B976-41FC29F01BBB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1A595-793C-4085-A551-C1608175CB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10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1A595-793C-4085-A551-C1608175CB7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722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1A595-793C-4085-A551-C1608175CB7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722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1A595-793C-4085-A551-C1608175CB7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722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1A595-793C-4085-A551-C1608175CB7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722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1A595-793C-4085-A551-C1608175CB7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722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1A595-793C-4085-A551-C1608175CB7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722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1A595-793C-4085-A551-C1608175CB7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722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1A595-793C-4085-A551-C1608175CB7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722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E9DC2A-B39A-4539-9C45-AC6867D4FA10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564F95-7AF1-41A2-BB4C-C652B1888FA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E9DC2A-B39A-4539-9C45-AC6867D4FA10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564F95-7AF1-41A2-BB4C-C652B1888F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E9DC2A-B39A-4539-9C45-AC6867D4FA10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564F95-7AF1-41A2-BB4C-C652B1888F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E9DC2A-B39A-4539-9C45-AC6867D4FA10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564F95-7AF1-41A2-BB4C-C652B1888F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E9DC2A-B39A-4539-9C45-AC6867D4FA10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564F95-7AF1-41A2-BB4C-C652B1888FA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E9DC2A-B39A-4539-9C45-AC6867D4FA10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564F95-7AF1-41A2-BB4C-C652B1888F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E9DC2A-B39A-4539-9C45-AC6867D4FA10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564F95-7AF1-41A2-BB4C-C652B1888F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E9DC2A-B39A-4539-9C45-AC6867D4FA10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564F95-7AF1-41A2-BB4C-C652B1888F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E9DC2A-B39A-4539-9C45-AC6867D4FA10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564F95-7AF1-41A2-BB4C-C652B1888FA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E9DC2A-B39A-4539-9C45-AC6867D4FA10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564F95-7AF1-41A2-BB4C-C652B1888F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E9DC2A-B39A-4539-9C45-AC6867D4FA10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564F95-7AF1-41A2-BB4C-C652B1888FA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3E9DC2A-B39A-4539-9C45-AC6867D4FA10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1564F95-7AF1-41A2-BB4C-C652B1888FAF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2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5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chaogov.ru/" TargetMode="External"/><Relationship Id="rId11" Type="http://schemas.openxmlformats.org/officeDocument/2006/relationships/image" Target="../media/image11.JPG"/><Relationship Id="rId5" Type="http://schemas.microsoft.com/office/2007/relationships/hdphoto" Target="../media/hdphoto2.wdp"/><Relationship Id="rId10" Type="http://schemas.openxmlformats.org/officeDocument/2006/relationships/image" Target="../media/image10.jpg"/><Relationship Id="rId4" Type="http://schemas.openxmlformats.org/officeDocument/2006/relationships/image" Target="../media/image6.png"/><Relationship Id="rId9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000"/>
                    </a14:imgEffect>
                    <a14:imgEffect>
                      <a14:saturation sat="114000"/>
                    </a14:imgEffect>
                    <a14:imgEffect>
                      <a14:brightnessContrast bright="41000" contrast="-5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4514" y="736668"/>
            <a:ext cx="7781666" cy="56104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776" y="1556792"/>
            <a:ext cx="7498080" cy="2862322"/>
          </a:xfrm>
        </p:spPr>
        <p:txBody>
          <a:bodyPr anchor="t" anchorCtr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rgbClr val="A0020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br>
              <a:rPr lang="ru-RU" sz="2000" b="1" dirty="0" smtClean="0">
                <a:ln w="11430"/>
                <a:solidFill>
                  <a:srgbClr val="A0020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b="1" dirty="0" smtClean="0">
                <a:ln w="11430"/>
                <a:solidFill>
                  <a:srgbClr val="A0020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ДОКЛАД</a:t>
            </a:r>
            <a:r>
              <a:rPr lang="ru-RU" sz="2000" b="1" dirty="0" smtClean="0">
                <a:ln w="11430"/>
                <a:solidFill>
                  <a:srgbClr val="A0020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11430"/>
                <a:solidFill>
                  <a:srgbClr val="A0020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b="1" dirty="0" smtClean="0">
                <a:ln w="11430"/>
                <a:solidFill>
                  <a:srgbClr val="A0020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11430"/>
                <a:solidFill>
                  <a:srgbClr val="A0020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b="1" dirty="0" smtClean="0">
                <a:ln w="11430"/>
                <a:solidFill>
                  <a:srgbClr val="A0020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Создание и организация системы внутреннего обеспечения соответствия требованиям антимонопольного законодательства деятельности органов исполнительной власти Чукотского автономного округа</a:t>
            </a:r>
            <a:br>
              <a:rPr lang="ru-RU" sz="2000" b="1" dirty="0" smtClean="0">
                <a:ln w="11430"/>
                <a:solidFill>
                  <a:srgbClr val="A0020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b="1" dirty="0" smtClean="0">
                <a:ln w="11430"/>
                <a:solidFill>
                  <a:srgbClr val="A0020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(антимонопольный комплаенс)</a:t>
            </a:r>
            <a:br>
              <a:rPr lang="ru-RU" sz="2000" b="1" dirty="0" smtClean="0">
                <a:ln w="11430"/>
                <a:solidFill>
                  <a:srgbClr val="A0020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2000" b="1" dirty="0">
              <a:ln w="11430"/>
              <a:solidFill>
                <a:srgbClr val="A0020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2195736" y="6165303"/>
            <a:ext cx="6376752" cy="422739"/>
          </a:xfrm>
        </p:spPr>
        <p:txBody>
          <a:bodyPr>
            <a:normAutofit fontScale="70000" lnSpcReduction="20000"/>
          </a:bodyPr>
          <a:lstStyle/>
          <a:p>
            <a:pPr marL="82296" indent="0" algn="ctr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г. Анадырь 2021 год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2195737" y="152635"/>
            <a:ext cx="6768752" cy="648072"/>
          </a:xfrm>
        </p:spPr>
        <p:txBody>
          <a:bodyPr>
            <a:normAutofit fontScale="70000" lnSpcReduction="20000"/>
          </a:bodyPr>
          <a:lstStyle/>
          <a:p>
            <a:pPr marL="82296" indent="0" algn="ctr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Департамент финансов, экономики и имущественных отношений Чукотского автономного округа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https://im0-tub-ru.yandex.net/i?id=2b05fcec269c3cdeed26ee74a766988c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821360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400288" y="5589240"/>
            <a:ext cx="7498080" cy="923330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800" dirty="0" smtClean="0">
                <a:solidFill>
                  <a:srgbClr val="A00202"/>
                </a:solidFill>
              </a:rPr>
              <a:t/>
            </a:r>
            <a:br>
              <a:rPr lang="ru-RU" sz="1800" dirty="0" smtClean="0">
                <a:solidFill>
                  <a:srgbClr val="A00202"/>
                </a:solidFill>
              </a:rPr>
            </a:br>
            <a:r>
              <a:rPr lang="ru-RU" sz="1800" dirty="0" smtClean="0">
                <a:solidFill>
                  <a:srgbClr val="A00202"/>
                </a:solidFill>
              </a:rPr>
              <a:t/>
            </a:r>
            <a:br>
              <a:rPr lang="ru-RU" sz="1800" dirty="0" smtClean="0">
                <a:solidFill>
                  <a:srgbClr val="A00202"/>
                </a:solidFill>
              </a:rPr>
            </a:br>
            <a:endParaRPr lang="ru-RU" sz="1800" b="1" dirty="0">
              <a:solidFill>
                <a:srgbClr val="A002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3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000"/>
                    </a14:imgEffect>
                    <a14:imgEffect>
                      <a14:saturation sat="114000"/>
                    </a14:imgEffect>
                    <a14:imgEffect>
                      <a14:brightnessContrast bright="41000" contrast="-5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4577" y="582935"/>
            <a:ext cx="7781666" cy="5610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96752"/>
            <a:ext cx="7560840" cy="578882"/>
          </a:xfrm>
          <a:prstGeom prst="flowChartAlternateProcess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t" anchorCtr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Указ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effectLst/>
              </a:rPr>
              <a:t>Президента Российской Федерации от 21 декабря 2017 года № 618 «Об основных направлениях государственной политики по развитию конкуренции»</a:t>
            </a:r>
            <a:endParaRPr lang="ru-RU" sz="1400" b="1" dirty="0">
              <a:ln w="11430"/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2226807" y="152635"/>
            <a:ext cx="6737681" cy="648072"/>
          </a:xfrm>
        </p:spPr>
        <p:txBody>
          <a:bodyPr>
            <a:normAutofit fontScale="250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82296" indent="0" algn="ctr">
              <a:buNone/>
            </a:pPr>
            <a:r>
              <a:rPr lang="ru-RU" sz="6200" b="1" dirty="0" smtClean="0">
                <a:ln w="11430"/>
                <a:solidFill>
                  <a:srgbClr val="A00202"/>
                </a:solidFill>
                <a:latin typeface="+mj-lt"/>
              </a:rPr>
              <a:t>ПРАВОВЫЕ ОСНОВАНИЯ ОРГАНИЗАЦИИ АНТИМОНОПОЛЬНОГО КОМПЛАЕНСА  В  ЧУКОТСКОМ АВТОНОМНОМ ОКРУГЕ </a:t>
            </a:r>
            <a:endParaRPr lang="ru-RU" sz="6200" b="1" dirty="0">
              <a:ln w="11430"/>
              <a:solidFill>
                <a:srgbClr val="A00202"/>
              </a:solidFill>
              <a:latin typeface="+mj-lt"/>
            </a:endParaRPr>
          </a:p>
        </p:txBody>
      </p:sp>
      <p:pic>
        <p:nvPicPr>
          <p:cNvPr id="1026" name="Picture 2" descr="https://im0-tub-ru.yandex.net/i?id=2b05fcec269c3cdeed26ee74a766988c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70" y="0"/>
            <a:ext cx="821359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400288" y="5589240"/>
            <a:ext cx="7498080" cy="923330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800" dirty="0" smtClean="0">
                <a:solidFill>
                  <a:srgbClr val="A00202"/>
                </a:solidFill>
              </a:rPr>
              <a:t/>
            </a:r>
            <a:br>
              <a:rPr lang="ru-RU" sz="1800" dirty="0" smtClean="0">
                <a:solidFill>
                  <a:srgbClr val="A00202"/>
                </a:solidFill>
              </a:rPr>
            </a:br>
            <a:r>
              <a:rPr lang="ru-RU" sz="1800" dirty="0" smtClean="0">
                <a:solidFill>
                  <a:srgbClr val="A00202"/>
                </a:solidFill>
              </a:rPr>
              <a:t/>
            </a:r>
            <a:br>
              <a:rPr lang="ru-RU" sz="1800" dirty="0" smtClean="0">
                <a:solidFill>
                  <a:srgbClr val="A00202"/>
                </a:solidFill>
              </a:rPr>
            </a:br>
            <a:endParaRPr lang="ru-RU" sz="1800" b="1" dirty="0">
              <a:solidFill>
                <a:srgbClr val="A00202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523494" y="1993513"/>
            <a:ext cx="2712477" cy="715089"/>
          </a:xfrm>
          <a:prstGeom prst="flowChartAlternateProcess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  <a:tileRect/>
          </a:gradFill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t" anchorCtr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ru-RU" sz="1200" dirty="0">
                <a:solidFill>
                  <a:schemeClr val="accent3">
                    <a:lumMod val="50000"/>
                  </a:schemeClr>
                </a:solidFill>
                <a:effectLst/>
              </a:rPr>
              <a:t>утвержден Национальный план развития конкуренции в Российской Федерации на 2018-2020 годы </a:t>
            </a:r>
            <a:endParaRPr lang="ru-RU" sz="1200" b="1" dirty="0">
              <a:ln w="11430"/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355976" y="1989474"/>
            <a:ext cx="4715252" cy="919401"/>
          </a:xfrm>
          <a:prstGeom prst="flowChartAlternateProcess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  <a:tileRect/>
          </a:gradFill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t" anchorCtr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ru-RU" sz="1200" dirty="0">
                <a:ln w="11430"/>
                <a:solidFill>
                  <a:schemeClr val="accent3">
                    <a:lumMod val="50000"/>
                  </a:schemeClr>
                </a:solidFill>
                <a:effectLst/>
              </a:rPr>
              <a:t>о</a:t>
            </a:r>
            <a:r>
              <a:rPr lang="ru-RU" sz="1200" dirty="0" smtClean="0">
                <a:ln w="11430"/>
                <a:solidFill>
                  <a:schemeClr val="accent3">
                    <a:lumMod val="50000"/>
                  </a:schemeClr>
                </a:solidFill>
                <a:effectLst/>
              </a:rPr>
              <a:t>пределено, что </a:t>
            </a:r>
            <a:r>
              <a:rPr lang="ru-RU" sz="1200" dirty="0">
                <a:ln w="11430"/>
                <a:solidFill>
                  <a:schemeClr val="accent3">
                    <a:lumMod val="50000"/>
                  </a:schemeClr>
                </a:solidFill>
                <a:effectLst/>
              </a:rPr>
              <a:t>активное содействие развитию </a:t>
            </a:r>
            <a:r>
              <a:rPr lang="ru-RU" sz="1200" dirty="0" smtClean="0">
                <a:ln w="11430"/>
                <a:solidFill>
                  <a:schemeClr val="accent3">
                    <a:lumMod val="50000"/>
                  </a:schemeClr>
                </a:solidFill>
                <a:effectLst/>
              </a:rPr>
              <a:t>конкуренции является приоритетным направлением деятельности </a:t>
            </a:r>
            <a:r>
              <a:rPr lang="ru-RU" sz="1200" dirty="0">
                <a:ln w="11430"/>
                <a:solidFill>
                  <a:schemeClr val="accent3">
                    <a:lumMod val="50000"/>
                  </a:schemeClr>
                </a:solidFill>
                <a:effectLst/>
              </a:rPr>
              <a:t> </a:t>
            </a:r>
            <a:r>
              <a:rPr lang="ru-RU" sz="1200" dirty="0" smtClean="0">
                <a:ln w="11430"/>
                <a:solidFill>
                  <a:schemeClr val="accent3">
                    <a:lumMod val="50000"/>
                  </a:schemeClr>
                </a:solidFill>
                <a:effectLst/>
              </a:rPr>
              <a:t>государственных органов исполнительно власти и </a:t>
            </a:r>
            <a:r>
              <a:rPr lang="ru-RU" sz="1200" dirty="0">
                <a:ln w="11430"/>
                <a:solidFill>
                  <a:schemeClr val="accent3">
                    <a:lumMod val="50000"/>
                  </a:schemeClr>
                </a:solidFill>
                <a:effectLst/>
              </a:rPr>
              <a:t>органов местного самоуправления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534303" y="3068960"/>
            <a:ext cx="7567705" cy="1055608"/>
          </a:xfrm>
          <a:prstGeom prst="flowChartAlternateProcess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  <a:tileRect/>
          </a:gradFill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t" anchorCtr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ru-RU" sz="14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/>
                <a:latin typeface="+mj-lt"/>
              </a:rPr>
              <a:t>Методические </a:t>
            </a:r>
            <a:r>
              <a:rPr lang="ru-RU" sz="1400" b="1" dirty="0">
                <a:ln w="11430"/>
                <a:solidFill>
                  <a:schemeClr val="accent3">
                    <a:lumMod val="50000"/>
                  </a:schemeClr>
                </a:solidFill>
                <a:effectLst/>
                <a:latin typeface="+mj-lt"/>
              </a:rPr>
              <a:t>рекомендации по созданию и организации федеральными органами исполнительной власти системы внутреннего обеспечения соответствия требованиям антимонопольного законодательства, утвержденные Распоряжением Правительства РФ от 18.10.2018 </a:t>
            </a:r>
            <a:r>
              <a:rPr lang="ru-RU" sz="14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/>
                <a:latin typeface="+mj-lt"/>
              </a:rPr>
              <a:t>№ </a:t>
            </a:r>
            <a:r>
              <a:rPr lang="ru-RU" sz="1400" b="1" dirty="0">
                <a:ln w="11430"/>
                <a:solidFill>
                  <a:schemeClr val="accent3">
                    <a:lumMod val="50000"/>
                  </a:schemeClr>
                </a:solidFill>
                <a:effectLst/>
                <a:latin typeface="+mj-lt"/>
              </a:rPr>
              <a:t>2258-р 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1043608" y="1268760"/>
            <a:ext cx="432048" cy="484632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ятиугольник 19"/>
          <p:cNvSpPr/>
          <p:nvPr/>
        </p:nvSpPr>
        <p:spPr>
          <a:xfrm rot="5400000" flipV="1">
            <a:off x="2593544" y="1622461"/>
            <a:ext cx="146915" cy="497628"/>
          </a:xfrm>
          <a:prstGeom prst="homePlate">
            <a:avLst>
              <a:gd name="adj" fmla="val 8793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ятиугольник 21"/>
          <p:cNvSpPr/>
          <p:nvPr/>
        </p:nvSpPr>
        <p:spPr>
          <a:xfrm rot="5400000">
            <a:off x="6142464" y="1595506"/>
            <a:ext cx="146911" cy="551536"/>
          </a:xfrm>
          <a:prstGeom prst="homePlate">
            <a:avLst>
              <a:gd name="adj" fmla="val 12503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ятиугольник 22"/>
          <p:cNvSpPr/>
          <p:nvPr/>
        </p:nvSpPr>
        <p:spPr>
          <a:xfrm>
            <a:off x="1043608" y="3354448"/>
            <a:ext cx="432048" cy="484632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1601811" y="4351260"/>
            <a:ext cx="7567705" cy="1055608"/>
          </a:xfrm>
          <a:prstGeom prst="flowChartAlternateProcess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  <a:tileRect/>
          </a:gradFill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t" anchorCtr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ru-RU" sz="1400" b="1" dirty="0">
                <a:ln w="11430"/>
                <a:solidFill>
                  <a:schemeClr val="accent3">
                    <a:lumMod val="50000"/>
                  </a:schemeClr>
                </a:solidFill>
                <a:effectLst/>
                <a:latin typeface="+mj-lt"/>
              </a:rPr>
              <a:t>Распоряжение Губернатора Чукотского автономного округа от 18 февраля 2019 года №73-рг «О мерах, направленных на создание и организацию системы внутреннего обеспечения соответствия требованиям антимонопольного законодательства деятельности органов исполнительной власти Чукотского автономного округа» </a:t>
            </a:r>
            <a:r>
              <a:rPr lang="ru-RU" sz="14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/>
                <a:latin typeface="+mj-lt"/>
              </a:rPr>
              <a:t> </a:t>
            </a:r>
            <a:endParaRPr lang="ru-RU" sz="1400" b="1" dirty="0">
              <a:ln w="11430"/>
              <a:solidFill>
                <a:schemeClr val="accent3">
                  <a:lumMod val="50000"/>
                </a:schemeClr>
              </a:solidFill>
              <a:effectLst/>
              <a:latin typeface="+mj-lt"/>
            </a:endParaRPr>
          </a:p>
        </p:txBody>
      </p:sp>
      <p:sp>
        <p:nvSpPr>
          <p:cNvPr id="25" name="Пятиугольник 24"/>
          <p:cNvSpPr/>
          <p:nvPr/>
        </p:nvSpPr>
        <p:spPr>
          <a:xfrm>
            <a:off x="1043608" y="4636748"/>
            <a:ext cx="432048" cy="484632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1583467" y="5589240"/>
            <a:ext cx="7533562" cy="1055608"/>
          </a:xfrm>
          <a:prstGeom prst="flowChartAlternateProcess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  <a:tileRect/>
          </a:gradFill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t" anchorCtr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ru-RU" sz="14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/>
                <a:latin typeface="+mj-lt"/>
              </a:rPr>
              <a:t>Ведомственные правовые акты органов исполнительной власти Чукотского автономного округа и органов местного самоуправления, направленные на создание и организацию системы внутреннего обеспечения соответствия деятельности требованиям антимонопольного законодательства</a:t>
            </a:r>
            <a:endParaRPr lang="ru-RU" sz="1400" b="1" dirty="0">
              <a:ln w="11430"/>
              <a:solidFill>
                <a:schemeClr val="accent3">
                  <a:lumMod val="50000"/>
                </a:schemeClr>
              </a:solidFill>
              <a:effectLst/>
              <a:latin typeface="+mj-lt"/>
            </a:endParaRPr>
          </a:p>
        </p:txBody>
      </p:sp>
      <p:sp>
        <p:nvSpPr>
          <p:cNvPr id="27" name="Пятиугольник 26"/>
          <p:cNvSpPr/>
          <p:nvPr/>
        </p:nvSpPr>
        <p:spPr>
          <a:xfrm>
            <a:off x="1043608" y="5874728"/>
            <a:ext cx="432048" cy="484632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27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000"/>
                    </a14:imgEffect>
                    <a14:imgEffect>
                      <a14:saturation sat="114000"/>
                    </a14:imgEffect>
                    <a14:imgEffect>
                      <a14:brightnessContrast bright="41000" contrast="-5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4089" y="902127"/>
            <a:ext cx="8358106" cy="5610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17973"/>
            <a:ext cx="7710744" cy="1631216"/>
          </a:xfrm>
        </p:spPr>
        <p:txBody>
          <a:bodyPr wrap="square" anchor="ctr" anchorCtr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effectLst/>
              </a:rPr>
              <a:t>Антимонопольный комплаенс </a:t>
            </a:r>
            <a:r>
              <a:rPr lang="ru-RU" sz="2000" b="1" dirty="0" smtClean="0">
                <a:effectLst/>
              </a:rPr>
              <a:t>–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организация внутреннего обеспечения соответствия требованиям антимонопольного законодательства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/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 </a:t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endParaRPr lang="ru-RU" sz="2000" b="1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2267744" y="188640"/>
            <a:ext cx="6552728" cy="576896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82296" indent="0" algn="ctr">
              <a:buNone/>
            </a:pPr>
            <a:r>
              <a:rPr lang="ru-RU" sz="1600" dirty="0">
                <a:ln w="11430"/>
                <a:solidFill>
                  <a:srgbClr val="C00000"/>
                </a:solidFill>
              </a:rPr>
              <a:t>ПОНЯТИЕ АНТИМОНОПОЛЬНОГО КОМПЛАЕНСА 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2"/>
          </p:nvPr>
        </p:nvSpPr>
        <p:spPr>
          <a:xfrm>
            <a:off x="5149328" y="2204864"/>
            <a:ext cx="3657600" cy="4653136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https://im0-tub-ru.yandex.net/i?id=2b05fcec269c3cdeed26ee74a766988c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08" y="0"/>
            <a:ext cx="821360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400288" y="5589240"/>
            <a:ext cx="7498080" cy="923330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800" dirty="0" smtClean="0">
                <a:solidFill>
                  <a:srgbClr val="A00202"/>
                </a:solidFill>
              </a:rPr>
              <a:t/>
            </a:r>
            <a:br>
              <a:rPr lang="ru-RU" sz="1800" dirty="0" smtClean="0">
                <a:solidFill>
                  <a:srgbClr val="A00202"/>
                </a:solidFill>
              </a:rPr>
            </a:br>
            <a:r>
              <a:rPr lang="ru-RU" sz="1800" dirty="0" smtClean="0">
                <a:solidFill>
                  <a:srgbClr val="A00202"/>
                </a:solidFill>
              </a:rPr>
              <a:t/>
            </a:r>
            <a:br>
              <a:rPr lang="ru-RU" sz="1800" dirty="0" smtClean="0">
                <a:solidFill>
                  <a:srgbClr val="A00202"/>
                </a:solidFill>
              </a:rPr>
            </a:br>
            <a:endParaRPr lang="ru-RU" sz="1800" b="1" dirty="0">
              <a:solidFill>
                <a:srgbClr val="A00202"/>
              </a:solidFill>
            </a:endParaRPr>
          </a:p>
        </p:txBody>
      </p:sp>
      <p:sp>
        <p:nvSpPr>
          <p:cNvPr id="13" name="Объект 4"/>
          <p:cNvSpPr txBox="1">
            <a:spLocks/>
          </p:cNvSpPr>
          <p:nvPr/>
        </p:nvSpPr>
        <p:spPr>
          <a:xfrm>
            <a:off x="1187624" y="2348880"/>
            <a:ext cx="3713720" cy="347852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ru-RU" dirty="0"/>
          </a:p>
        </p:txBody>
      </p:sp>
      <p:sp>
        <p:nvSpPr>
          <p:cNvPr id="15" name="Вертикальный свиток 14"/>
          <p:cNvSpPr/>
          <p:nvPr/>
        </p:nvSpPr>
        <p:spPr>
          <a:xfrm flipH="1">
            <a:off x="1136200" y="2348880"/>
            <a:ext cx="3956084" cy="3987140"/>
          </a:xfrm>
          <a:prstGeom prst="verticalScroll">
            <a:avLst/>
          </a:prstGeom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 anchorCtr="0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1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Цели антимонопольного комплаенса</a:t>
            </a:r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</a:p>
          <a:p>
            <a:endParaRPr lang="ru-RU" sz="1600" b="1" dirty="0" smtClean="0">
              <a:ln w="11430"/>
              <a:solidFill>
                <a:srgbClr val="A0020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sz="1600" b="1" dirty="0" smtClean="0">
              <a:ln w="11430"/>
              <a:solidFill>
                <a:srgbClr val="A0020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1600" b="1" dirty="0" smtClean="0">
                <a:ln w="11430"/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ru-RU" sz="1600" b="1" dirty="0">
                <a:ln w="11430"/>
                <a:solidFill>
                  <a:schemeClr val="accent3">
                    <a:lumMod val="50000"/>
                  </a:schemeClr>
                </a:solidFill>
              </a:rPr>
              <a:t>обеспечение соответствия деятельности органа власти требованиям антимонопольного законодательства;</a:t>
            </a:r>
          </a:p>
          <a:p>
            <a:r>
              <a:rPr lang="ru-RU" sz="1600" b="1" dirty="0">
                <a:ln w="11430"/>
                <a:solidFill>
                  <a:schemeClr val="accent3">
                    <a:lumMod val="50000"/>
                  </a:schemeClr>
                </a:solidFill>
              </a:rPr>
              <a:t>- профилактика нарушения требований антимонопольного законодательства в деятельности органа </a:t>
            </a:r>
            <a:r>
              <a:rPr lang="ru-RU" sz="1600" b="1" dirty="0" smtClean="0">
                <a:ln w="11430"/>
                <a:solidFill>
                  <a:schemeClr val="accent3">
                    <a:lumMod val="50000"/>
                  </a:schemeClr>
                </a:solidFill>
              </a:rPr>
              <a:t>власти.</a:t>
            </a:r>
            <a:endParaRPr lang="ru-RU" sz="1600" b="1" dirty="0">
              <a:ln w="11430"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b="1" dirty="0">
              <a:ln w="11430"/>
              <a:solidFill>
                <a:srgbClr val="A00202"/>
              </a:solidFill>
            </a:endParaRPr>
          </a:p>
        </p:txBody>
      </p:sp>
      <p:sp>
        <p:nvSpPr>
          <p:cNvPr id="18" name="Вертикальный свиток 17"/>
          <p:cNvSpPr/>
          <p:nvPr/>
        </p:nvSpPr>
        <p:spPr>
          <a:xfrm flipH="1">
            <a:off x="5024122" y="2348880"/>
            <a:ext cx="4023134" cy="3987140"/>
          </a:xfrm>
          <a:prstGeom prst="verticalScroll">
            <a:avLst/>
          </a:prstGeom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 anchorCtr="0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1600" b="1" dirty="0">
                <a:ln w="11430"/>
                <a:solidFill>
                  <a:srgbClr val="FF0000"/>
                </a:solidFill>
              </a:rPr>
              <a:t>Задачи антимонопольного комплаенса</a:t>
            </a:r>
            <a:r>
              <a:rPr lang="ru-RU" sz="1600" b="1" dirty="0" smtClean="0">
                <a:ln w="11430"/>
                <a:solidFill>
                  <a:srgbClr val="FF0000"/>
                </a:solidFill>
              </a:rPr>
              <a:t>:</a:t>
            </a:r>
          </a:p>
          <a:p>
            <a:r>
              <a:rPr lang="ru-RU" sz="1500" b="1" dirty="0" smtClean="0">
                <a:ln w="11430"/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ru-RU" sz="1500" b="1" dirty="0">
                <a:ln w="11430"/>
                <a:solidFill>
                  <a:schemeClr val="accent3">
                    <a:lumMod val="50000"/>
                  </a:schemeClr>
                </a:solidFill>
              </a:rPr>
              <a:t>выявление рисков нарушения антимонопольного законодательства;</a:t>
            </a:r>
          </a:p>
          <a:p>
            <a:r>
              <a:rPr lang="ru-RU" sz="1500" b="1" dirty="0">
                <a:ln w="11430"/>
                <a:solidFill>
                  <a:schemeClr val="accent3">
                    <a:lumMod val="50000"/>
                  </a:schemeClr>
                </a:solidFill>
              </a:rPr>
              <a:t>- управление рисками нарушения антимонопольного законодательства;</a:t>
            </a:r>
          </a:p>
          <a:p>
            <a:r>
              <a:rPr lang="ru-RU" sz="1500" b="1" dirty="0">
                <a:ln w="11430"/>
                <a:solidFill>
                  <a:schemeClr val="accent3">
                    <a:lumMod val="50000"/>
                  </a:schemeClr>
                </a:solidFill>
              </a:rPr>
              <a:t>- контроль за соответствием деятельности органа власти требованиям антимонопольного законодательства;</a:t>
            </a:r>
          </a:p>
          <a:p>
            <a:r>
              <a:rPr lang="ru-RU" sz="1500" b="1" dirty="0">
                <a:ln w="11430"/>
                <a:solidFill>
                  <a:schemeClr val="accent3">
                    <a:lumMod val="50000"/>
                  </a:schemeClr>
                </a:solidFill>
              </a:rPr>
              <a:t>- оценка эффективности функционирования в органе власти антимонопольного </a:t>
            </a:r>
            <a:r>
              <a:rPr lang="ru-RU" sz="1500" b="1" dirty="0" smtClean="0">
                <a:ln w="11430"/>
                <a:solidFill>
                  <a:schemeClr val="accent3">
                    <a:lumMod val="50000"/>
                  </a:schemeClr>
                </a:solidFill>
              </a:rPr>
              <a:t>комплаенса.</a:t>
            </a:r>
            <a:endParaRPr lang="ru-RU" sz="1500" b="1" dirty="0">
              <a:ln w="11430"/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4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000"/>
                    </a14:imgEffect>
                    <a14:imgEffect>
                      <a14:saturation sat="114000"/>
                    </a14:imgEffect>
                    <a14:imgEffect>
                      <a14:brightnessContrast bright="41000" contrast="-5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3704" y="742154"/>
            <a:ext cx="7781666" cy="5610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907704" y="274638"/>
            <a:ext cx="7025984" cy="634082"/>
          </a:xfrm>
        </p:spPr>
        <p:txBody>
          <a:bodyPr anchor="ctr" anchorCtr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/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>ЭТАПЫ </a:t>
            </a:r>
            <a:r>
              <a:rPr lang="ru-RU" sz="1600" dirty="0">
                <a:solidFill>
                  <a:srgbClr val="FF0000"/>
                </a:solidFill>
              </a:rPr>
              <a:t>ВНЕДРЕНИЯ </a:t>
            </a:r>
            <a:r>
              <a:rPr lang="ru-RU" sz="1600" dirty="0" smtClean="0">
                <a:solidFill>
                  <a:srgbClr val="FF0000"/>
                </a:solidFill>
              </a:rPr>
              <a:t>И РЕАЛИЗАЦИИ АНТИМОНОПОЛЬНОГО </a:t>
            </a:r>
            <a:r>
              <a:rPr lang="ru-RU" sz="1600" dirty="0">
                <a:solidFill>
                  <a:srgbClr val="FF0000"/>
                </a:solidFill>
              </a:rPr>
              <a:t>КОМПЛАЕНСА </a:t>
            </a:r>
            <a:r>
              <a:rPr lang="ru-RU" sz="1600" dirty="0" smtClean="0">
                <a:solidFill>
                  <a:srgbClr val="FF0000"/>
                </a:solidFill>
              </a:rPr>
              <a:t> В ЧУКОТСКОМ АВТОНОМНОМ ОКРУГЕ</a:t>
            </a:r>
            <a:r>
              <a:rPr lang="ru-RU" sz="1600" b="1" dirty="0">
                <a:ln w="11430"/>
                <a:solidFill>
                  <a:srgbClr val="A00202"/>
                </a:solidFill>
                <a:effectLst/>
              </a:rPr>
              <a:t/>
            </a:r>
            <a:br>
              <a:rPr lang="ru-RU" sz="1600" b="1" dirty="0">
                <a:ln w="11430"/>
                <a:solidFill>
                  <a:srgbClr val="A00202"/>
                </a:solidFill>
                <a:effectLst/>
              </a:rPr>
            </a:br>
            <a:endParaRPr lang="ru-RU" sz="1600" b="1" dirty="0">
              <a:ln w="11430"/>
              <a:solidFill>
                <a:srgbClr val="A00202"/>
              </a:solidFill>
              <a:effectLst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7257808"/>
              </p:ext>
            </p:extLst>
          </p:nvPr>
        </p:nvGraphicFramePr>
        <p:xfrm>
          <a:off x="1187624" y="1305066"/>
          <a:ext cx="7813897" cy="4356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6589761"/>
              </a:tblGrid>
              <a:tr h="7673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A0020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01.01.2019</a:t>
                      </a:r>
                      <a:endParaRPr lang="ru-RU" sz="1600" b="1" dirty="0">
                        <a:solidFill>
                          <a:srgbClr val="A0020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A0020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Издание правового акта об антимонопольном  </a:t>
                      </a:r>
                      <a:r>
                        <a:rPr lang="ru-RU" sz="1600" b="0" dirty="0" err="1" smtClean="0">
                          <a:solidFill>
                            <a:srgbClr val="A0020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комплаенсе</a:t>
                      </a:r>
                      <a:endParaRPr lang="ru-RU" sz="1600" b="0" dirty="0">
                        <a:solidFill>
                          <a:srgbClr val="A0020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A0020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01.03.2019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A0020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Создание  уполномоченного подразделения (должностного  лица)</a:t>
                      </a:r>
                      <a:endParaRPr lang="ru-RU" sz="1600" b="0" dirty="0">
                        <a:solidFill>
                          <a:srgbClr val="A0020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60756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A0020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01.03.2019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A0020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Ежегодно</a:t>
                      </a:r>
                      <a:endParaRPr lang="ru-RU" sz="1600" b="1" dirty="0">
                        <a:solidFill>
                          <a:srgbClr val="A0020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A0020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Разработка плана мероприятий («дорожной карты»)</a:t>
                      </a:r>
                    </a:p>
                    <a:p>
                      <a:pPr algn="just"/>
                      <a:endParaRPr lang="ru-RU" sz="1600" b="0" dirty="0">
                        <a:solidFill>
                          <a:srgbClr val="A0020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79537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A0020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01.03.2019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A0020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Ежегодно</a:t>
                      </a:r>
                      <a:endParaRPr lang="ru-RU" sz="1600" b="1" dirty="0">
                        <a:solidFill>
                          <a:srgbClr val="A0020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A0020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Выявление и оценка рисков нарушения антимонопольного законодательства, разработка ключевых показателей эффективности антимонопольного </a:t>
                      </a:r>
                      <a:r>
                        <a:rPr lang="ru-RU" sz="1600" b="0" dirty="0" err="1" smtClean="0">
                          <a:solidFill>
                            <a:srgbClr val="A0020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комплаенса</a:t>
                      </a:r>
                      <a:endParaRPr lang="ru-RU" sz="1600" b="0" dirty="0" smtClean="0">
                        <a:solidFill>
                          <a:srgbClr val="A0020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72971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A0020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Ежегодно</a:t>
                      </a:r>
                      <a:endParaRPr lang="ru-RU" sz="1600" b="1" dirty="0">
                        <a:solidFill>
                          <a:srgbClr val="A0020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A0020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Оценка эффективности антимонопольного </a:t>
                      </a:r>
                      <a:r>
                        <a:rPr lang="ru-RU" sz="1600" b="0" dirty="0" err="1" smtClean="0">
                          <a:solidFill>
                            <a:srgbClr val="A0020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комплаенса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8524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A0020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Постоянно</a:t>
                      </a:r>
                    </a:p>
                  </a:txBody>
                  <a:tcPr anchor="ctr">
                    <a:gradFill>
                      <a:gsLst>
                        <a:gs pos="0">
                          <a:srgbClr val="69E36C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A0020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Обучение сотрудников основам антимонопольного законодательства и антимонопольному </a:t>
                      </a:r>
                      <a:r>
                        <a:rPr lang="ru-RU" sz="1600" b="0" dirty="0" err="1" smtClean="0">
                          <a:solidFill>
                            <a:srgbClr val="A0020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комплаенсу</a:t>
                      </a:r>
                      <a:endParaRPr lang="ru-RU" sz="1600" b="0" dirty="0" smtClean="0">
                        <a:solidFill>
                          <a:srgbClr val="A0020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69E36C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1026" name="Picture 2" descr="https://im0-tub-ru.yandex.net/i?id=2b05fcec269c3cdeed26ee74a766988c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78" y="0"/>
            <a:ext cx="892220" cy="106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400288" y="5589240"/>
            <a:ext cx="7498080" cy="923330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800" dirty="0" smtClean="0">
                <a:solidFill>
                  <a:srgbClr val="A00202"/>
                </a:solidFill>
              </a:rPr>
              <a:t/>
            </a:r>
            <a:br>
              <a:rPr lang="ru-RU" sz="1800" dirty="0" smtClean="0">
                <a:solidFill>
                  <a:srgbClr val="A00202"/>
                </a:solidFill>
              </a:rPr>
            </a:br>
            <a:r>
              <a:rPr lang="ru-RU" sz="1800" dirty="0" smtClean="0">
                <a:solidFill>
                  <a:srgbClr val="A00202"/>
                </a:solidFill>
              </a:rPr>
              <a:t/>
            </a:r>
            <a:br>
              <a:rPr lang="ru-RU" sz="1800" dirty="0" smtClean="0">
                <a:solidFill>
                  <a:srgbClr val="A00202"/>
                </a:solidFill>
              </a:rPr>
            </a:br>
            <a:endParaRPr lang="ru-RU" sz="1800" b="1" dirty="0">
              <a:solidFill>
                <a:srgbClr val="A002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62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000"/>
                    </a14:imgEffect>
                    <a14:imgEffect>
                      <a14:saturation sat="114000"/>
                    </a14:imgEffect>
                    <a14:imgEffect>
                      <a14:brightnessContrast bright="41000" contrast="-5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5656" y="260648"/>
            <a:ext cx="7781666" cy="5610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2195737" y="152635"/>
            <a:ext cx="6768752" cy="648072"/>
          </a:xfrm>
        </p:spPr>
        <p:txBody>
          <a:bodyPr>
            <a:normAutofit fontScale="700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82296" indent="0" algn="ctr">
              <a:buNone/>
            </a:pPr>
            <a:r>
              <a:rPr lang="ru-RU" sz="2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ВЗАИМОДЕЙСТВИЕ В РАМКАХ РЕАЛИЗАЦИИ </a:t>
            </a:r>
          </a:p>
          <a:p>
            <a:pPr marL="82296" indent="0" algn="ctr">
              <a:buNone/>
            </a:pPr>
            <a:r>
              <a:rPr lang="ru-RU" sz="2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АНТИМОНОПОЛЬНОГО КОМПЛАЕНСА </a:t>
            </a:r>
          </a:p>
          <a:p>
            <a:pPr marL="82296" indent="0" algn="ctr">
              <a:buNone/>
            </a:pP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https://im0-tub-ru.yandex.net/i?id=2b05fcec269c3cdeed26ee74a766988c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54" y="0"/>
            <a:ext cx="881667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400288" y="5589240"/>
            <a:ext cx="7498080" cy="923330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800" dirty="0" smtClean="0">
                <a:solidFill>
                  <a:srgbClr val="A00202"/>
                </a:solidFill>
              </a:rPr>
              <a:t/>
            </a:r>
            <a:br>
              <a:rPr lang="ru-RU" sz="1800" dirty="0" smtClean="0">
                <a:solidFill>
                  <a:srgbClr val="A00202"/>
                </a:solidFill>
              </a:rPr>
            </a:br>
            <a:r>
              <a:rPr lang="ru-RU" sz="1800" dirty="0" smtClean="0">
                <a:solidFill>
                  <a:srgbClr val="A00202"/>
                </a:solidFill>
              </a:rPr>
              <a:t/>
            </a:r>
            <a:br>
              <a:rPr lang="ru-RU" sz="1800" dirty="0" smtClean="0">
                <a:solidFill>
                  <a:srgbClr val="A00202"/>
                </a:solidFill>
              </a:rPr>
            </a:br>
            <a:endParaRPr lang="ru-RU" sz="1800" b="1" dirty="0">
              <a:solidFill>
                <a:srgbClr val="A00202"/>
              </a:solidFill>
            </a:endParaRPr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001" y="1196752"/>
            <a:ext cx="7760654" cy="5418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4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title="ррррр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000"/>
                    </a14:imgEffect>
                    <a14:imgEffect>
                      <a14:saturation sat="114000"/>
                    </a14:imgEffect>
                    <a14:imgEffect>
                      <a14:brightnessContrast bright="41000" contrast="-5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5578" y="753197"/>
            <a:ext cx="7781666" cy="5610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1907704" y="152635"/>
            <a:ext cx="7236296" cy="1476165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82296" indent="0" algn="ctr">
              <a:buNone/>
            </a:pPr>
            <a:r>
              <a:rPr lang="ru-RU" sz="1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 исполнения ИОГВ Чукотского автономного округа по состоянию на </a:t>
            </a:r>
            <a:r>
              <a:rPr lang="ru-RU" sz="1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01.11.2020 </a:t>
            </a:r>
            <a:r>
              <a:rPr lang="ru-RU" sz="1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абзаца  2  </a:t>
            </a:r>
            <a:r>
              <a:rPr lang="ru-RU" sz="1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подпункта  «е» пункта 2 Национального плана развития конкуренции в Российской Федерации на 2018-2020 годы, утвержденного Указом Президента Российской Федерации от 21 декабря 2017 года № 618 «Об основных направлениях государственной политики по развитию конкуренции» </a:t>
            </a:r>
            <a:r>
              <a:rPr lang="ru-RU" sz="1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в разрезе реализации этапов внедрения антимонопольного комплаенса (АК)</a:t>
            </a:r>
            <a:endParaRPr lang="ru-RU" sz="14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m0-tub-ru.yandex.net/i?id=2b05fcec269c3cdeed26ee74a766988c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02" y="0"/>
            <a:ext cx="821360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400288" y="5589240"/>
            <a:ext cx="7498080" cy="923330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800" dirty="0" smtClean="0">
                <a:solidFill>
                  <a:srgbClr val="A00202"/>
                </a:solidFill>
              </a:rPr>
              <a:t/>
            </a:r>
            <a:br>
              <a:rPr lang="ru-RU" sz="1800" dirty="0" smtClean="0">
                <a:solidFill>
                  <a:srgbClr val="A00202"/>
                </a:solidFill>
              </a:rPr>
            </a:br>
            <a:r>
              <a:rPr lang="ru-RU" sz="1800" dirty="0" smtClean="0">
                <a:solidFill>
                  <a:srgbClr val="A00202"/>
                </a:solidFill>
              </a:rPr>
              <a:t/>
            </a:r>
            <a:br>
              <a:rPr lang="ru-RU" sz="1800" dirty="0" smtClean="0">
                <a:solidFill>
                  <a:srgbClr val="A00202"/>
                </a:solidFill>
              </a:rPr>
            </a:br>
            <a:endParaRPr lang="ru-RU" sz="1800" b="1" dirty="0">
              <a:solidFill>
                <a:srgbClr val="A00202"/>
              </a:solidFill>
            </a:endParaRPr>
          </a:p>
        </p:txBody>
      </p:sp>
      <p:graphicFrame>
        <p:nvGraphicFramePr>
          <p:cNvPr id="5" name="Объект 4" descr="ррррррр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8951296"/>
              </p:ext>
            </p:extLst>
          </p:nvPr>
        </p:nvGraphicFramePr>
        <p:xfrm>
          <a:off x="0" y="1818795"/>
          <a:ext cx="7416824" cy="4523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408315654"/>
              </p:ext>
            </p:extLst>
          </p:nvPr>
        </p:nvGraphicFramePr>
        <p:xfrm>
          <a:off x="6660232" y="1764139"/>
          <a:ext cx="2411760" cy="1592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546610053"/>
              </p:ext>
            </p:extLst>
          </p:nvPr>
        </p:nvGraphicFramePr>
        <p:xfrm>
          <a:off x="6732240" y="4149080"/>
          <a:ext cx="2339752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43096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000"/>
                    </a14:imgEffect>
                    <a14:imgEffect>
                      <a14:saturation sat="114000"/>
                    </a14:imgEffect>
                    <a14:imgEffect>
                      <a14:brightnessContrast bright="41000" contrast="-5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22858" y="740605"/>
            <a:ext cx="7521142" cy="5610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1907704" y="152636"/>
            <a:ext cx="7236296" cy="58797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82296" indent="0" algn="ctr">
              <a:buNone/>
            </a:pPr>
            <a:r>
              <a:rPr lang="ru-RU" sz="1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 исполнения ИОГВ Чукотского автономного округа по состоянию на 01.11.2020 года абзаца  2  подпункта  «е» пункта 2 Национального плана развития конкуренции в Российской Федерации на 2018-2020 годы, утвержденного Указом Президента Российской Федерации от 21 декабря 2017 года № 618 «Об основных направлениях государственной политики по развитию конкуренции</a:t>
            </a:r>
            <a:r>
              <a:rPr lang="ru-RU" sz="1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в разрезе исполнительных органов государственной власти</a:t>
            </a:r>
            <a:endParaRPr lang="ru-RU" sz="14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m0-tub-ru.yandex.net/i?id=2b05fcec269c3cdeed26ee74a766988c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02" y="0"/>
            <a:ext cx="821360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400288" y="5589240"/>
            <a:ext cx="7498080" cy="923330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800" dirty="0" smtClean="0">
                <a:solidFill>
                  <a:srgbClr val="A00202"/>
                </a:solidFill>
              </a:rPr>
              <a:t/>
            </a:r>
            <a:br>
              <a:rPr lang="ru-RU" sz="1800" dirty="0" smtClean="0">
                <a:solidFill>
                  <a:srgbClr val="A00202"/>
                </a:solidFill>
              </a:rPr>
            </a:br>
            <a:r>
              <a:rPr lang="ru-RU" sz="1800" dirty="0" smtClean="0">
                <a:solidFill>
                  <a:srgbClr val="A00202"/>
                </a:solidFill>
              </a:rPr>
              <a:t/>
            </a:r>
            <a:br>
              <a:rPr lang="ru-RU" sz="1800" dirty="0" smtClean="0">
                <a:solidFill>
                  <a:srgbClr val="A00202"/>
                </a:solidFill>
              </a:rPr>
            </a:br>
            <a:endParaRPr lang="ru-RU" sz="1800" b="1" dirty="0">
              <a:solidFill>
                <a:srgbClr val="A00202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77731426"/>
              </p:ext>
            </p:extLst>
          </p:nvPr>
        </p:nvGraphicFramePr>
        <p:xfrm>
          <a:off x="983302" y="1524000"/>
          <a:ext cx="8160698" cy="4526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8" name="Picture 2" descr="https://im0-tub-ru.yandex.net/i?id=2b05fcec269c3cdeed26ee74a766988c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08" y="18331"/>
            <a:ext cx="821360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4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1960952" y="2204864"/>
            <a:ext cx="6376752" cy="422739"/>
          </a:xfrm>
        </p:spPr>
        <p:txBody>
          <a:bodyPr>
            <a:normAutofit fontScale="25000" lnSpcReduction="20000"/>
          </a:bodyPr>
          <a:lstStyle/>
          <a:p>
            <a:pPr marL="82296" indent="0" algn="ctr">
              <a:buNone/>
            </a:pP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2195737" y="152635"/>
            <a:ext cx="6768752" cy="648072"/>
          </a:xfrm>
        </p:spPr>
        <p:txBody>
          <a:bodyPr>
            <a:normAutofit fontScale="250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82296" indent="0" algn="ctr">
              <a:buNone/>
            </a:pPr>
            <a:r>
              <a:rPr lang="ru-RU" sz="49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ИНФОРМАЦИОННАЯ ОТКРЫТОСТЬ ФУНКЦИОНИРОВАНИЯ В ОРГАНАХ ИСПОЛНИТЕЛЬНОЙ ВЛАСТИ ЧУКОТСКОГО АВТОНОМНОГО ОКРУГА АНТИМОНОПОЛЬНОГО КОМПЛАЕНСА </a:t>
            </a:r>
            <a:r>
              <a:rPr lang="ru-RU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https://im0-tub-ru.yandex.net/i?id=2b05fcec269c3cdeed26ee74a766988c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761053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400288" y="5589240"/>
            <a:ext cx="7498080" cy="923330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800" dirty="0" smtClean="0">
                <a:solidFill>
                  <a:srgbClr val="A00202"/>
                </a:solidFill>
              </a:rPr>
              <a:t/>
            </a:r>
            <a:br>
              <a:rPr lang="ru-RU" sz="1800" dirty="0" smtClean="0">
                <a:solidFill>
                  <a:srgbClr val="A00202"/>
                </a:solidFill>
              </a:rPr>
            </a:br>
            <a:r>
              <a:rPr lang="ru-RU" sz="1800" dirty="0" smtClean="0">
                <a:solidFill>
                  <a:srgbClr val="A00202"/>
                </a:solidFill>
              </a:rPr>
              <a:t/>
            </a:r>
            <a:br>
              <a:rPr lang="ru-RU" sz="1800" dirty="0" smtClean="0">
                <a:solidFill>
                  <a:srgbClr val="A00202"/>
                </a:solidFill>
              </a:rPr>
            </a:br>
            <a:endParaRPr lang="ru-RU" sz="1800" b="1" dirty="0">
              <a:solidFill>
                <a:srgbClr val="A0020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125"/>
                    </a14:imgEffect>
                    <a14:imgEffect>
                      <a14:saturation sat="3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91" y="898773"/>
            <a:ext cx="8050593" cy="587727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01313" y="1196752"/>
            <a:ext cx="7776864" cy="313932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"/>
            <a:r>
              <a:rPr lang="ru-RU" b="1" dirty="0" smtClean="0">
                <a:ln w="11430"/>
                <a:solidFill>
                  <a:srgbClr val="A0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b="1" dirty="0" smtClean="0">
                <a:ln w="11430"/>
                <a:solidFill>
                  <a:srgbClr val="A0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ln w="11430"/>
                <a:solidFill>
                  <a:srgbClr val="A0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целях обеспечения информационной открытости функционирования антимонопольного </a:t>
            </a:r>
            <a:r>
              <a:rPr lang="ru-RU" b="1" dirty="0" err="1">
                <a:ln w="11430"/>
                <a:solidFill>
                  <a:srgbClr val="A0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комплаенса</a:t>
            </a:r>
            <a:r>
              <a:rPr lang="ru-RU" b="1" dirty="0">
                <a:ln w="11430"/>
                <a:solidFill>
                  <a:srgbClr val="A0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на официальном сайте Чукотского автономного округа в информационно – </a:t>
            </a:r>
            <a:r>
              <a:rPr lang="ru-RU" b="1" dirty="0" smtClean="0">
                <a:ln w="11430"/>
                <a:solidFill>
                  <a:srgbClr val="A0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телекоммуникационной </a:t>
            </a:r>
            <a:r>
              <a:rPr lang="ru-RU" b="1" dirty="0">
                <a:ln w="11430"/>
                <a:solidFill>
                  <a:srgbClr val="A0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сети </a:t>
            </a:r>
            <a:r>
              <a:rPr lang="ru-RU" b="1" dirty="0" smtClean="0">
                <a:ln w="11430"/>
                <a:solidFill>
                  <a:srgbClr val="A0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 </a:t>
            </a:r>
            <a:r>
              <a:rPr lang="ru-RU" dirty="0" smtClean="0">
                <a:ln w="11430"/>
                <a:solidFill>
                  <a:srgbClr val="9DCDD7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u="sng" dirty="0" smtClean="0">
                <a:ln w="11430"/>
                <a:solidFill>
                  <a:srgbClr val="9DCDD7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</a:t>
            </a:r>
            <a:r>
              <a:rPr lang="en-US" u="sng" dirty="0">
                <a:ln w="11430"/>
                <a:solidFill>
                  <a:srgbClr val="9DCDD7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://</a:t>
            </a:r>
            <a:r>
              <a:rPr lang="en-US" u="sng" dirty="0" smtClean="0">
                <a:ln w="11430"/>
                <a:solidFill>
                  <a:srgbClr val="9DCDD7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chaogov.ru</a:t>
            </a:r>
            <a:r>
              <a:rPr lang="ru-RU" dirty="0" smtClean="0">
                <a:ln w="11430"/>
                <a:solidFill>
                  <a:srgbClr val="9DCDD7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n w="11430"/>
                <a:solidFill>
                  <a:srgbClr val="A0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страницах органов </a:t>
            </a:r>
            <a:r>
              <a:rPr lang="ru-RU" b="1" dirty="0">
                <a:ln w="11430"/>
                <a:solidFill>
                  <a:srgbClr val="A0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исполнительной власти созданы специальные разделы, посвященные антимонопольному </a:t>
            </a:r>
            <a:r>
              <a:rPr lang="ru-RU" b="1" dirty="0" err="1">
                <a:ln w="11430"/>
                <a:solidFill>
                  <a:srgbClr val="A0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комплаенсу</a:t>
            </a:r>
            <a:r>
              <a:rPr lang="ru-RU" b="1" dirty="0">
                <a:ln w="11430"/>
                <a:solidFill>
                  <a:srgbClr val="A0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на которых обеспечено размещение действующих правовых актов в сфере </a:t>
            </a:r>
            <a:r>
              <a:rPr lang="ru-RU" b="1" dirty="0" smtClean="0">
                <a:ln w="11430"/>
                <a:solidFill>
                  <a:srgbClr val="A0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антимонопольного </a:t>
            </a:r>
            <a:r>
              <a:rPr lang="ru-RU" b="1" dirty="0" err="1">
                <a:ln w="11430"/>
                <a:solidFill>
                  <a:srgbClr val="A0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комплаенса</a:t>
            </a:r>
            <a:r>
              <a:rPr lang="ru-RU" b="1" dirty="0">
                <a:ln w="11430"/>
                <a:solidFill>
                  <a:srgbClr val="A0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ежегодных докладов об антимонопольном </a:t>
            </a:r>
            <a:r>
              <a:rPr lang="ru-RU" b="1" dirty="0" err="1">
                <a:ln w="11430"/>
                <a:solidFill>
                  <a:srgbClr val="A0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комплаенсе</a:t>
            </a:r>
            <a:r>
              <a:rPr lang="ru-RU" b="1" dirty="0">
                <a:ln w="11430"/>
                <a:solidFill>
                  <a:srgbClr val="A0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а также планируется публикация проектов правовых актов для проведения анализа их влияния на конкурентную </a:t>
            </a:r>
            <a:r>
              <a:rPr lang="ru-RU" b="1" dirty="0" smtClean="0">
                <a:ln w="11430"/>
                <a:solidFill>
                  <a:srgbClr val="A0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среду и публичных </a:t>
            </a:r>
            <a:r>
              <a:rPr lang="ru-RU" b="1" dirty="0">
                <a:ln w="11430"/>
                <a:solidFill>
                  <a:srgbClr val="A0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обсуждений по проектам.</a:t>
            </a:r>
            <a:endParaRPr lang="ru-RU" b="1" dirty="0">
              <a:ln w="11430"/>
              <a:solidFill>
                <a:srgbClr val="A0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021120" y="5024790"/>
            <a:ext cx="1937250" cy="1730642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796136" y="5077370"/>
            <a:ext cx="1867920" cy="1582781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026325" y="5143024"/>
            <a:ext cx="1656183" cy="1540081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477766" y="5105242"/>
            <a:ext cx="1770883" cy="1577863"/>
          </a:xfrm>
          <a:prstGeom prst="ellipse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335389" y="5100324"/>
            <a:ext cx="1730096" cy="1559827"/>
          </a:xfrm>
          <a:prstGeom prst="ellipse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16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3579</TotalTime>
  <Words>454</Words>
  <Application>Microsoft Office PowerPoint</Application>
  <PresentationFormat>Экран (4:3)</PresentationFormat>
  <Paragraphs>67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  ДОКЛАД  Создание и организация системы внутреннего обеспечения соответствия требованиям антимонопольного законодательства деятельности органов исполнительной власти Чукотского автономного округа (антимонопольный комплаенс) </vt:lpstr>
      <vt:lpstr>Указ Президента Российской Федерации от 21 декабря 2017 года № 618 «Об основных направлениях государственной политики по развитию конкуренции»</vt:lpstr>
      <vt:lpstr>Антимонопольный комплаенс – организация внутреннего обеспечения соответствия требованиям антимонопольного законодательства   </vt:lpstr>
      <vt:lpstr> ЭТАПЫ ВНЕДРЕНИЯ И РЕАЛИЗАЦИИ АНТИМОНОПОЛЬНОГО КОМПЛАЕНСА  В ЧУКОТСКОМ АВТОНОМНОМ ОКРУГЕ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о мерах, направленных на создание и организацию системы  внутреннего обеспечения соответствия требованиям антимонопольного законодательства деятельности органов исполнительной власти Чукотского автономного округа, принятых во исполнение абзаца 2 подпункта «е» пункта 2 Национального плана  развития конкуренции в Российской Федерации на 2018-2020 годы, утвержденного Указом Президента Российской Федерации от 21 декабря 2017 года № 618 «Об основных направлениях государственной политики по развитию конкуренции»</dc:title>
  <dc:creator>Яворовская Неля Станиславовна</dc:creator>
  <cp:lastModifiedBy>Неля Станиславна Яворовская</cp:lastModifiedBy>
  <cp:revision>127</cp:revision>
  <dcterms:created xsi:type="dcterms:W3CDTF">2020-11-06T03:25:54Z</dcterms:created>
  <dcterms:modified xsi:type="dcterms:W3CDTF">2021-01-28T22:39:25Z</dcterms:modified>
</cp:coreProperties>
</file>